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Be Vietnam Ultra-Bold" pitchFamily="2" charset="77"/>
      <p:regular r:id="rId6"/>
      <p:bold r:id="rId7"/>
    </p:embeddedFont>
    <p:embeddedFont>
      <p:font typeface="Nourd" pitchFamily="2" charset="77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43" autoAdjust="0"/>
  </p:normalViewPr>
  <p:slideViewPr>
    <p:cSldViewPr>
      <p:cViewPr varScale="1">
        <p:scale>
          <a:sx n="70" d="100"/>
          <a:sy n="70" d="100"/>
        </p:scale>
        <p:origin x="74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realfood.gov" TargetMode="Externa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health.jhu.edu/2025/what-are-ultra-processed-foods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hosa.org/wp-content/uploads/2025/08/25-26-PH-Aug30.pdf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A7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1736542" y="-3427379"/>
            <a:ext cx="4873317" cy="8229600"/>
          </a:xfrm>
          <a:custGeom>
            <a:avLst/>
            <a:gdLst/>
            <a:ahLst/>
            <a:cxnLst/>
            <a:rect l="l" t="t" r="r" b="b"/>
            <a:pathLst>
              <a:path w="4873317" h="8229600">
                <a:moveTo>
                  <a:pt x="0" y="0"/>
                </a:moveTo>
                <a:lnTo>
                  <a:pt x="4873316" y="0"/>
                </a:lnTo>
                <a:lnTo>
                  <a:pt x="487331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400000">
            <a:off x="105308" y="6658372"/>
            <a:ext cx="3588956" cy="6060693"/>
          </a:xfrm>
          <a:custGeom>
            <a:avLst/>
            <a:gdLst/>
            <a:ahLst/>
            <a:cxnLst/>
            <a:rect l="l" t="t" r="r" b="b"/>
            <a:pathLst>
              <a:path w="3588956" h="6060693">
                <a:moveTo>
                  <a:pt x="0" y="0"/>
                </a:moveTo>
                <a:lnTo>
                  <a:pt x="3588956" y="0"/>
                </a:lnTo>
                <a:lnTo>
                  <a:pt x="3588956" y="6060693"/>
                </a:lnTo>
                <a:lnTo>
                  <a:pt x="0" y="60606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5400000">
            <a:off x="3135618" y="-2057400"/>
            <a:ext cx="1675529" cy="4114800"/>
          </a:xfrm>
          <a:custGeom>
            <a:avLst/>
            <a:gdLst/>
            <a:ahLst/>
            <a:cxnLst/>
            <a:rect l="l" t="t" r="r" b="b"/>
            <a:pathLst>
              <a:path w="1675529" h="4114800">
                <a:moveTo>
                  <a:pt x="0" y="0"/>
                </a:moveTo>
                <a:lnTo>
                  <a:pt x="1675529" y="0"/>
                </a:lnTo>
                <a:lnTo>
                  <a:pt x="167552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5400000">
            <a:off x="14038315" y="7494093"/>
            <a:ext cx="1675529" cy="4114800"/>
          </a:xfrm>
          <a:custGeom>
            <a:avLst/>
            <a:gdLst/>
            <a:ahLst/>
            <a:cxnLst/>
            <a:rect l="l" t="t" r="r" b="b"/>
            <a:pathLst>
              <a:path w="1675529" h="4114800">
                <a:moveTo>
                  <a:pt x="0" y="0"/>
                </a:moveTo>
                <a:lnTo>
                  <a:pt x="1675530" y="0"/>
                </a:lnTo>
                <a:lnTo>
                  <a:pt x="16755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2643112" y="387993"/>
            <a:ext cx="6293838" cy="9511014"/>
          </a:xfrm>
          <a:custGeom>
            <a:avLst/>
            <a:gdLst/>
            <a:ahLst/>
            <a:cxnLst/>
            <a:rect l="l" t="t" r="r" b="b"/>
            <a:pathLst>
              <a:path w="6293838" h="9511014">
                <a:moveTo>
                  <a:pt x="0" y="0"/>
                </a:moveTo>
                <a:lnTo>
                  <a:pt x="6293838" y="0"/>
                </a:lnTo>
                <a:lnTo>
                  <a:pt x="6293838" y="9511014"/>
                </a:lnTo>
                <a:lnTo>
                  <a:pt x="0" y="95110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5073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393992" y="387993"/>
            <a:ext cx="4836638" cy="2050735"/>
          </a:xfrm>
          <a:custGeom>
            <a:avLst/>
            <a:gdLst/>
            <a:ahLst/>
            <a:cxnLst/>
            <a:rect l="l" t="t" r="r" b="b"/>
            <a:pathLst>
              <a:path w="4836638" h="2050735">
                <a:moveTo>
                  <a:pt x="0" y="0"/>
                </a:moveTo>
                <a:lnTo>
                  <a:pt x="4836638" y="0"/>
                </a:lnTo>
                <a:lnTo>
                  <a:pt x="4836638" y="2050734"/>
                </a:lnTo>
                <a:lnTo>
                  <a:pt x="0" y="205073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6230186" y="8942147"/>
            <a:ext cx="5827628" cy="575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62"/>
              </a:lnSpc>
              <a:spcBef>
                <a:spcPct val="0"/>
              </a:spcBef>
            </a:pPr>
            <a:r>
              <a:rPr lang="en-US" sz="3401" spc="-68">
                <a:solidFill>
                  <a:srgbClr val="04032A"/>
                </a:solidFill>
                <a:latin typeface="Nourd"/>
                <a:ea typeface="Nourd"/>
                <a:cs typeface="Nourd"/>
                <a:sym typeface="Nourd"/>
              </a:rPr>
              <a:t>Jan Mould, RN, BSN, MEd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04824" y="3563640"/>
            <a:ext cx="10450724" cy="3663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07"/>
              </a:lnSpc>
            </a:pPr>
            <a:r>
              <a:rPr lang="en-US" sz="7896" b="1">
                <a:solidFill>
                  <a:srgbClr val="04032A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Food Wars:</a:t>
            </a:r>
          </a:p>
          <a:p>
            <a:pPr marL="0" lvl="0" indent="0" algn="l">
              <a:lnSpc>
                <a:spcPts val="7107"/>
              </a:lnSpc>
            </a:pPr>
            <a:r>
              <a:rPr lang="en-US" sz="7896" b="1">
                <a:solidFill>
                  <a:srgbClr val="04032A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Battling Big Soda &amp; Ultra-Processed Food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3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546689" y="-514350"/>
            <a:ext cx="5255661" cy="11057409"/>
            <a:chOff x="0" y="0"/>
            <a:chExt cx="1384207" cy="291223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84207" cy="2912239"/>
            </a:xfrm>
            <a:custGeom>
              <a:avLst/>
              <a:gdLst/>
              <a:ahLst/>
              <a:cxnLst/>
              <a:rect l="l" t="t" r="r" b="b"/>
              <a:pathLst>
                <a:path w="1384207" h="2912239">
                  <a:moveTo>
                    <a:pt x="0" y="0"/>
                  </a:moveTo>
                  <a:lnTo>
                    <a:pt x="1384207" y="0"/>
                  </a:lnTo>
                  <a:lnTo>
                    <a:pt x="1384207" y="2912239"/>
                  </a:lnTo>
                  <a:lnTo>
                    <a:pt x="0" y="2912239"/>
                  </a:lnTo>
                  <a:close/>
                </a:path>
              </a:pathLst>
            </a:custGeom>
            <a:solidFill>
              <a:srgbClr val="F9A72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84207" cy="29503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5400000">
            <a:off x="12966518" y="-4114800"/>
            <a:ext cx="4873317" cy="8229600"/>
          </a:xfrm>
          <a:custGeom>
            <a:avLst/>
            <a:gdLst/>
            <a:ahLst/>
            <a:cxnLst/>
            <a:rect l="l" t="t" r="r" b="b"/>
            <a:pathLst>
              <a:path w="4873317" h="8229600">
                <a:moveTo>
                  <a:pt x="0" y="0"/>
                </a:moveTo>
                <a:lnTo>
                  <a:pt x="4873317" y="0"/>
                </a:lnTo>
                <a:lnTo>
                  <a:pt x="487331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5400000">
            <a:off x="95413" y="6705764"/>
            <a:ext cx="4873317" cy="8229600"/>
          </a:xfrm>
          <a:custGeom>
            <a:avLst/>
            <a:gdLst/>
            <a:ahLst/>
            <a:cxnLst/>
            <a:rect l="l" t="t" r="r" b="b"/>
            <a:pathLst>
              <a:path w="4873317" h="8229600">
                <a:moveTo>
                  <a:pt x="0" y="0"/>
                </a:moveTo>
                <a:lnTo>
                  <a:pt x="4873317" y="0"/>
                </a:lnTo>
                <a:lnTo>
                  <a:pt x="487331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5400000">
            <a:off x="3135618" y="-2057400"/>
            <a:ext cx="1675529" cy="4114800"/>
          </a:xfrm>
          <a:custGeom>
            <a:avLst/>
            <a:gdLst/>
            <a:ahLst/>
            <a:cxnLst/>
            <a:rect l="l" t="t" r="r" b="b"/>
            <a:pathLst>
              <a:path w="1675529" h="4114800">
                <a:moveTo>
                  <a:pt x="0" y="0"/>
                </a:moveTo>
                <a:lnTo>
                  <a:pt x="1675529" y="0"/>
                </a:lnTo>
                <a:lnTo>
                  <a:pt x="167552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5400000">
            <a:off x="12170012" y="8038665"/>
            <a:ext cx="1675529" cy="4114800"/>
          </a:xfrm>
          <a:custGeom>
            <a:avLst/>
            <a:gdLst/>
            <a:ahLst/>
            <a:cxnLst/>
            <a:rect l="l" t="t" r="r" b="b"/>
            <a:pathLst>
              <a:path w="1675529" h="4114800">
                <a:moveTo>
                  <a:pt x="0" y="0"/>
                </a:moveTo>
                <a:lnTo>
                  <a:pt x="1675529" y="0"/>
                </a:lnTo>
                <a:lnTo>
                  <a:pt x="167552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11288376" y="2959103"/>
            <a:ext cx="5246370" cy="524637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45840" t="-5222" r="-1184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38172" y="2954741"/>
            <a:ext cx="10732725" cy="1401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452"/>
              </a:lnSpc>
              <a:spcBef>
                <a:spcPct val="0"/>
              </a:spcBef>
            </a:pPr>
            <a:r>
              <a:rPr lang="en-US" sz="8180" b="1" u="sng">
                <a:solidFill>
                  <a:srgbClr val="126289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  <a:hlinkClick r:id="rId5" tooltip="https://www.realfood.gov"/>
              </a:rPr>
              <a:t>Real Food Wins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38172" y="4542341"/>
            <a:ext cx="10158467" cy="1239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5"/>
              </a:lnSpc>
            </a:pPr>
            <a:r>
              <a:rPr lang="en-US" sz="3604" spc="-72">
                <a:solidFill>
                  <a:srgbClr val="04032A"/>
                </a:solidFill>
                <a:latin typeface="Nourd"/>
                <a:ea typeface="Nourd"/>
                <a:cs typeface="Nourd"/>
                <a:sym typeface="Nourd"/>
              </a:rPr>
              <a:t>Changes have occurred in the nutrition recommendations.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A7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639465" y="-404936"/>
            <a:ext cx="5928929" cy="10853101"/>
            <a:chOff x="0" y="0"/>
            <a:chExt cx="918546" cy="16814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18546" cy="1681429"/>
            </a:xfrm>
            <a:custGeom>
              <a:avLst/>
              <a:gdLst/>
              <a:ahLst/>
              <a:cxnLst/>
              <a:rect l="l" t="t" r="r" b="b"/>
              <a:pathLst>
                <a:path w="918546" h="1681429">
                  <a:moveTo>
                    <a:pt x="0" y="0"/>
                  </a:moveTo>
                  <a:lnTo>
                    <a:pt x="918546" y="0"/>
                  </a:lnTo>
                  <a:lnTo>
                    <a:pt x="918546" y="1681429"/>
                  </a:lnTo>
                  <a:lnTo>
                    <a:pt x="0" y="1681429"/>
                  </a:lnTo>
                  <a:close/>
                </a:path>
              </a:pathLst>
            </a:custGeom>
            <a:blipFill>
              <a:blip r:embed="rId2"/>
              <a:stretch>
                <a:fillRect l="-87375" r="-8737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028700" y="2903328"/>
            <a:ext cx="10732725" cy="4440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755"/>
              </a:lnSpc>
            </a:pPr>
            <a:r>
              <a:rPr lang="en-US" sz="7680" b="1" u="sng">
                <a:solidFill>
                  <a:srgbClr val="04032A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  <a:hlinkClick r:id="rId3" tooltip="https://publichealth.jhu.edu/2025/what-are-ultra-processed-foods"/>
              </a:rPr>
              <a:t>Most of the Foods We Eat are Ultra-Processed.  Are They All Unhealthy?</a:t>
            </a:r>
          </a:p>
        </p:txBody>
      </p:sp>
      <p:sp>
        <p:nvSpPr>
          <p:cNvPr id="5" name="Freeform 5"/>
          <p:cNvSpPr/>
          <p:nvPr/>
        </p:nvSpPr>
        <p:spPr>
          <a:xfrm rot="-5400000">
            <a:off x="3135618" y="-2057400"/>
            <a:ext cx="1675529" cy="4114800"/>
          </a:xfrm>
          <a:custGeom>
            <a:avLst/>
            <a:gdLst/>
            <a:ahLst/>
            <a:cxnLst/>
            <a:rect l="l" t="t" r="r" b="b"/>
            <a:pathLst>
              <a:path w="1675529" h="4114800">
                <a:moveTo>
                  <a:pt x="0" y="0"/>
                </a:moveTo>
                <a:lnTo>
                  <a:pt x="1675529" y="0"/>
                </a:lnTo>
                <a:lnTo>
                  <a:pt x="167552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5400000">
            <a:off x="8866261" y="8038665"/>
            <a:ext cx="1675529" cy="4114800"/>
          </a:xfrm>
          <a:custGeom>
            <a:avLst/>
            <a:gdLst/>
            <a:ahLst/>
            <a:cxnLst/>
            <a:rect l="l" t="t" r="r" b="b"/>
            <a:pathLst>
              <a:path w="1675529" h="4114800">
                <a:moveTo>
                  <a:pt x="0" y="0"/>
                </a:moveTo>
                <a:lnTo>
                  <a:pt x="1675529" y="0"/>
                </a:lnTo>
                <a:lnTo>
                  <a:pt x="167552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3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72195" y="7685695"/>
            <a:ext cx="19565014" cy="2901440"/>
            <a:chOff x="0" y="0"/>
            <a:chExt cx="5152926" cy="7641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52926" cy="764165"/>
            </a:xfrm>
            <a:custGeom>
              <a:avLst/>
              <a:gdLst/>
              <a:ahLst/>
              <a:cxnLst/>
              <a:rect l="l" t="t" r="r" b="b"/>
              <a:pathLst>
                <a:path w="5152926" h="764165">
                  <a:moveTo>
                    <a:pt x="0" y="0"/>
                  </a:moveTo>
                  <a:lnTo>
                    <a:pt x="5152926" y="0"/>
                  </a:lnTo>
                  <a:lnTo>
                    <a:pt x="5152926" y="764165"/>
                  </a:lnTo>
                  <a:lnTo>
                    <a:pt x="0" y="764165"/>
                  </a:lnTo>
                  <a:close/>
                </a:path>
              </a:pathLst>
            </a:custGeom>
            <a:solidFill>
              <a:srgbClr val="F9A72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152926" cy="8022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5400000">
            <a:off x="13981149" y="-4404695"/>
            <a:ext cx="4873317" cy="8229600"/>
          </a:xfrm>
          <a:custGeom>
            <a:avLst/>
            <a:gdLst/>
            <a:ahLst/>
            <a:cxnLst/>
            <a:rect l="l" t="t" r="r" b="b"/>
            <a:pathLst>
              <a:path w="4873317" h="8229600">
                <a:moveTo>
                  <a:pt x="0" y="0"/>
                </a:moveTo>
                <a:lnTo>
                  <a:pt x="4873317" y="0"/>
                </a:lnTo>
                <a:lnTo>
                  <a:pt x="487331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5400000">
            <a:off x="2085916" y="-1697502"/>
            <a:ext cx="1675529" cy="4114800"/>
          </a:xfrm>
          <a:custGeom>
            <a:avLst/>
            <a:gdLst/>
            <a:ahLst/>
            <a:cxnLst/>
            <a:rect l="l" t="t" r="r" b="b"/>
            <a:pathLst>
              <a:path w="1675529" h="4114800">
                <a:moveTo>
                  <a:pt x="0" y="0"/>
                </a:moveTo>
                <a:lnTo>
                  <a:pt x="1675530" y="0"/>
                </a:lnTo>
                <a:lnTo>
                  <a:pt x="16755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1093532" y="2563524"/>
            <a:ext cx="4705410" cy="4705410"/>
          </a:xfrm>
          <a:custGeom>
            <a:avLst/>
            <a:gdLst/>
            <a:ahLst/>
            <a:cxnLst/>
            <a:rect l="l" t="t" r="r" b="b"/>
            <a:pathLst>
              <a:path w="4705410" h="4705410">
                <a:moveTo>
                  <a:pt x="0" y="0"/>
                </a:moveTo>
                <a:lnTo>
                  <a:pt x="4705410" y="0"/>
                </a:lnTo>
                <a:lnTo>
                  <a:pt x="4705410" y="4705410"/>
                </a:lnTo>
                <a:lnTo>
                  <a:pt x="0" y="47054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589373" y="2867276"/>
            <a:ext cx="10713634" cy="906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199"/>
              </a:lnSpc>
            </a:pPr>
            <a:r>
              <a:rPr lang="en-US" sz="6101" b="1">
                <a:solidFill>
                  <a:srgbClr val="04032A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Share the information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09629" y="4338485"/>
            <a:ext cx="9183383" cy="80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8153" lvl="1" indent="-389077" algn="l">
              <a:lnSpc>
                <a:spcPts val="7136"/>
              </a:lnSpc>
              <a:buFont typeface="Arial"/>
              <a:buChar char="•"/>
            </a:pPr>
            <a:r>
              <a:rPr lang="en-US" sz="3604" u="sng" spc="-72">
                <a:solidFill>
                  <a:srgbClr val="04032A"/>
                </a:solidFill>
                <a:latin typeface="Nourd"/>
                <a:ea typeface="Nourd"/>
                <a:cs typeface="Nourd"/>
                <a:sym typeface="Nourd"/>
                <a:hlinkClick r:id="rId5" tooltip="https://hosa.org/wp-content/uploads/2025/08/25-26-PH-Aug30.pdf"/>
              </a:rPr>
              <a:t>PUBLIC HEALTH GUIDELINES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Microsoft Macintosh PowerPoint</Application>
  <PresentationFormat>Custom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Nourd</vt:lpstr>
      <vt:lpstr>Be Vietnam Ultra-Bold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Wars</dc:title>
  <cp:lastModifiedBy>Jan Mould</cp:lastModifiedBy>
  <cp:revision>1</cp:revision>
  <dcterms:created xsi:type="dcterms:W3CDTF">2006-08-16T00:00:00Z</dcterms:created>
  <dcterms:modified xsi:type="dcterms:W3CDTF">2026-03-25T16:13:36Z</dcterms:modified>
  <dc:identifier>DAHE-C1DZMw</dc:identifier>
</cp:coreProperties>
</file>