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0"/>
  </p:normalViewPr>
  <p:slideViewPr>
    <p:cSldViewPr>
      <p:cViewPr varScale="1">
        <p:scale>
          <a:sx n="70" d="100"/>
          <a:sy n="70" d="100"/>
        </p:scale>
        <p:origin x="744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8979" y="1854899"/>
            <a:ext cx="16416655" cy="6653530"/>
          </a:xfrm>
          <a:custGeom>
            <a:avLst/>
            <a:gdLst/>
            <a:ahLst/>
            <a:cxnLst/>
            <a:rect l="l" t="t" r="r" b="b"/>
            <a:pathLst>
              <a:path w="16416655" h="6653530">
                <a:moveTo>
                  <a:pt x="16416337" y="6653338"/>
                </a:moveTo>
                <a:lnTo>
                  <a:pt x="0" y="6653338"/>
                </a:lnTo>
                <a:lnTo>
                  <a:pt x="0" y="0"/>
                </a:lnTo>
                <a:lnTo>
                  <a:pt x="16416337" y="0"/>
                </a:lnTo>
                <a:lnTo>
                  <a:pt x="16416337" y="6653338"/>
                </a:lnTo>
                <a:close/>
              </a:path>
            </a:pathLst>
          </a:custGeom>
          <a:solidFill>
            <a:srgbClr val="C7A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54868" y="8684422"/>
            <a:ext cx="16372205" cy="14604"/>
          </a:xfrm>
          <a:custGeom>
            <a:avLst/>
            <a:gdLst/>
            <a:ahLst/>
            <a:cxnLst/>
            <a:rect l="l" t="t" r="r" b="b"/>
            <a:pathLst>
              <a:path w="16372205" h="14604">
                <a:moveTo>
                  <a:pt x="0" y="0"/>
                </a:moveTo>
                <a:lnTo>
                  <a:pt x="16372162" y="14279"/>
                </a:lnTo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57246" y="8876146"/>
            <a:ext cx="2341735" cy="8156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8283" y="1118694"/>
            <a:ext cx="15255240" cy="39406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3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88092" y="1806976"/>
            <a:ext cx="13449300" cy="57175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1/17/26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hosa.org/wp-content/uploads/2025/10/25-26-BD-Oct23.pdf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5761" y="7028894"/>
              <a:ext cx="16234571" cy="29420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7187" y="6612956"/>
              <a:ext cx="6903243" cy="2662477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013125" y="717498"/>
            <a:ext cx="450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0" dirty="0">
                <a:solidFill>
                  <a:srgbClr val="17628B"/>
                </a:solidFill>
                <a:latin typeface="Arial"/>
                <a:cs typeface="Arial"/>
              </a:rPr>
              <a:t>HOSA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3125" y="850848"/>
            <a:ext cx="23952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17628B"/>
                </a:solidFill>
                <a:latin typeface="Arial"/>
                <a:cs typeface="Arial"/>
              </a:rPr>
              <a:t>FUTURE</a:t>
            </a:r>
            <a:r>
              <a:rPr sz="1200" spc="20" dirty="0">
                <a:solidFill>
                  <a:srgbClr val="17628B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17628B"/>
                </a:solidFill>
                <a:latin typeface="Arial"/>
                <a:cs typeface="Arial"/>
              </a:rPr>
              <a:t>HEALTH</a:t>
            </a:r>
            <a:r>
              <a:rPr sz="1200" spc="20" dirty="0">
                <a:solidFill>
                  <a:srgbClr val="17628B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17628B"/>
                </a:solidFill>
                <a:latin typeface="Arial"/>
                <a:cs typeface="Arial"/>
              </a:rPr>
              <a:t>PROFESSIONALS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26911" rIns="0" bIns="0" rtlCol="0">
            <a:spAutoFit/>
          </a:bodyPr>
          <a:lstStyle/>
          <a:p>
            <a:pPr marL="2383155" marR="5080" indent="-2371090">
              <a:lnSpc>
                <a:spcPct val="116700"/>
              </a:lnSpc>
              <a:spcBef>
                <a:spcPts val="95"/>
              </a:spcBef>
            </a:pPr>
            <a:r>
              <a:rPr sz="9000" b="1" spc="254" dirty="0">
                <a:solidFill>
                  <a:srgbClr val="17628B"/>
                </a:solidFill>
                <a:latin typeface="Arial"/>
                <a:cs typeface="Arial"/>
              </a:rPr>
              <a:t>Social</a:t>
            </a:r>
            <a:r>
              <a:rPr sz="9000" b="1" spc="-590" dirty="0">
                <a:solidFill>
                  <a:srgbClr val="17628B"/>
                </a:solidFill>
                <a:latin typeface="Arial"/>
                <a:cs typeface="Arial"/>
              </a:rPr>
              <a:t> </a:t>
            </a:r>
            <a:r>
              <a:rPr sz="9000" b="1" spc="620" dirty="0">
                <a:solidFill>
                  <a:srgbClr val="17628B"/>
                </a:solidFill>
                <a:latin typeface="Arial"/>
                <a:cs typeface="Arial"/>
              </a:rPr>
              <a:t>Media</a:t>
            </a:r>
            <a:r>
              <a:rPr sz="9000" b="1" spc="-580" dirty="0">
                <a:solidFill>
                  <a:srgbClr val="17628B"/>
                </a:solidFill>
                <a:latin typeface="Arial"/>
                <a:cs typeface="Arial"/>
              </a:rPr>
              <a:t> </a:t>
            </a:r>
            <a:r>
              <a:rPr sz="9000" b="1" spc="355" dirty="0">
                <a:solidFill>
                  <a:srgbClr val="17628B"/>
                </a:solidFill>
                <a:latin typeface="Arial"/>
                <a:cs typeface="Arial"/>
              </a:rPr>
              <a:t>Influencers</a:t>
            </a:r>
            <a:r>
              <a:rPr sz="9000" b="1" spc="-575" dirty="0">
                <a:solidFill>
                  <a:srgbClr val="17628B"/>
                </a:solidFill>
                <a:latin typeface="Arial"/>
                <a:cs typeface="Arial"/>
              </a:rPr>
              <a:t> </a:t>
            </a:r>
            <a:r>
              <a:rPr sz="9000" b="1" spc="2170" dirty="0">
                <a:solidFill>
                  <a:srgbClr val="17628B"/>
                </a:solidFill>
                <a:latin typeface="Arial"/>
                <a:cs typeface="Arial"/>
              </a:rPr>
              <a:t>- </a:t>
            </a:r>
            <a:r>
              <a:rPr sz="9000" b="1" spc="254" dirty="0">
                <a:solidFill>
                  <a:srgbClr val="17628B"/>
                </a:solidFill>
                <a:latin typeface="Arial"/>
                <a:cs typeface="Arial"/>
              </a:rPr>
              <a:t>You</a:t>
            </a:r>
            <a:r>
              <a:rPr sz="9000" b="1" spc="-605" dirty="0">
                <a:solidFill>
                  <a:srgbClr val="17628B"/>
                </a:solidFill>
                <a:latin typeface="Arial"/>
                <a:cs typeface="Arial"/>
              </a:rPr>
              <a:t> </a:t>
            </a:r>
            <a:r>
              <a:rPr sz="9000" b="1" spc="725" dirty="0">
                <a:solidFill>
                  <a:srgbClr val="17628B"/>
                </a:solidFill>
                <a:latin typeface="Arial"/>
                <a:cs typeface="Arial"/>
              </a:rPr>
              <a:t>Make</a:t>
            </a:r>
            <a:r>
              <a:rPr sz="9000" b="1" spc="-595" dirty="0">
                <a:solidFill>
                  <a:srgbClr val="17628B"/>
                </a:solidFill>
                <a:latin typeface="Arial"/>
                <a:cs typeface="Arial"/>
              </a:rPr>
              <a:t> </a:t>
            </a:r>
            <a:r>
              <a:rPr sz="9000" b="1" spc="560" dirty="0">
                <a:solidFill>
                  <a:srgbClr val="17628B"/>
                </a:solidFill>
                <a:latin typeface="Arial"/>
                <a:cs typeface="Arial"/>
              </a:rPr>
              <a:t>the</a:t>
            </a:r>
            <a:r>
              <a:rPr sz="9000" b="1" spc="-590" dirty="0">
                <a:solidFill>
                  <a:srgbClr val="17628B"/>
                </a:solidFill>
                <a:latin typeface="Arial"/>
                <a:cs typeface="Arial"/>
              </a:rPr>
              <a:t> </a:t>
            </a:r>
            <a:r>
              <a:rPr sz="9000" b="1" spc="409" dirty="0">
                <a:solidFill>
                  <a:srgbClr val="17628B"/>
                </a:solidFill>
                <a:latin typeface="Arial"/>
                <a:cs typeface="Arial"/>
              </a:rPr>
              <a:t>Call</a:t>
            </a:r>
            <a:endParaRPr sz="9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8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54868" y="8684422"/>
              <a:ext cx="16372205" cy="14604"/>
            </a:xfrm>
            <a:custGeom>
              <a:avLst/>
              <a:gdLst/>
              <a:ahLst/>
              <a:cxnLst/>
              <a:rect l="l" t="t" r="r" b="b"/>
              <a:pathLst>
                <a:path w="16372205" h="14604">
                  <a:moveTo>
                    <a:pt x="0" y="0"/>
                  </a:moveTo>
                  <a:lnTo>
                    <a:pt x="16372162" y="14279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7246" y="8876146"/>
              <a:ext cx="2341735" cy="8156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328240" y="9137016"/>
            <a:ext cx="2909570" cy="2387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solidFill>
                  <a:srgbClr val="E6E7E7"/>
                </a:solidFill>
                <a:latin typeface="Arial"/>
                <a:cs typeface="Arial"/>
              </a:rPr>
              <a:t>HOSA-</a:t>
            </a:r>
            <a:r>
              <a:rPr sz="1200" spc="-100" dirty="0">
                <a:solidFill>
                  <a:srgbClr val="E6E7E7"/>
                </a:solidFill>
                <a:latin typeface="Arial"/>
                <a:cs typeface="Arial"/>
              </a:rPr>
              <a:t>FUTURE</a:t>
            </a:r>
            <a:r>
              <a:rPr sz="1200" spc="135" dirty="0">
                <a:solidFill>
                  <a:srgbClr val="E6E7E7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E6E7E7"/>
                </a:solidFill>
                <a:latin typeface="Arial"/>
                <a:cs typeface="Arial"/>
              </a:rPr>
              <a:t>HEALTH</a:t>
            </a:r>
            <a:r>
              <a:rPr sz="1200" spc="140" dirty="0">
                <a:solidFill>
                  <a:srgbClr val="E6E7E7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E6E7E7"/>
                </a:solidFill>
                <a:latin typeface="Arial"/>
                <a:cs typeface="Arial"/>
              </a:rPr>
              <a:t>PROFESSIONALS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416298" y="9270366"/>
            <a:ext cx="821055" cy="2387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20" dirty="0">
                <a:solidFill>
                  <a:srgbClr val="E6E7E7"/>
                </a:solidFill>
                <a:latin typeface="Arial"/>
                <a:cs typeface="Arial"/>
              </a:rPr>
              <a:t>HOSA.ORG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079" y="2096162"/>
              <a:ext cx="209666" cy="20966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079" y="3755259"/>
              <a:ext cx="209666" cy="2096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079" y="5414356"/>
              <a:ext cx="209666" cy="20966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079" y="7073454"/>
              <a:ext cx="209666" cy="20966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288092" y="1806976"/>
            <a:ext cx="11767820" cy="57175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650" spc="275" dirty="0">
                <a:latin typeface="Arial"/>
                <a:cs typeface="Arial"/>
              </a:rPr>
              <a:t>Engage</a:t>
            </a:r>
            <a:r>
              <a:rPr sz="4650" spc="-30" dirty="0">
                <a:latin typeface="Arial"/>
                <a:cs typeface="Arial"/>
              </a:rPr>
              <a:t> </a:t>
            </a:r>
            <a:r>
              <a:rPr sz="4650" spc="365" dirty="0">
                <a:latin typeface="Arial"/>
                <a:cs typeface="Arial"/>
              </a:rPr>
              <a:t>the</a:t>
            </a:r>
            <a:r>
              <a:rPr sz="4650" spc="-25" dirty="0">
                <a:latin typeface="Arial"/>
                <a:cs typeface="Arial"/>
              </a:rPr>
              <a:t> </a:t>
            </a:r>
            <a:r>
              <a:rPr sz="4650" spc="470" dirty="0">
                <a:latin typeface="Arial"/>
                <a:cs typeface="Arial"/>
              </a:rPr>
              <a:t>community</a:t>
            </a:r>
            <a:endParaRPr sz="4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35"/>
              </a:spcBef>
            </a:pPr>
            <a:endParaRPr sz="4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4650" spc="110" dirty="0">
                <a:latin typeface="Arial"/>
                <a:cs typeface="Arial"/>
              </a:rPr>
              <a:t>Raise</a:t>
            </a:r>
            <a:r>
              <a:rPr sz="4650" spc="-35" dirty="0">
                <a:latin typeface="Arial"/>
                <a:cs typeface="Arial"/>
              </a:rPr>
              <a:t> </a:t>
            </a:r>
            <a:r>
              <a:rPr sz="4650" spc="320" dirty="0">
                <a:latin typeface="Arial"/>
                <a:cs typeface="Arial"/>
              </a:rPr>
              <a:t>awareness</a:t>
            </a:r>
            <a:endParaRPr sz="4650">
              <a:latin typeface="Arial"/>
              <a:cs typeface="Arial"/>
            </a:endParaRPr>
          </a:p>
          <a:p>
            <a:pPr marL="12700" marR="5080">
              <a:lnSpc>
                <a:spcPct val="234100"/>
              </a:lnSpc>
            </a:pPr>
            <a:r>
              <a:rPr sz="4650" spc="409" dirty="0">
                <a:latin typeface="Arial"/>
                <a:cs typeface="Arial"/>
              </a:rPr>
              <a:t>Improvement</a:t>
            </a:r>
            <a:r>
              <a:rPr sz="4650" spc="-35" dirty="0">
                <a:latin typeface="Arial"/>
                <a:cs typeface="Arial"/>
              </a:rPr>
              <a:t> </a:t>
            </a:r>
            <a:r>
              <a:rPr sz="4650" spc="250" dirty="0">
                <a:latin typeface="Arial"/>
                <a:cs typeface="Arial"/>
              </a:rPr>
              <a:t>in</a:t>
            </a:r>
            <a:r>
              <a:rPr sz="4650" spc="-30" dirty="0">
                <a:latin typeface="Arial"/>
                <a:cs typeface="Arial"/>
              </a:rPr>
              <a:t> </a:t>
            </a:r>
            <a:r>
              <a:rPr sz="4650" spc="360" dirty="0">
                <a:latin typeface="Arial"/>
                <a:cs typeface="Arial"/>
              </a:rPr>
              <a:t>health</a:t>
            </a:r>
            <a:r>
              <a:rPr sz="4650" spc="-35" dirty="0">
                <a:latin typeface="Arial"/>
                <a:cs typeface="Arial"/>
              </a:rPr>
              <a:t> </a:t>
            </a:r>
            <a:r>
              <a:rPr sz="4650" spc="340" dirty="0">
                <a:latin typeface="Arial"/>
                <a:cs typeface="Arial"/>
              </a:rPr>
              <a:t>&amp;</a:t>
            </a:r>
            <a:r>
              <a:rPr sz="4650" spc="-30" dirty="0">
                <a:latin typeface="Arial"/>
                <a:cs typeface="Arial"/>
              </a:rPr>
              <a:t> </a:t>
            </a:r>
            <a:r>
              <a:rPr sz="4650" spc="395" dirty="0">
                <a:latin typeface="Arial"/>
                <a:cs typeface="Arial"/>
              </a:rPr>
              <a:t>food</a:t>
            </a:r>
            <a:r>
              <a:rPr sz="4650" spc="-30" dirty="0">
                <a:latin typeface="Arial"/>
                <a:cs typeface="Arial"/>
              </a:rPr>
              <a:t> </a:t>
            </a:r>
            <a:r>
              <a:rPr sz="4650" spc="300" dirty="0">
                <a:latin typeface="Arial"/>
                <a:cs typeface="Arial"/>
              </a:rPr>
              <a:t>literacy </a:t>
            </a:r>
            <a:r>
              <a:rPr sz="4650" spc="250" dirty="0">
                <a:latin typeface="Arial"/>
                <a:cs typeface="Arial"/>
              </a:rPr>
              <a:t>Potential</a:t>
            </a:r>
            <a:r>
              <a:rPr sz="4650" spc="-30" dirty="0">
                <a:latin typeface="Arial"/>
                <a:cs typeface="Arial"/>
              </a:rPr>
              <a:t> </a:t>
            </a:r>
            <a:r>
              <a:rPr sz="4650" spc="400" dirty="0">
                <a:latin typeface="Arial"/>
                <a:cs typeface="Arial"/>
              </a:rPr>
              <a:t>to</a:t>
            </a:r>
            <a:r>
              <a:rPr sz="4650" spc="-25" dirty="0">
                <a:latin typeface="Arial"/>
                <a:cs typeface="Arial"/>
              </a:rPr>
              <a:t> </a:t>
            </a:r>
            <a:r>
              <a:rPr sz="4650" spc="370" dirty="0">
                <a:latin typeface="Arial"/>
                <a:cs typeface="Arial"/>
              </a:rPr>
              <a:t>support</a:t>
            </a:r>
            <a:r>
              <a:rPr sz="4650" spc="-25" dirty="0">
                <a:latin typeface="Arial"/>
                <a:cs typeface="Arial"/>
              </a:rPr>
              <a:t> </a:t>
            </a:r>
            <a:r>
              <a:rPr sz="4650" spc="305" dirty="0">
                <a:latin typeface="Arial"/>
                <a:cs typeface="Arial"/>
              </a:rPr>
              <a:t>healthier</a:t>
            </a:r>
            <a:r>
              <a:rPr sz="4650" spc="-25" dirty="0">
                <a:latin typeface="Arial"/>
                <a:cs typeface="Arial"/>
              </a:rPr>
              <a:t> </a:t>
            </a:r>
            <a:r>
              <a:rPr sz="4650" spc="310" dirty="0">
                <a:latin typeface="Arial"/>
                <a:cs typeface="Arial"/>
              </a:rPr>
              <a:t>behaviors</a:t>
            </a:r>
            <a:endParaRPr sz="4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28240" y="9137016"/>
            <a:ext cx="2909570" cy="2387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solidFill>
                  <a:srgbClr val="E6E7E7"/>
                </a:solidFill>
                <a:latin typeface="Arial"/>
                <a:cs typeface="Arial"/>
              </a:rPr>
              <a:t>HOSA-</a:t>
            </a:r>
            <a:r>
              <a:rPr sz="1200" spc="-100" dirty="0">
                <a:solidFill>
                  <a:srgbClr val="E6E7E7"/>
                </a:solidFill>
                <a:latin typeface="Arial"/>
                <a:cs typeface="Arial"/>
              </a:rPr>
              <a:t>FUTURE</a:t>
            </a:r>
            <a:r>
              <a:rPr sz="1200" spc="135" dirty="0">
                <a:solidFill>
                  <a:srgbClr val="E6E7E7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E6E7E7"/>
                </a:solidFill>
                <a:latin typeface="Arial"/>
                <a:cs typeface="Arial"/>
              </a:rPr>
              <a:t>HEALTH</a:t>
            </a:r>
            <a:r>
              <a:rPr sz="1200" spc="140" dirty="0">
                <a:solidFill>
                  <a:srgbClr val="E6E7E7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E6E7E7"/>
                </a:solidFill>
                <a:latin typeface="Arial"/>
                <a:cs typeface="Arial"/>
              </a:rPr>
              <a:t>PROFESSIONALS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16298" y="9270366"/>
            <a:ext cx="821055" cy="2387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20" dirty="0">
                <a:solidFill>
                  <a:srgbClr val="E6E7E7"/>
                </a:solidFill>
                <a:latin typeface="Arial"/>
                <a:cs typeface="Arial"/>
              </a:rPr>
              <a:t>HOSA.ORG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xfrm>
            <a:off x="837406" y="792544"/>
            <a:ext cx="2269490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305" dirty="0">
                <a:solidFill>
                  <a:srgbClr val="E6E7E7"/>
                </a:solidFill>
                <a:latin typeface="Arial"/>
                <a:cs typeface="Arial"/>
              </a:rPr>
              <a:t>PROS</a:t>
            </a:r>
            <a:endParaRPr sz="6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837406" y="792544"/>
            <a:ext cx="468947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-160" dirty="0">
                <a:solidFill>
                  <a:srgbClr val="E6E7E7"/>
                </a:solidFill>
                <a:latin typeface="Arial"/>
                <a:cs typeface="Arial"/>
              </a:rPr>
              <a:t>NEGATIVES</a:t>
            </a:r>
            <a:endParaRPr sz="6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52600" y="2171700"/>
            <a:ext cx="210185" cy="5187315"/>
            <a:chOff x="1817079" y="2096161"/>
            <a:chExt cx="210185" cy="51873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079" y="2096161"/>
              <a:ext cx="209666" cy="2096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079" y="3755259"/>
              <a:ext cx="209666" cy="20966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079" y="5414356"/>
              <a:ext cx="209666" cy="20966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7079" y="7073453"/>
              <a:ext cx="209666" cy="20966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333725" y="2072857"/>
            <a:ext cx="13449300" cy="571754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650" spc="160" dirty="0">
                <a:latin typeface="Arial"/>
                <a:cs typeface="Arial"/>
              </a:rPr>
              <a:t>Possible</a:t>
            </a:r>
            <a:r>
              <a:rPr sz="4650" spc="-20" dirty="0">
                <a:latin typeface="Arial"/>
                <a:cs typeface="Arial"/>
              </a:rPr>
              <a:t> </a:t>
            </a:r>
            <a:r>
              <a:rPr sz="4650" spc="270" dirty="0">
                <a:latin typeface="Arial"/>
                <a:cs typeface="Arial"/>
              </a:rPr>
              <a:t>Health</a:t>
            </a:r>
            <a:r>
              <a:rPr sz="4650" spc="-20" dirty="0">
                <a:latin typeface="Arial"/>
                <a:cs typeface="Arial"/>
              </a:rPr>
              <a:t> </a:t>
            </a:r>
            <a:r>
              <a:rPr sz="4650" spc="305" dirty="0">
                <a:latin typeface="Arial"/>
                <a:cs typeface="Arial"/>
              </a:rPr>
              <a:t>Misinformation</a:t>
            </a:r>
            <a:endParaRPr sz="4650" dirty="0">
              <a:latin typeface="Arial"/>
              <a:cs typeface="Arial"/>
            </a:endParaRPr>
          </a:p>
          <a:p>
            <a:pPr marL="12700" marR="5080">
              <a:lnSpc>
                <a:spcPct val="234100"/>
              </a:lnSpc>
            </a:pPr>
            <a:r>
              <a:rPr sz="4650" spc="140" dirty="0">
                <a:latin typeface="Arial"/>
                <a:cs typeface="Arial"/>
              </a:rPr>
              <a:t>Lack</a:t>
            </a:r>
            <a:r>
              <a:rPr sz="4650" spc="-25" dirty="0">
                <a:latin typeface="Arial"/>
                <a:cs typeface="Arial"/>
              </a:rPr>
              <a:t> </a:t>
            </a:r>
            <a:r>
              <a:rPr sz="4650" spc="335" dirty="0">
                <a:latin typeface="Arial"/>
                <a:cs typeface="Arial"/>
              </a:rPr>
              <a:t>consideration</a:t>
            </a:r>
            <a:r>
              <a:rPr sz="4650" spc="-20" dirty="0">
                <a:latin typeface="Arial"/>
                <a:cs typeface="Arial"/>
              </a:rPr>
              <a:t> </a:t>
            </a:r>
            <a:r>
              <a:rPr sz="4650" spc="310" dirty="0">
                <a:latin typeface="Arial"/>
                <a:cs typeface="Arial"/>
              </a:rPr>
              <a:t>of</a:t>
            </a:r>
            <a:r>
              <a:rPr sz="4650" spc="-25" dirty="0">
                <a:latin typeface="Arial"/>
                <a:cs typeface="Arial"/>
              </a:rPr>
              <a:t> </a:t>
            </a:r>
            <a:r>
              <a:rPr sz="4650" spc="320" dirty="0">
                <a:latin typeface="Arial"/>
                <a:cs typeface="Arial"/>
              </a:rPr>
              <a:t>individual</a:t>
            </a:r>
            <a:r>
              <a:rPr sz="4650" spc="-20" dirty="0">
                <a:latin typeface="Arial"/>
                <a:cs typeface="Arial"/>
              </a:rPr>
              <a:t> </a:t>
            </a:r>
            <a:r>
              <a:rPr sz="4650" spc="360" dirty="0">
                <a:latin typeface="Arial"/>
                <a:cs typeface="Arial"/>
              </a:rPr>
              <a:t>health</a:t>
            </a:r>
            <a:r>
              <a:rPr sz="4650" spc="-25" dirty="0">
                <a:latin typeface="Arial"/>
                <a:cs typeface="Arial"/>
              </a:rPr>
              <a:t> </a:t>
            </a:r>
            <a:r>
              <a:rPr sz="4650" spc="320" dirty="0">
                <a:latin typeface="Arial"/>
                <a:cs typeface="Arial"/>
              </a:rPr>
              <a:t>needs </a:t>
            </a:r>
            <a:r>
              <a:rPr sz="4650" spc="305" dirty="0">
                <a:latin typeface="Arial"/>
                <a:cs typeface="Arial"/>
              </a:rPr>
              <a:t>Questionable</a:t>
            </a:r>
            <a:r>
              <a:rPr sz="4650" spc="-10" dirty="0">
                <a:latin typeface="Arial"/>
                <a:cs typeface="Arial"/>
              </a:rPr>
              <a:t> </a:t>
            </a:r>
            <a:r>
              <a:rPr sz="4650" spc="395" dirty="0">
                <a:latin typeface="Arial"/>
                <a:cs typeface="Arial"/>
              </a:rPr>
              <a:t>motivation</a:t>
            </a:r>
            <a:r>
              <a:rPr sz="4650" spc="-10" dirty="0">
                <a:latin typeface="Arial"/>
                <a:cs typeface="Arial"/>
              </a:rPr>
              <a:t> </a:t>
            </a:r>
            <a:r>
              <a:rPr sz="4650" spc="270" dirty="0">
                <a:latin typeface="Arial"/>
                <a:cs typeface="Arial"/>
              </a:rPr>
              <a:t>for</a:t>
            </a:r>
            <a:r>
              <a:rPr sz="4650" spc="-10" dirty="0">
                <a:latin typeface="Arial"/>
                <a:cs typeface="Arial"/>
              </a:rPr>
              <a:t> </a:t>
            </a:r>
            <a:r>
              <a:rPr sz="4650" spc="345" dirty="0">
                <a:latin typeface="Arial"/>
                <a:cs typeface="Arial"/>
              </a:rPr>
              <a:t>involvement </a:t>
            </a:r>
            <a:r>
              <a:rPr sz="4650" spc="300" dirty="0">
                <a:latin typeface="Arial"/>
                <a:cs typeface="Arial"/>
              </a:rPr>
              <a:t>Advice</a:t>
            </a:r>
            <a:r>
              <a:rPr sz="4650" spc="-30" dirty="0">
                <a:latin typeface="Arial"/>
                <a:cs typeface="Arial"/>
              </a:rPr>
              <a:t> </a:t>
            </a:r>
            <a:r>
              <a:rPr sz="4650" spc="420" dirty="0">
                <a:latin typeface="Arial"/>
                <a:cs typeface="Arial"/>
              </a:rPr>
              <a:t>based</a:t>
            </a:r>
            <a:r>
              <a:rPr sz="4650" spc="-30" dirty="0">
                <a:latin typeface="Arial"/>
                <a:cs typeface="Arial"/>
              </a:rPr>
              <a:t> </a:t>
            </a:r>
            <a:r>
              <a:rPr sz="4650" spc="385" dirty="0">
                <a:latin typeface="Arial"/>
                <a:cs typeface="Arial"/>
              </a:rPr>
              <a:t>on</a:t>
            </a:r>
            <a:r>
              <a:rPr sz="4650" spc="-30" dirty="0">
                <a:latin typeface="Arial"/>
                <a:cs typeface="Arial"/>
              </a:rPr>
              <a:t> </a:t>
            </a:r>
            <a:r>
              <a:rPr sz="4650" spc="325" dirty="0">
                <a:latin typeface="Arial"/>
                <a:cs typeface="Arial"/>
              </a:rPr>
              <a:t>personal</a:t>
            </a:r>
            <a:r>
              <a:rPr sz="4650" spc="-30" dirty="0">
                <a:latin typeface="Arial"/>
                <a:cs typeface="Arial"/>
              </a:rPr>
              <a:t> </a:t>
            </a:r>
            <a:r>
              <a:rPr sz="4650" spc="275" dirty="0">
                <a:latin typeface="Arial"/>
                <a:cs typeface="Arial"/>
              </a:rPr>
              <a:t>experience</a:t>
            </a:r>
            <a:endParaRPr sz="46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28240" y="9137016"/>
            <a:ext cx="2909570" cy="2387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dirty="0">
                <a:solidFill>
                  <a:srgbClr val="E6E7E7"/>
                </a:solidFill>
                <a:latin typeface="Arial"/>
                <a:cs typeface="Arial"/>
              </a:rPr>
              <a:t>HOSA-</a:t>
            </a:r>
            <a:r>
              <a:rPr sz="1200" spc="-100" dirty="0">
                <a:solidFill>
                  <a:srgbClr val="E6E7E7"/>
                </a:solidFill>
                <a:latin typeface="Arial"/>
                <a:cs typeface="Arial"/>
              </a:rPr>
              <a:t>FUTURE</a:t>
            </a:r>
            <a:r>
              <a:rPr sz="1200" spc="135" dirty="0">
                <a:solidFill>
                  <a:srgbClr val="E6E7E7"/>
                </a:solidFill>
                <a:latin typeface="Arial"/>
                <a:cs typeface="Arial"/>
              </a:rPr>
              <a:t> </a:t>
            </a:r>
            <a:r>
              <a:rPr sz="1200" spc="-70" dirty="0">
                <a:solidFill>
                  <a:srgbClr val="E6E7E7"/>
                </a:solidFill>
                <a:latin typeface="Arial"/>
                <a:cs typeface="Arial"/>
              </a:rPr>
              <a:t>HEALTH</a:t>
            </a:r>
            <a:r>
              <a:rPr sz="1200" spc="140" dirty="0">
                <a:solidFill>
                  <a:srgbClr val="E6E7E7"/>
                </a:solidFill>
                <a:latin typeface="Arial"/>
                <a:cs typeface="Arial"/>
              </a:rPr>
              <a:t> </a:t>
            </a:r>
            <a:r>
              <a:rPr sz="1200" spc="-60" dirty="0">
                <a:solidFill>
                  <a:srgbClr val="E6E7E7"/>
                </a:solidFill>
                <a:latin typeface="Arial"/>
                <a:cs typeface="Arial"/>
              </a:rPr>
              <a:t>PROFESSIONALS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16298" y="9270366"/>
            <a:ext cx="821055" cy="23876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sz="1200" spc="-20" dirty="0">
                <a:solidFill>
                  <a:srgbClr val="E6E7E7"/>
                </a:solidFill>
                <a:latin typeface="Arial"/>
                <a:cs typeface="Arial"/>
              </a:rPr>
              <a:t>HOSA.ORG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17628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4097745" y="1028700"/>
            <a:ext cx="10620375" cy="8229600"/>
            <a:chOff x="4097745" y="1028700"/>
            <a:chExt cx="10620375" cy="82296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97745" y="1028700"/>
              <a:ext cx="10620374" cy="8229599"/>
            </a:xfrm>
            <a:prstGeom prst="rect">
              <a:avLst/>
            </a:prstGeom>
          </p:spPr>
        </p:pic>
        <p:sp>
          <p:nvSpPr>
            <p:cNvPr id="5" name="object 5">
              <a:hlinkClick r:id="rId3"/>
            </p:cNvPr>
            <p:cNvSpPr/>
            <p:nvPr/>
          </p:nvSpPr>
          <p:spPr>
            <a:xfrm>
              <a:off x="4246452" y="2242390"/>
              <a:ext cx="10198100" cy="104775"/>
            </a:xfrm>
            <a:custGeom>
              <a:avLst/>
              <a:gdLst/>
              <a:ahLst/>
              <a:cxnLst/>
              <a:rect l="l" t="t" r="r" b="b"/>
              <a:pathLst>
                <a:path w="10198100" h="104775">
                  <a:moveTo>
                    <a:pt x="10197851" y="104774"/>
                  </a:moveTo>
                  <a:lnTo>
                    <a:pt x="0" y="104774"/>
                  </a:lnTo>
                  <a:lnTo>
                    <a:pt x="0" y="0"/>
                  </a:lnTo>
                  <a:lnTo>
                    <a:pt x="10197851" y="0"/>
                  </a:lnTo>
                  <a:lnTo>
                    <a:pt x="10197851" y="1047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7835">
              <a:lnSpc>
                <a:spcPct val="100000"/>
              </a:lnSpc>
              <a:spcBef>
                <a:spcPts val="95"/>
              </a:spcBef>
            </a:pPr>
            <a:r>
              <a:rPr spc="-300" dirty="0">
                <a:hlinkClick r:id="rId3"/>
              </a:rPr>
              <a:t>BIOMEDICAL</a:t>
            </a:r>
            <a:r>
              <a:rPr spc="-75" dirty="0">
                <a:hlinkClick r:id="rId3"/>
              </a:rPr>
              <a:t> </a:t>
            </a:r>
            <a:r>
              <a:rPr spc="-665" dirty="0">
                <a:hlinkClick r:id="rId3"/>
              </a:rPr>
              <a:t>DEBATE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68</Words>
  <Application>Microsoft Macintosh PowerPoint</Application>
  <PresentationFormat>Custom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Social Media Influencers - You Make the Call</vt:lpstr>
      <vt:lpstr>PowerPoint Presentation</vt:lpstr>
      <vt:lpstr>PROS</vt:lpstr>
      <vt:lpstr>NEGATIVES</vt:lpstr>
      <vt:lpstr>BIOMEDICAL DEBATE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Influencers - Helpful or Harmful  - YOU MAKE THE CALL</dc:title>
  <dc:creator>HOSA-FHP</dc:creator>
  <cp:keywords>DAG-rpujLE4,BAFMsdKN7Ds,0</cp:keywords>
  <cp:lastModifiedBy>Jan Mould</cp:lastModifiedBy>
  <cp:revision>1</cp:revision>
  <dcterms:created xsi:type="dcterms:W3CDTF">2026-01-17T16:40:12Z</dcterms:created>
  <dcterms:modified xsi:type="dcterms:W3CDTF">2026-01-17T18:47:00Z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2026-01-17T00:00:00Z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2026-01-17T00:00:00Z</vt:filetime>
  </property>
  <property fmtid="{D5CDD505-2E9C-101B-9397-08002B2CF9AE}" pid="5" name="Producer">
    <vt:lpwstr>Canva</vt:lpwstr>
  </property>
</Properties>
</file>