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sldIdLst>
    <p:sldId id="256" r:id="rId2"/>
    <p:sldId id="257" r:id="rId3"/>
    <p:sldId id="286" r:id="rId4"/>
    <p:sldId id="289" r:id="rId5"/>
    <p:sldId id="290" r:id="rId6"/>
    <p:sldId id="292" r:id="rId7"/>
    <p:sldId id="293" r:id="rId8"/>
    <p:sldId id="291" r:id="rId9"/>
    <p:sldId id="294" r:id="rId10"/>
    <p:sldId id="295" r:id="rId11"/>
    <p:sldId id="288" r:id="rId12"/>
    <p:sldId id="302" r:id="rId13"/>
    <p:sldId id="258" r:id="rId14"/>
    <p:sldId id="298" r:id="rId15"/>
    <p:sldId id="299" r:id="rId16"/>
    <p:sldId id="30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463"/>
    <p:restoredTop sz="94709"/>
  </p:normalViewPr>
  <p:slideViewPr>
    <p:cSldViewPr snapToGrid="0" snapToObjects="1">
      <p:cViewPr varScale="1">
        <p:scale>
          <a:sx n="106" d="100"/>
          <a:sy n="106" d="100"/>
        </p:scale>
        <p:origin x="4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C0C22-EBDA-4130-87AE-CB28BC19B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11/13/25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419A8-07CA-4A4C-AEC2-C40D4D50A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7B86-E610-42EA-B4DC-C2F44778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A7BA06D-B3FF-4E91-8639-B4569AE3AA23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2B30C86D-5A07-48BC-9C9D-6F9A2DB1E9E1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1124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6E5D1-6D19-4E7F-9B4E-42326B771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D2A06C-F91A-4ADC-9CD2-61F0A4D7E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3AA9A-2280-4F63-8B3D-20742AE69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11/13/25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D986B-E58E-43B6-8A80-FFA9D8F74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40D36-2E71-4F27-967F-7A3E4C6EE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1609904-5327-4D2C-A445-B270A00F3B5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0FC7BEC-08C5-4D95-9C84-B48BC8AD1C9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1659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1FEA3D-0C7F-45CD-B6A0-942F707B36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8B8A12-BCE6-4D03-A637-1DEC8924BE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9755-9FF4-428A-AEB7-1A6477466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11/13/25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41836-11E2-49FD-877D-53B74514A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24C42-4B05-4EEF-BE14-29041EC9C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BADDEB1-F604-408B-B02A-A2814606E6A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8DF7987-332F-4D6C-81C3-990F39C76C96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8272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11/13/25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1460DAD-8769-4C9F-9C8C-BB0443909D76}"/>
              </a:ext>
            </a:extLst>
          </p:cNvPr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0451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5F313-1240-47AE-A026-7F349292B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11/13/25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48158-6132-4335-B8E1-F6A896383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4C5B6-1598-48B4-9B3A-3078FDBE9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EDBDD32-D3EE-4848-A112-BA814D4631CD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61350361-843C-49D0-BD6A-ECDBA3842BA0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0254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8B65F-F709-469F-9961-4D01896C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11/13/25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086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11/13/25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0725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11/13/25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5613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11/13/25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3164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70783-FF31-4C4E-9196-EB169B20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11/13/25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1215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07CB7-0520-4D64-B76C-C31AC557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11/13/25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3794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2EDB8D0-98ED-4B86-9D5F-E61ADC70144D}" type="datetimeFigureOut">
              <a:rPr lang="en-US" smtClean="0"/>
              <a:pPr/>
              <a:t>11/13/25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854181D-6920-4594-9A5D-6CE56DC9F8B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750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72" r:id="rId6"/>
    <p:sldLayoutId id="2147483667" r:id="rId7"/>
    <p:sldLayoutId id="2147483668" r:id="rId8"/>
    <p:sldLayoutId id="2147483669" r:id="rId9"/>
    <p:sldLayoutId id="2147483671" r:id="rId10"/>
    <p:sldLayoutId id="214748367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playlist?list=PLRoQR7IkSnjVQ8IUG24lRrXIRk9aJPGv-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ppzV6hoPkIc" TargetMode="Externa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hyperlink" Target="https://www.youtube.com/watch?v=J_mWGhGY8y8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hyperlink" Target="https://www.youtube.com/watch?v=ybbS5_qlkaQ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cDDWvj_q-o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nhcps.com/bls-practice-quiz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hcmc.uvic.ca/project/quandary/quandary_examples/firstaid.htm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cdc.gov/nchs/fastats/default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practicalclinicalskills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dc.gov/digital-social-media-tools/mobile/applications/sto/sto-web.htm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isiblebody.com/learn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F8A656C-0806-4677-A38B-DA5DF0F3C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8467"/>
            <a:ext cx="12191999" cy="68664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0ADCA9-66A2-4FFE-91D1-22370DF1F3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BEF8C6D-8BB3-473A-9607-D7381CC5C0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88580" y="643467"/>
            <a:ext cx="3859952" cy="5215839"/>
          </a:xfrm>
          <a:prstGeom prst="roundRect">
            <a:avLst>
              <a:gd name="adj" fmla="val 265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533F9C-7271-AF40-9E41-D3B2A9EE87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79080" y="795509"/>
            <a:ext cx="3507023" cy="3011340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PT Sans" panose="020B0503020203020204" pitchFamily="34" charset="77"/>
              </a:rPr>
              <a:t>Here You Go HOSA Favorites – Part II</a:t>
            </a:r>
            <a:endParaRPr lang="en-US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D6CB12-7D96-9740-A37A-4571AF1BA6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79080" y="3898924"/>
            <a:ext cx="3507023" cy="1777878"/>
          </a:xfrm>
        </p:spPr>
        <p:txBody>
          <a:bodyPr>
            <a:normAutofit/>
          </a:bodyPr>
          <a:lstStyle/>
          <a:p>
            <a:r>
              <a:rPr lang="en-US" dirty="0">
                <a:latin typeface="PT Sans" panose="020B0503020203020204" pitchFamily="34" charset="77"/>
              </a:rPr>
              <a:t>Jan Mould, RN, BSN, MEd</a:t>
            </a:r>
          </a:p>
          <a:p>
            <a:endParaRPr lang="en-US" dirty="0">
              <a:latin typeface="PT Sans" panose="020B0503020203020204" pitchFamily="34" charset="77"/>
            </a:endParaRPr>
          </a:p>
          <a:p>
            <a:endParaRPr lang="en-US" dirty="0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DCFDFFB9-D302-4A05-A770-D33232254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90584" y="830591"/>
            <a:ext cx="2987899" cy="2987899"/>
          </a:xfrm>
          <a:prstGeom prst="arc">
            <a:avLst>
              <a:gd name="adj1" fmla="val 16200000"/>
              <a:gd name="adj2" fmla="val 114657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91297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301E07F-4F79-4B58-8698-EF24DC1EC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E58B2195-5055-402F-A3E7-53FF0E498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25836" y="775849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C4BE08-908B-2E48-BF6E-DC2A8979A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732" y="957715"/>
            <a:ext cx="5130798" cy="275041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5600" u="sng" kern="1200" dirty="0">
                <a:solidFill>
                  <a:srgbClr val="FFFFFF"/>
                </a:solidFill>
                <a:latin typeface="PT Sans" panose="020B0503020203020204" pitchFamily="34" charset="77"/>
                <a:hlinkClick r:id="rId2"/>
              </a:rPr>
              <a:t>CERT playlist for Training Manuals</a:t>
            </a:r>
            <a:br>
              <a:rPr lang="en-US" sz="5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5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3AE50C-21E0-9B40-AFE6-5F0DF2801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7732" y="3800209"/>
            <a:ext cx="5130798" cy="230702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3200" kern="1200" dirty="0">
                <a:solidFill>
                  <a:srgbClr val="FFFFFF"/>
                </a:solidFill>
                <a:latin typeface="PT Sans" panose="020B0503020203020204" pitchFamily="34" charset="77"/>
              </a:rPr>
              <a:t>Videos for CERT training</a:t>
            </a:r>
          </a:p>
        </p:txBody>
      </p:sp>
      <p:pic>
        <p:nvPicPr>
          <p:cNvPr id="7" name="Graphic 6" descr="Play">
            <a:extLst>
              <a:ext uri="{FF2B5EF4-FFF2-40B4-BE49-F238E27FC236}">
                <a16:creationId xmlns:a16="http://schemas.microsoft.com/office/drawing/2014/main" id="{2FB38C62-7E9C-422F-81E4-0D85649CFB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3467" y="702733"/>
            <a:ext cx="5452533" cy="5452533"/>
          </a:xfrm>
          <a:custGeom>
            <a:avLst/>
            <a:gdLst/>
            <a:ahLst/>
            <a:cxnLst/>
            <a:rect l="l" t="t" r="r" b="b"/>
            <a:pathLst>
              <a:path w="5227983" h="3454842">
                <a:moveTo>
                  <a:pt x="102712" y="0"/>
                </a:moveTo>
                <a:lnTo>
                  <a:pt x="5125271" y="0"/>
                </a:lnTo>
                <a:cubicBezTo>
                  <a:pt x="5181997" y="0"/>
                  <a:pt x="5227983" y="45986"/>
                  <a:pt x="5227983" y="102712"/>
                </a:cubicBezTo>
                <a:lnTo>
                  <a:pt x="5227983" y="3352130"/>
                </a:lnTo>
                <a:cubicBezTo>
                  <a:pt x="5227983" y="3408856"/>
                  <a:pt x="5181997" y="3454842"/>
                  <a:pt x="5125271" y="3454842"/>
                </a:cubicBezTo>
                <a:lnTo>
                  <a:pt x="102712" y="3454842"/>
                </a:lnTo>
                <a:cubicBezTo>
                  <a:pt x="45986" y="3454842"/>
                  <a:pt x="0" y="3408856"/>
                  <a:pt x="0" y="3352130"/>
                </a:cubicBezTo>
                <a:lnTo>
                  <a:pt x="0" y="102712"/>
                </a:lnTo>
                <a:cubicBezTo>
                  <a:pt x="0" y="45986"/>
                  <a:pt x="45986" y="0"/>
                  <a:pt x="102712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831460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60A79-A968-7441-BAF9-33FABDCB0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PT Sans" panose="020B0503020203020204" pitchFamily="34" charset="77"/>
              </a:rPr>
              <a:t>VIDEOS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4F68AE0-6108-1D4B-94DA-9424EFACA1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09029" y="1057093"/>
            <a:ext cx="4804909" cy="3599044"/>
          </a:xfrm>
          <a:prstGeom prst="rect">
            <a:avLst/>
          </a:prstGeom>
          <a:effectLst>
            <a:outerShdw dist="50800" dir="5400000" algn="ctr" rotWithShape="0">
              <a:srgbClr val="000000"/>
            </a:outerShdw>
            <a:softEdge rad="203200"/>
          </a:effectLst>
        </p:spPr>
      </p:pic>
    </p:spTree>
    <p:extLst>
      <p:ext uri="{BB962C8B-B14F-4D97-AF65-F5344CB8AC3E}">
        <p14:creationId xmlns:p14="http://schemas.microsoft.com/office/powerpoint/2010/main" val="23731496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8C1220-1F2A-3F4C-9E57-BC6FA8F319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PT Sans" panose="020B0503020203020204" pitchFamily="34" charset="77"/>
              </a:rPr>
              <a:t>Use this as a hook when I taught pregnancy during Growth &amp; Development!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FACE7C-60F7-3044-90B9-AB9FE7341AC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PT Sans" panose="020B0503020203020204" pitchFamily="34" charset="77"/>
                <a:hlinkClick r:id="rId2"/>
              </a:rPr>
              <a:t>Male Labor Simulation</a:t>
            </a:r>
            <a:endParaRPr lang="en-US" sz="4000" dirty="0">
              <a:latin typeface="PT Sans" panose="020B05030202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8716497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D04175-2B48-B946-A958-C38F1A733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4716" y="739978"/>
            <a:ext cx="5334930" cy="300414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  <a:hlinkClick r:id="rId2"/>
              </a:rPr>
              <a:t>If Florence Could See Us Now</a:t>
            </a:r>
            <a:endParaRPr lang="en-US" sz="6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46F6959-F906-344A-9444-E9CEA2C511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3143" r="19759" b="-2"/>
          <a:stretch/>
        </p:blipFill>
        <p:spPr>
          <a:xfrm>
            <a:off x="631841" y="598721"/>
            <a:ext cx="4900522" cy="4900522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88470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Arc 31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2EA73A68-63F4-4DB1-9407-CF5566EBB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Arc 35">
            <a:extLst>
              <a:ext uri="{FF2B5EF4-FFF2-40B4-BE49-F238E27FC236}">
                <a16:creationId xmlns:a16="http://schemas.microsoft.com/office/drawing/2014/main" id="{4F0934E6-E033-40C5-9710-CBBE8BE391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60343" y="1935050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C21A92D-98E2-6146-85A7-8EB1A31AF6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0476" y="617563"/>
            <a:ext cx="3078522" cy="5622872"/>
          </a:xfrm>
          <a:custGeom>
            <a:avLst/>
            <a:gdLst/>
            <a:ahLst/>
            <a:cxnLst/>
            <a:rect l="l" t="t" r="r" b="b"/>
            <a:pathLst>
              <a:path w="4579832" h="5347063">
                <a:moveTo>
                  <a:pt x="106985" y="0"/>
                </a:moveTo>
                <a:lnTo>
                  <a:pt x="4472847" y="0"/>
                </a:lnTo>
                <a:cubicBezTo>
                  <a:pt x="4531933" y="0"/>
                  <a:pt x="4579832" y="47899"/>
                  <a:pt x="4579832" y="106985"/>
                </a:cubicBezTo>
                <a:lnTo>
                  <a:pt x="4579832" y="5240078"/>
                </a:lnTo>
                <a:cubicBezTo>
                  <a:pt x="4579832" y="5299164"/>
                  <a:pt x="4531933" y="5347063"/>
                  <a:pt x="4472847" y="5347063"/>
                </a:cubicBezTo>
                <a:lnTo>
                  <a:pt x="106985" y="5347063"/>
                </a:lnTo>
                <a:cubicBezTo>
                  <a:pt x="47899" y="5347063"/>
                  <a:pt x="0" y="5299164"/>
                  <a:pt x="0" y="5240078"/>
                </a:cubicBezTo>
                <a:lnTo>
                  <a:pt x="0" y="106985"/>
                </a:lnTo>
                <a:cubicBezTo>
                  <a:pt x="0" y="47899"/>
                  <a:pt x="47899" y="0"/>
                  <a:pt x="106985" y="0"/>
                </a:cubicBezTo>
                <a:close/>
              </a:path>
            </a:pathLst>
          </a:cu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201871FA-D1AD-45C5-A92E-2CD8A14CB3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676" y="370764"/>
            <a:ext cx="734141" cy="734141"/>
          </a:xfrm>
          <a:prstGeom prst="rect">
            <a:avLst/>
          </a:prstGeom>
          <a:noFill/>
          <a:ln w="127000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99204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Arc 27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B8E1618-19DB-1C4B-8709-75666591F2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512" r="1" b="25197"/>
          <a:stretch/>
        </p:blipFill>
        <p:spPr>
          <a:xfrm>
            <a:off x="5101771" y="10"/>
            <a:ext cx="7094361" cy="6857989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A34066D6-1B59-4642-A86D-39464CEE9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527208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Arc 31">
            <a:extLst>
              <a:ext uri="{FF2B5EF4-FFF2-40B4-BE49-F238E27FC236}">
                <a16:creationId xmlns:a16="http://schemas.microsoft.com/office/drawing/2014/main" id="{18E928D9-3091-4385-B979-265D55AD0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03011">
            <a:off x="1718653" y="700861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81D23F-C554-ED4A-803A-A7F6257FD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795509"/>
            <a:ext cx="4092525" cy="279860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History of Medicine Video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7D602432-D774-4CF5-94E8-7D52D0105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1186" y="4626633"/>
            <a:ext cx="491961" cy="49196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BF9EBB4-5078-47B2-AAA0-DF4A88D81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27932" y="5011563"/>
            <a:ext cx="731558" cy="731558"/>
          </a:xfrm>
          <a:prstGeom prst="rect">
            <a:avLst/>
          </a:prstGeom>
          <a:noFill/>
          <a:ln w="127000">
            <a:solidFill>
              <a:schemeClr val="accent2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61100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22842-2A89-3440-930C-B64ADD860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T Sans" panose="020B0503020203020204" pitchFamily="34" charset="77"/>
                <a:hlinkClick r:id="rId2"/>
              </a:rPr>
              <a:t>Video Clip Steel Magnolia Hypoglycemic Episode</a:t>
            </a:r>
            <a:endParaRPr lang="en-US" dirty="0">
              <a:latin typeface="PT Sans" panose="020B0503020203020204" pitchFamily="34" charset="77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BF61D08-341E-0148-9B65-326AD18782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56795" y="1825625"/>
            <a:ext cx="2678409" cy="385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040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6C460-BBF4-8343-9FD1-C55219B40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A0CB4E-D20A-9D45-B869-C255078A62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A chain link fence&#10;&#10;Description automatically generated">
            <a:extLst>
              <a:ext uri="{FF2B5EF4-FFF2-40B4-BE49-F238E27FC236}">
                <a16:creationId xmlns:a16="http://schemas.microsoft.com/office/drawing/2014/main" id="{2397FCE7-F507-1840-9F92-0ABC5FE8C6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09" r="-1" b="13999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1C82647-9D18-8443-9969-94F9C1773A36}"/>
              </a:ext>
            </a:extLst>
          </p:cNvPr>
          <p:cNvSpPr txBox="1"/>
          <p:nvPr/>
        </p:nvSpPr>
        <p:spPr>
          <a:xfrm>
            <a:off x="8214795" y="1204159"/>
            <a:ext cx="35565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PT Sans" panose="020B0503020203020204" pitchFamily="34" charset="77"/>
              </a:rPr>
              <a:t>Links</a:t>
            </a:r>
          </a:p>
        </p:txBody>
      </p:sp>
    </p:spTree>
    <p:extLst>
      <p:ext uri="{BB962C8B-B14F-4D97-AF65-F5344CB8AC3E}">
        <p14:creationId xmlns:p14="http://schemas.microsoft.com/office/powerpoint/2010/main" val="609054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11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Arc 13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15">
            <a:extLst>
              <a:ext uri="{FF2B5EF4-FFF2-40B4-BE49-F238E27FC236}">
                <a16:creationId xmlns:a16="http://schemas.microsoft.com/office/drawing/2014/main" id="{3301E07F-4F79-4B58-8698-EF24DC1EC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Arc 17">
            <a:extLst>
              <a:ext uri="{FF2B5EF4-FFF2-40B4-BE49-F238E27FC236}">
                <a16:creationId xmlns:a16="http://schemas.microsoft.com/office/drawing/2014/main" id="{E58B2195-5055-402F-A3E7-53FF0E498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91583" y="775849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F9BE36-CC8C-9D4C-B64C-E17571985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7593"/>
            <a:ext cx="4467792" cy="306054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100" u="sng" kern="1200" dirty="0">
                <a:solidFill>
                  <a:srgbClr val="FFFFFF"/>
                </a:solidFill>
                <a:latin typeface="+mj-lt"/>
                <a:ea typeface="+mj-ea"/>
                <a:cs typeface="+mj-cs"/>
                <a:hlinkClick r:id="rId2"/>
              </a:rPr>
              <a:t>Empathy:  The Human Connection</a:t>
            </a:r>
            <a:br>
              <a:rPr lang="en-US" sz="5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51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41D22B-D4B2-244A-A975-A377DDB453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800209"/>
            <a:ext cx="4467792" cy="241019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My favorite for empathy!!!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EE6F773-742A-491A-9A00-A2A150DF50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9419" y="366810"/>
            <a:ext cx="6124381" cy="61243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phic 6" descr="Love Letter">
            <a:extLst>
              <a:ext uri="{FF2B5EF4-FFF2-40B4-BE49-F238E27FC236}">
                <a16:creationId xmlns:a16="http://schemas.microsoft.com/office/drawing/2014/main" id="{EBB15E0A-D761-478E-8482-0C4AA5A0CD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23623" y="1374798"/>
            <a:ext cx="4108404" cy="4108404"/>
          </a:xfrm>
          <a:custGeom>
            <a:avLst/>
            <a:gdLst/>
            <a:ahLst/>
            <a:cxnLst/>
            <a:rect l="l" t="t" r="r" b="b"/>
            <a:pathLst>
              <a:path w="4273177" h="4470400">
                <a:moveTo>
                  <a:pt x="75080" y="0"/>
                </a:moveTo>
                <a:lnTo>
                  <a:pt x="4198097" y="0"/>
                </a:lnTo>
                <a:cubicBezTo>
                  <a:pt x="4239563" y="0"/>
                  <a:pt x="4273177" y="33614"/>
                  <a:pt x="4273177" y="75080"/>
                </a:cubicBezTo>
                <a:lnTo>
                  <a:pt x="4273177" y="4395320"/>
                </a:lnTo>
                <a:cubicBezTo>
                  <a:pt x="4273177" y="4436786"/>
                  <a:pt x="4239563" y="4470400"/>
                  <a:pt x="4198097" y="4470400"/>
                </a:cubicBezTo>
                <a:lnTo>
                  <a:pt x="75080" y="4470400"/>
                </a:lnTo>
                <a:cubicBezTo>
                  <a:pt x="33614" y="4470400"/>
                  <a:pt x="0" y="4436786"/>
                  <a:pt x="0" y="4395320"/>
                </a:cubicBezTo>
                <a:lnTo>
                  <a:pt x="0" y="75080"/>
                </a:lnTo>
                <a:cubicBezTo>
                  <a:pt x="0" y="33614"/>
                  <a:pt x="33614" y="0"/>
                  <a:pt x="75080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45104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4293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416726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AE82F8-3D67-274F-A4C2-970B8F076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591344"/>
            <a:ext cx="3200400" cy="5585619"/>
          </a:xfrm>
        </p:spPr>
        <p:txBody>
          <a:bodyPr>
            <a:normAutofit/>
          </a:bodyPr>
          <a:lstStyle/>
          <a:p>
            <a:r>
              <a:rPr lang="en-US" u="sng" dirty="0">
                <a:solidFill>
                  <a:srgbClr val="FFFFFF"/>
                </a:solidFill>
                <a:latin typeface="PT Sans" panose="020B0503020203020204" pitchFamily="34" charset="77"/>
                <a:hlinkClick r:id="rId2"/>
              </a:rPr>
              <a:t>BLS Practice Test from Save a Life by NHCPS</a:t>
            </a:r>
            <a:endParaRPr lang="en-US" dirty="0">
              <a:solidFill>
                <a:srgbClr val="FFFFFF"/>
              </a:solidFill>
              <a:latin typeface="PT Sans" panose="020B0503020203020204" pitchFamily="34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A713A2-D94E-2C4A-9343-480E48BDE0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200" dirty="0">
                <a:latin typeface="PT Sans" panose="020B0503020203020204" pitchFamily="34" charset="77"/>
              </a:rPr>
              <a:t>Provides answers and rationale.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5896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D3CB37-3189-5542-AB20-95E5994B2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558489" cy="1325563"/>
          </a:xfrm>
        </p:spPr>
        <p:txBody>
          <a:bodyPr>
            <a:normAutofit/>
          </a:bodyPr>
          <a:lstStyle/>
          <a:p>
            <a:r>
              <a:rPr lang="en-US" u="sng" dirty="0">
                <a:latin typeface="PT Sans" panose="020B0503020203020204" pitchFamily="34" charset="77"/>
                <a:hlinkClick r:id="rId2"/>
              </a:rPr>
              <a:t>First Aid Exercise</a:t>
            </a:r>
            <a:endParaRPr lang="en-US" dirty="0">
              <a:latin typeface="PT Sans" panose="020B0503020203020204" pitchFamily="34" charset="77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B5C585-0167-5F40-9994-FAD9492195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5848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PT Sans" panose="020B0503020203020204" pitchFamily="34" charset="77"/>
              </a:rPr>
              <a:t>Students love this.  If you do the wrong thing it gives you the outcome – you paralyzed the patient or you killed the patient, etc.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Block Arc 13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1718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0E5FECD-C9FF-49B3-B1FD-6B2D855C4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6EDD04-5D37-AC49-B3E1-0DDB5515B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815" y="798703"/>
            <a:ext cx="5221185" cy="30720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u="sng" kern="1200" dirty="0">
                <a:solidFill>
                  <a:srgbClr val="FFFFFF"/>
                </a:solidFill>
                <a:latin typeface="+mj-lt"/>
                <a:ea typeface="+mj-ea"/>
                <a:cs typeface="+mj-cs"/>
                <a:hlinkClick r:id="rId2"/>
              </a:rPr>
              <a:t>FastStats from CDC</a:t>
            </a:r>
            <a:endParaRPr lang="en-US" sz="6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9E648E-E607-704B-AFED-BB2443B4C6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0148" y="3962792"/>
            <a:ext cx="5221185" cy="210210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4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Life expectancy is just one example.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5569EEC-E12F-4856-B407-02B2813A4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04059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F860788-3A6A-45A3-B3F1-06F159665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67336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phic 6" descr="Health">
            <a:extLst>
              <a:ext uri="{FF2B5EF4-FFF2-40B4-BE49-F238E27FC236}">
                <a16:creationId xmlns:a16="http://schemas.microsoft.com/office/drawing/2014/main" id="{08E60348-2D91-49BD-B6E8-9FAF3132D2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93046" y="1209578"/>
            <a:ext cx="4055897" cy="4055897"/>
          </a:xfrm>
          <a:custGeom>
            <a:avLst/>
            <a:gdLst/>
            <a:ahLst/>
            <a:cxnLst/>
            <a:rect l="l" t="t" r="r" b="b"/>
            <a:pathLst>
              <a:path w="4579832" h="5347063">
                <a:moveTo>
                  <a:pt x="106985" y="0"/>
                </a:moveTo>
                <a:lnTo>
                  <a:pt x="4472847" y="0"/>
                </a:lnTo>
                <a:cubicBezTo>
                  <a:pt x="4531933" y="0"/>
                  <a:pt x="4579832" y="47899"/>
                  <a:pt x="4579832" y="106985"/>
                </a:cubicBezTo>
                <a:lnTo>
                  <a:pt x="4579832" y="5240078"/>
                </a:lnTo>
                <a:cubicBezTo>
                  <a:pt x="4579832" y="5299164"/>
                  <a:pt x="4531933" y="5347063"/>
                  <a:pt x="4472847" y="5347063"/>
                </a:cubicBezTo>
                <a:lnTo>
                  <a:pt x="106985" y="5347063"/>
                </a:lnTo>
                <a:cubicBezTo>
                  <a:pt x="47899" y="5347063"/>
                  <a:pt x="0" y="5299164"/>
                  <a:pt x="0" y="5240078"/>
                </a:cubicBezTo>
                <a:lnTo>
                  <a:pt x="0" y="106985"/>
                </a:lnTo>
                <a:cubicBezTo>
                  <a:pt x="0" y="47899"/>
                  <a:pt x="47899" y="0"/>
                  <a:pt x="106985" y="0"/>
                </a:cubicBezTo>
                <a:close/>
              </a:path>
            </a:pathLst>
          </a:custGeom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F1E3393-B852-4883-B778-ED3525112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32259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9853D09-4205-4CC7-83EB-288E886AC9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8440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0D040B79-3E73-4A31-840D-D6B9C9FDFC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7511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156C6AE5-3F8B-42AC-9EA4-1B686A11E9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43820" y="5835650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4996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A88475-8025-CA4F-A180-3F0FB59F2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u="sng" kern="1200" dirty="0">
                <a:latin typeface="PT Sans" panose="020B0503020203020204" pitchFamily="34" charset="77"/>
                <a:hlinkClick r:id="rId2"/>
              </a:rPr>
              <a:t>Skill Practice</a:t>
            </a:r>
            <a:endParaRPr lang="en-US" kern="1200" dirty="0">
              <a:latin typeface="PT Sans" panose="020B0503020203020204" pitchFamily="34" charset="77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phic 6" descr="Open Enrollment">
            <a:extLst>
              <a:ext uri="{FF2B5EF4-FFF2-40B4-BE49-F238E27FC236}">
                <a16:creationId xmlns:a16="http://schemas.microsoft.com/office/drawing/2014/main" id="{C9C7B2F3-AC40-45FF-8B1E-CC3280231D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3182" y="955437"/>
            <a:ext cx="4777381" cy="4777381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5C1933-E0C0-3140-9C70-3ED3BD264B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962" y="1984443"/>
            <a:ext cx="5458838" cy="419252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3200" kern="1200" dirty="0">
                <a:latin typeface="PT Sans" panose="020B0503020203020204" pitchFamily="34" charset="77"/>
              </a:rPr>
              <a:t>Perfect place for students to practice skills online.</a:t>
            </a:r>
          </a:p>
        </p:txBody>
      </p:sp>
    </p:spTree>
    <p:extLst>
      <p:ext uri="{BB962C8B-B14F-4D97-AF65-F5344CB8AC3E}">
        <p14:creationId xmlns:p14="http://schemas.microsoft.com/office/powerpoint/2010/main" val="828898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278ADA9-6383-4BDD-80D2-8899A4026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84B7147-B0F6-40ED-B5A2-FF72BC819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36D2DE0-0628-4A9A-A59D-7BA8B5EB3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8E405C9-94BE-41DA-928C-DEC9A8550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ECAF3A-6113-4A41-A77C-D6C2D417D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5031" y="1380754"/>
            <a:ext cx="5561938" cy="25135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  <a:hlinkClick r:id="rId2"/>
              </a:rPr>
              <a:t>Solve the Outbreak</a:t>
            </a:r>
            <a:endParaRPr lang="en-US" sz="60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E08CAE-A8B4-254F-89B9-643127BEA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5031" y="4076802"/>
            <a:ext cx="5561938" cy="153458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endParaRPr lang="en-US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D2091A72-D5BB-42AC-8FD3-F7747D908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222429" flipV="1">
            <a:off x="2494119" y="6170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2">
                <a:lumMod val="75000"/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ED12BFC-A737-46AF-8411-481112D54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0995" y="5310973"/>
            <a:ext cx="705948" cy="686798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6713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AFC454B-A080-4D23-B177-6D5356C6E6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B722F1-5922-B743-8284-31D5D13D6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1939159"/>
            <a:ext cx="7644627" cy="275108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6000" u="sng" dirty="0">
                <a:latin typeface="PT Sans" panose="020B0503020203020204" pitchFamily="34" charset="77"/>
                <a:hlinkClick r:id="rId2"/>
              </a:rPr>
              <a:t>Visible Body</a:t>
            </a:r>
            <a:endParaRPr lang="en-US" sz="6000" kern="1200" dirty="0">
              <a:solidFill>
                <a:schemeClr val="tx1"/>
              </a:solidFill>
              <a:latin typeface="PT Sans" panose="020B0503020203020204" pitchFamily="34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455699-899E-A14A-A898-F922C5BEE0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8600" y="4782320"/>
            <a:ext cx="7644627" cy="132944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r">
              <a:buNone/>
            </a:pPr>
            <a:r>
              <a:rPr lang="en-US" sz="3200" kern="1200" dirty="0">
                <a:solidFill>
                  <a:schemeClr val="tx1"/>
                </a:solidFill>
                <a:latin typeface="PT Sans" panose="020B0503020203020204" pitchFamily="34" charset="77"/>
              </a:rPr>
              <a:t>Great site for introduction to the body systems.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58029" y="3334786"/>
            <a:ext cx="1942241" cy="188955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474479" y="1096414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3092825"/>
      </p:ext>
    </p:extLst>
  </p:cSld>
  <p:clrMapOvr>
    <a:masterClrMapping/>
  </p:clrMapOvr>
</p:sld>
</file>

<file path=ppt/theme/theme1.xml><?xml version="1.0" encoding="utf-8"?>
<a:theme xmlns:a="http://schemas.openxmlformats.org/drawingml/2006/main" name="ShapesVTI">
  <a:themeElements>
    <a:clrScheme name="AnalogousFromRegularSeed_2SEEDS">
      <a:dk1>
        <a:srgbClr val="000000"/>
      </a:dk1>
      <a:lt1>
        <a:srgbClr val="FFFFFF"/>
      </a:lt1>
      <a:dk2>
        <a:srgbClr val="41242B"/>
      </a:dk2>
      <a:lt2>
        <a:srgbClr val="E2E5E8"/>
      </a:lt2>
      <a:accent1>
        <a:srgbClr val="D56A17"/>
      </a:accent1>
      <a:accent2>
        <a:srgbClr val="E72D29"/>
      </a:accent2>
      <a:accent3>
        <a:srgbClr val="B8A221"/>
      </a:accent3>
      <a:accent4>
        <a:srgbClr val="14B4A3"/>
      </a:accent4>
      <a:accent5>
        <a:srgbClr val="29ADE7"/>
      </a:accent5>
      <a:accent6>
        <a:srgbClr val="194DD5"/>
      </a:accent6>
      <a:hlink>
        <a:srgbClr val="3F87BF"/>
      </a:hlink>
      <a:folHlink>
        <a:srgbClr val="7F7F7F"/>
      </a:folHlink>
    </a:clrScheme>
    <a:fontScheme name="Festival">
      <a:majorFont>
        <a:latin typeface="Tw Cen M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sVTI" id="{C78D20FD-A872-4243-8597-B534C62538FF}" vid="{7CAFCCF9-7834-41D6-B6AB-7D225A18A4E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152</Words>
  <Application>Microsoft Macintosh PowerPoint</Application>
  <PresentationFormat>Widescreen</PresentationFormat>
  <Paragraphs>24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Avenir Next LT Pro</vt:lpstr>
      <vt:lpstr>Calibri</vt:lpstr>
      <vt:lpstr>PT Sans</vt:lpstr>
      <vt:lpstr>Tw Cen MT</vt:lpstr>
      <vt:lpstr>ShapesVTI</vt:lpstr>
      <vt:lpstr>Here You Go HOSA Favorites – Part II</vt:lpstr>
      <vt:lpstr>PowerPoint Presentation</vt:lpstr>
      <vt:lpstr>Empathy:  The Human Connection </vt:lpstr>
      <vt:lpstr>BLS Practice Test from Save a Life by NHCPS</vt:lpstr>
      <vt:lpstr>First Aid Exercise</vt:lpstr>
      <vt:lpstr>FastStats from CDC</vt:lpstr>
      <vt:lpstr>Skill Practice</vt:lpstr>
      <vt:lpstr>Solve the Outbreak</vt:lpstr>
      <vt:lpstr>Visible Body</vt:lpstr>
      <vt:lpstr>CERT playlist for Training Manuals </vt:lpstr>
      <vt:lpstr>VIDEOS</vt:lpstr>
      <vt:lpstr>PowerPoint Presentation</vt:lpstr>
      <vt:lpstr>If Florence Could See Us Now</vt:lpstr>
      <vt:lpstr>PowerPoint Presentation</vt:lpstr>
      <vt:lpstr>History of Medicine Video</vt:lpstr>
      <vt:lpstr>Video Clip Steel Magnolia Hypoglycemic Episode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Here You Go – OUR Favorites – Part II</dc:title>
  <dc:creator>Microsoft Office User</dc:creator>
  <cp:lastModifiedBy>Jan Mould</cp:lastModifiedBy>
  <cp:revision>14</cp:revision>
  <dcterms:created xsi:type="dcterms:W3CDTF">2020-08-08T20:54:50Z</dcterms:created>
  <dcterms:modified xsi:type="dcterms:W3CDTF">2025-11-13T14:47:33Z</dcterms:modified>
</cp:coreProperties>
</file>