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50" r:id="rId2"/>
    <p:sldMasterId id="2147483657" r:id="rId3"/>
    <p:sldMasterId id="2147483659" r:id="rId4"/>
    <p:sldMasterId id="2147483662" r:id="rId5"/>
    <p:sldMasterId id="2147483665" r:id="rId6"/>
    <p:sldMasterId id="2147483670" r:id="rId7"/>
  </p:sldMasterIdLst>
  <p:notesMasterIdLst>
    <p:notesMasterId r:id="rId20"/>
  </p:notesMasterIdLst>
  <p:sldIdLst>
    <p:sldId id="256" r:id="rId8"/>
    <p:sldId id="257" r:id="rId9"/>
    <p:sldId id="258" r:id="rId10"/>
    <p:sldId id="264" r:id="rId11"/>
    <p:sldId id="260" r:id="rId12"/>
    <p:sldId id="263" r:id="rId13"/>
    <p:sldId id="261" r:id="rId14"/>
    <p:sldId id="265" r:id="rId15"/>
    <p:sldId id="266" r:id="rId16"/>
    <p:sldId id="259" r:id="rId17"/>
    <p:sldId id="267" r:id="rId18"/>
    <p:sldId id="26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695"/>
    <a:srgbClr val="800000"/>
    <a:srgbClr val="0160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89"/>
    <p:restoredTop sz="94555"/>
  </p:normalViewPr>
  <p:slideViewPr>
    <p:cSldViewPr snapToGrid="0" snapToObjects="1">
      <p:cViewPr varScale="1">
        <p:scale>
          <a:sx n="139" d="100"/>
          <a:sy n="139" d="100"/>
        </p:scale>
        <p:origin x="184" y="2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94E62-BC5E-7E49-B5BA-C39460A0B63F}" type="datetimeFigureOut">
              <a:rPr lang="en-US" smtClean="0"/>
              <a:t>11/13/25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C0757-AEBE-944A-BAB5-36FE8F31E1EA}" type="slidenum">
              <a:rPr lang="en-US" smtClean="0"/>
              <a:t>‹#›</a:t>
            </a:fld>
            <a:endParaRPr lang="en-US"/>
          </a:p>
        </p:txBody>
      </p:sp>
    </p:spTree>
    <p:extLst>
      <p:ext uri="{BB962C8B-B14F-4D97-AF65-F5344CB8AC3E}">
        <p14:creationId xmlns:p14="http://schemas.microsoft.com/office/powerpoint/2010/main" val="87708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lumMod val="50000"/>
                  </a:schemeClr>
                </a:solidFill>
                <a:latin typeface="Arial" charset="0"/>
                <a:ea typeface="Arial" charset="0"/>
                <a:cs typeface="Arial" charset="0"/>
              </a:rPr>
              <a:t>content used in previous years may not be used again</a:t>
            </a:r>
            <a:endParaRPr lang="en-US" dirty="0"/>
          </a:p>
        </p:txBody>
      </p:sp>
      <p:sp>
        <p:nvSpPr>
          <p:cNvPr id="4" name="Slide Number Placeholder 3"/>
          <p:cNvSpPr>
            <a:spLocks noGrp="1"/>
          </p:cNvSpPr>
          <p:nvPr>
            <p:ph type="sldNum" sz="quarter" idx="10"/>
          </p:nvPr>
        </p:nvSpPr>
        <p:spPr/>
        <p:txBody>
          <a:bodyPr/>
          <a:lstStyle/>
          <a:p>
            <a:fld id="{A88C0757-AEBE-944A-BAB5-36FE8F31E1EA}" type="slidenum">
              <a:rPr lang="en-US" smtClean="0"/>
              <a:t>4</a:t>
            </a:fld>
            <a:endParaRPr lang="en-US"/>
          </a:p>
        </p:txBody>
      </p:sp>
    </p:spTree>
    <p:extLst>
      <p:ext uri="{BB962C8B-B14F-4D97-AF65-F5344CB8AC3E}">
        <p14:creationId xmlns:p14="http://schemas.microsoft.com/office/powerpoint/2010/main" val="76607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40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0290" y="2781014"/>
            <a:ext cx="4113851" cy="552898"/>
          </a:xfrm>
          <a:prstGeom prst="rect">
            <a:avLst/>
          </a:prstGeom>
        </p:spPr>
        <p:txBody>
          <a:bodyPr/>
          <a:lstStyle>
            <a:lvl1pPr>
              <a:defRPr>
                <a:solidFill>
                  <a:srgbClr val="01608E"/>
                </a:solidFill>
                <a:latin typeface="PT Sans"/>
                <a:cs typeface="PT Sans"/>
              </a:defRPr>
            </a:lvl1pPr>
          </a:lstStyle>
          <a:p>
            <a:r>
              <a:rPr lang="en-US" dirty="0"/>
              <a:t>Click to edit Master title style</a:t>
            </a:r>
          </a:p>
        </p:txBody>
      </p:sp>
    </p:spTree>
    <p:extLst>
      <p:ext uri="{BB962C8B-B14F-4D97-AF65-F5344CB8AC3E}">
        <p14:creationId xmlns:p14="http://schemas.microsoft.com/office/powerpoint/2010/main" val="53301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0405" y="246143"/>
            <a:ext cx="5618154" cy="623963"/>
          </a:xfrm>
          <a:prstGeom prst="rect">
            <a:avLst/>
          </a:prstGeom>
        </p:spPr>
        <p:txBody>
          <a:bodyPr/>
          <a:lstStyle>
            <a:lvl1pPr algn="l">
              <a:defRPr b="1" cap="all">
                <a:solidFill>
                  <a:schemeClr val="bg1"/>
                </a:solidFill>
                <a:latin typeface="Aldo SemiBold"/>
                <a:cs typeface="Aldo SemiBold"/>
              </a:defRPr>
            </a:lvl1pPr>
          </a:lstStyle>
          <a:p>
            <a:r>
              <a:rPr lang="en-US" dirty="0"/>
              <a:t>Click to edit Master title style</a:t>
            </a:r>
          </a:p>
        </p:txBody>
      </p:sp>
      <p:sp>
        <p:nvSpPr>
          <p:cNvPr id="3" name="Subtitle 2"/>
          <p:cNvSpPr>
            <a:spLocks noGrp="1"/>
          </p:cNvSpPr>
          <p:nvPr>
            <p:ph type="subTitle" idx="1"/>
          </p:nvPr>
        </p:nvSpPr>
        <p:spPr>
          <a:xfrm>
            <a:off x="980403" y="1106401"/>
            <a:ext cx="7645229" cy="1314450"/>
          </a:xfrm>
          <a:prstGeom prst="rect">
            <a:avLst/>
          </a:prstGeom>
        </p:spPr>
        <p:txBody>
          <a:bodyPr>
            <a:normAutofit/>
          </a:bodyPr>
          <a:lstStyle>
            <a:lvl1pPr marL="0" indent="0" algn="l">
              <a:buNone/>
              <a:defRPr sz="1700">
                <a:solidFill>
                  <a:srgbClr val="800000"/>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Cybis-HOSA-Rebrand-Logo-On-Red-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8558" y="83497"/>
            <a:ext cx="2438481" cy="932719"/>
          </a:xfrm>
          <a:prstGeom prst="rect">
            <a:avLst/>
          </a:prstGeom>
        </p:spPr>
      </p:pic>
    </p:spTree>
    <p:extLst>
      <p:ext uri="{BB962C8B-B14F-4D97-AF65-F5344CB8AC3E}">
        <p14:creationId xmlns:p14="http://schemas.microsoft.com/office/powerpoint/2010/main" val="30719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4883" y="158063"/>
            <a:ext cx="7715282" cy="857250"/>
          </a:xfrm>
          <a:prstGeom prst="rect">
            <a:avLst/>
          </a:prstGeom>
        </p:spPr>
        <p:txBody>
          <a:bodyPr/>
          <a:lstStyle>
            <a:lvl1pPr algn="l">
              <a:defRPr b="1" cap="all">
                <a:solidFill>
                  <a:srgbClr val="800000"/>
                </a:solidFill>
                <a:latin typeface="Aldo SemiBold"/>
                <a:cs typeface="Aldo SemiBold"/>
              </a:defRPr>
            </a:lvl1pPr>
          </a:lstStyle>
          <a:p>
            <a:r>
              <a:rPr lang="en-US" dirty="0"/>
              <a:t>Click to edit Master title style</a:t>
            </a:r>
          </a:p>
        </p:txBody>
      </p:sp>
      <p:sp>
        <p:nvSpPr>
          <p:cNvPr id="7" name="TextBox 6"/>
          <p:cNvSpPr txBox="1"/>
          <p:nvPr userDrawn="1"/>
        </p:nvSpPr>
        <p:spPr>
          <a:xfrm>
            <a:off x="1877462" y="4831198"/>
            <a:ext cx="184666" cy="369332"/>
          </a:xfrm>
          <a:prstGeom prst="rect">
            <a:avLst/>
          </a:prstGeom>
          <a:noFill/>
        </p:spPr>
        <p:txBody>
          <a:bodyPr wrap="none" rtlCol="0">
            <a:spAutoFit/>
          </a:bodyPr>
          <a:lstStyle/>
          <a:p>
            <a:endParaRPr lang="en-US" dirty="0"/>
          </a:p>
        </p:txBody>
      </p:sp>
      <p:sp>
        <p:nvSpPr>
          <p:cNvPr id="13" name="Content Placeholder 2"/>
          <p:cNvSpPr>
            <a:spLocks noGrp="1"/>
          </p:cNvSpPr>
          <p:nvPr>
            <p:ph idx="10"/>
          </p:nvPr>
        </p:nvSpPr>
        <p:spPr>
          <a:xfrm>
            <a:off x="974883" y="1096623"/>
            <a:ext cx="7715282" cy="2871861"/>
          </a:xfrm>
          <a:prstGeom prst="rect">
            <a:avLst/>
          </a:prstGeom>
        </p:spPr>
        <p:txBody>
          <a:bodyPr/>
          <a:lstStyle>
            <a:lvl1pPr marL="342900" indent="-342900">
              <a:buSzPct val="55000"/>
              <a:buFont typeface="Lucida Grande"/>
              <a:buChar char="▲"/>
              <a:defRPr sz="2800">
                <a:solidFill>
                  <a:srgbClr val="01608E"/>
                </a:solidFill>
                <a:latin typeface="PT Sans"/>
                <a:cs typeface="PT Sans"/>
              </a:defRPr>
            </a:lvl1pPr>
            <a:lvl2pPr marL="742950" indent="-285750">
              <a:buSzPct val="55000"/>
              <a:buFont typeface="Lucida Grande"/>
              <a:buChar char="▲"/>
              <a:defRPr sz="1800">
                <a:solidFill>
                  <a:srgbClr val="800000"/>
                </a:solidFill>
                <a:latin typeface="PT Sans"/>
                <a:cs typeface="PT Sans"/>
              </a:defRPr>
            </a:lvl2pPr>
            <a:lvl3pPr marL="1143000" indent="-228600">
              <a:buSzPct val="55000"/>
              <a:buFont typeface="Lucida Grande"/>
              <a:buChar char="▲"/>
              <a:defRPr sz="1600">
                <a:solidFill>
                  <a:srgbClr val="800000"/>
                </a:solidFill>
                <a:latin typeface="PT Sans"/>
                <a:cs typeface="PT San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799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9393" y="369832"/>
            <a:ext cx="6024186" cy="857250"/>
          </a:xfrm>
          <a:prstGeom prst="rect">
            <a:avLst/>
          </a:prstGeom>
        </p:spPr>
        <p:txBody>
          <a:bodyPr/>
          <a:lstStyle>
            <a:lvl1pPr algn="l">
              <a:lnSpc>
                <a:spcPct val="70000"/>
              </a:lnSpc>
              <a:defRPr b="1" cap="all">
                <a:solidFill>
                  <a:srgbClr val="FFFFFF"/>
                </a:solidFill>
                <a:latin typeface="Aldo SemiBold"/>
                <a:cs typeface="Aldo SemiBold"/>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1009393" y="1469316"/>
            <a:ext cx="7715282" cy="3394075"/>
          </a:xfrm>
          <a:prstGeom prst="rect">
            <a:avLst/>
          </a:prstGeom>
        </p:spPr>
        <p:txBody>
          <a:bodyPr/>
          <a:lstStyle>
            <a:lvl1pPr marL="342900" indent="-342900">
              <a:buSzPct val="55000"/>
              <a:buFont typeface="Lucida Grande"/>
              <a:buChar char="▲"/>
              <a:defRPr sz="2800">
                <a:solidFill>
                  <a:srgbClr val="01608E"/>
                </a:solidFill>
                <a:latin typeface="PT Sans"/>
                <a:cs typeface="PT Sans"/>
              </a:defRPr>
            </a:lvl1pPr>
            <a:lvl2pPr marL="742950" indent="-285750">
              <a:buSzPct val="55000"/>
              <a:buFont typeface="Lucida Grande"/>
              <a:buChar char="▲"/>
              <a:defRPr sz="1800">
                <a:solidFill>
                  <a:srgbClr val="800000"/>
                </a:solidFill>
                <a:latin typeface="PT Sans"/>
                <a:cs typeface="PT Sans"/>
              </a:defRPr>
            </a:lvl2pPr>
            <a:lvl3pPr marL="1143000" indent="-228600">
              <a:buSzPct val="55000"/>
              <a:buFont typeface="Lucida Grande"/>
              <a:buChar char="▲"/>
              <a:defRPr sz="1600">
                <a:solidFill>
                  <a:srgbClr val="800000"/>
                </a:solidFill>
                <a:latin typeface="PT Sans"/>
                <a:cs typeface="PT San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427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88"/>
            <a:ext cx="8229600" cy="857250"/>
          </a:xfrm>
          <a:prstGeom prst="rect">
            <a:avLst/>
          </a:prstGeom>
        </p:spPr>
        <p:txBody>
          <a:bodyPr/>
          <a:lstStyle>
            <a:lvl1pPr algn="l">
              <a:defRPr sz="4500" b="1" cap="all">
                <a:solidFill>
                  <a:schemeClr val="bg1"/>
                </a:solidFill>
                <a:latin typeface="Aldo SemiBold"/>
                <a:cs typeface="Aldo SemiBold"/>
              </a:defRPr>
            </a:lvl1pPr>
          </a:lstStyle>
          <a:p>
            <a:r>
              <a:rPr lang="en-US" dirty="0"/>
              <a:t>Click to edit Master title style</a:t>
            </a:r>
          </a:p>
        </p:txBody>
      </p:sp>
      <p:sp>
        <p:nvSpPr>
          <p:cNvPr id="3" name="Content Placeholder 2"/>
          <p:cNvSpPr>
            <a:spLocks noGrp="1"/>
          </p:cNvSpPr>
          <p:nvPr>
            <p:ph sz="half" idx="1"/>
          </p:nvPr>
        </p:nvSpPr>
        <p:spPr>
          <a:xfrm>
            <a:off x="457200" y="1379594"/>
            <a:ext cx="4038600" cy="3394075"/>
          </a:xfrm>
          <a:prstGeom prst="rect">
            <a:avLst/>
          </a:prstGeom>
        </p:spPr>
        <p:txBody>
          <a:bodyPr/>
          <a:lstStyle>
            <a:lvl1pPr marL="342900" indent="-342900">
              <a:buSzPct val="55000"/>
              <a:buFont typeface="Lucida Grande"/>
              <a:buChar char="▲"/>
              <a:defRPr sz="2100">
                <a:solidFill>
                  <a:srgbClr val="D99695"/>
                </a:solidFill>
                <a:latin typeface="PT Sans"/>
                <a:cs typeface="PT San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648200" y="1379594"/>
            <a:ext cx="4038600" cy="3394075"/>
          </a:xfrm>
          <a:prstGeom prst="rect">
            <a:avLst/>
          </a:prstGeom>
        </p:spPr>
        <p:txBody>
          <a:bodyPr/>
          <a:lstStyle>
            <a:lvl1pPr marL="342900" indent="-342900">
              <a:buSzPct val="55000"/>
              <a:buFont typeface="Lucida Grande"/>
              <a:buChar char="▲"/>
              <a:defRPr sz="2100">
                <a:solidFill>
                  <a:srgbClr val="D99695"/>
                </a:solidFill>
                <a:latin typeface="PT Sans"/>
                <a:cs typeface="PT San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0597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219" y="469287"/>
            <a:ext cx="2298512" cy="3582023"/>
          </a:xfrm>
          <a:prstGeom prst="rect">
            <a:avLst/>
          </a:prstGeom>
        </p:spPr>
        <p:txBody>
          <a:bodyPr/>
          <a:lstStyle>
            <a:lvl1pPr algn="r">
              <a:lnSpc>
                <a:spcPct val="70000"/>
              </a:lnSpc>
              <a:spcAft>
                <a:spcPts val="1800"/>
              </a:spcAft>
              <a:defRPr b="1" cap="all">
                <a:solidFill>
                  <a:schemeClr val="bg1"/>
                </a:solidFill>
                <a:latin typeface="Aldo SemiBold"/>
                <a:cs typeface="Aldo SemiBold"/>
              </a:defRPr>
            </a:lvl1pPr>
          </a:lstStyle>
          <a:p>
            <a:r>
              <a:rPr lang="en-US" dirty="0"/>
              <a:t>Click </a:t>
            </a:r>
            <a:br>
              <a:rPr lang="en-US" dirty="0"/>
            </a:br>
            <a:r>
              <a:rPr lang="en-US" dirty="0"/>
              <a:t>to </a:t>
            </a:r>
            <a:br>
              <a:rPr lang="en-US" dirty="0"/>
            </a:br>
            <a:r>
              <a:rPr lang="en-US" dirty="0"/>
              <a:t>edit </a:t>
            </a:r>
            <a:br>
              <a:rPr lang="en-US" dirty="0"/>
            </a:br>
            <a:r>
              <a:rPr lang="en-US" dirty="0"/>
              <a:t>Master </a:t>
            </a:r>
            <a:br>
              <a:rPr lang="en-US" dirty="0"/>
            </a:br>
            <a:r>
              <a:rPr lang="en-US" dirty="0"/>
              <a:t>title </a:t>
            </a:r>
            <a:br>
              <a:rPr lang="en-US" dirty="0"/>
            </a:br>
            <a:r>
              <a:rPr lang="en-US" dirty="0"/>
              <a:t>style</a:t>
            </a:r>
          </a:p>
        </p:txBody>
      </p:sp>
      <p:sp>
        <p:nvSpPr>
          <p:cNvPr id="3" name="Subtitle 2"/>
          <p:cNvSpPr>
            <a:spLocks noGrp="1"/>
          </p:cNvSpPr>
          <p:nvPr>
            <p:ph type="subTitle" idx="1"/>
          </p:nvPr>
        </p:nvSpPr>
        <p:spPr>
          <a:xfrm>
            <a:off x="2448379" y="469287"/>
            <a:ext cx="6400800" cy="1314450"/>
          </a:xfrm>
          <a:prstGeom prst="rect">
            <a:avLst/>
          </a:prstGeom>
        </p:spPr>
        <p:txBody>
          <a:bodyPr/>
          <a:lstStyle>
            <a:lvl1pPr marL="0" indent="0" algn="l">
              <a:buNone/>
              <a:defRPr sz="2200">
                <a:solidFill>
                  <a:srgbClr val="01608E"/>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96593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Cybis-HOSA-Rebrand-Logo-On-Blue-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9630" y="1299030"/>
            <a:ext cx="6531426" cy="2481942"/>
          </a:xfrm>
          <a:prstGeom prst="rect">
            <a:avLst/>
          </a:prstGeom>
        </p:spPr>
      </p:pic>
    </p:spTree>
    <p:extLst>
      <p:ext uri="{BB962C8B-B14F-4D97-AF65-F5344CB8AC3E}">
        <p14:creationId xmlns:p14="http://schemas.microsoft.com/office/powerpoint/2010/main" val="386508758"/>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Cybis-HOSA-Rebrand-Logo-On-Blue-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818" y="21884"/>
            <a:ext cx="6932184" cy="2634230"/>
          </a:xfrm>
          <a:prstGeom prst="rect">
            <a:avLst/>
          </a:prstGeom>
        </p:spPr>
      </p:pic>
    </p:spTree>
    <p:extLst>
      <p:ext uri="{BB962C8B-B14F-4D97-AF65-F5344CB8AC3E}">
        <p14:creationId xmlns:p14="http://schemas.microsoft.com/office/powerpoint/2010/main" val="2847959276"/>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457200" rtl="0" eaLnBrk="1" latinLnBrk="0" hangingPunct="1">
        <a:spcBef>
          <a:spcPct val="0"/>
        </a:spcBef>
        <a:buNone/>
        <a:defRPr sz="1600" kern="1200">
          <a:solidFill>
            <a:schemeClr val="accent5">
              <a:lumMod val="75000"/>
            </a:schemeClr>
          </a:solidFill>
          <a:latin typeface="DIN-Bold"/>
          <a:ea typeface="+mj-ea"/>
          <a:cs typeface="DIN-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51388"/>
      </p:ext>
    </p:extLst>
  </p:cSld>
  <p:clrMap bg1="lt1" tx1="dk1" bg2="lt2" tx2="dk2" accent1="accent1" accent2="accent2" accent3="accent3" accent4="accent4" accent5="accent5" accent6="accent6" hlink="hlink" folHlink="folHlink"/>
  <p:sldLayoutIdLst>
    <p:sldLayoutId id="214748365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Logo-Alon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1062" y="4211195"/>
            <a:ext cx="1542019" cy="829753"/>
          </a:xfrm>
          <a:prstGeom prst="rect">
            <a:avLst/>
          </a:prstGeom>
        </p:spPr>
      </p:pic>
    </p:spTree>
    <p:extLst>
      <p:ext uri="{BB962C8B-B14F-4D97-AF65-F5344CB8AC3E}">
        <p14:creationId xmlns:p14="http://schemas.microsoft.com/office/powerpoint/2010/main" val="169746935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7178" y="187872"/>
            <a:ext cx="1501942" cy="828344"/>
          </a:xfrm>
          <a:prstGeom prst="rect">
            <a:avLst/>
          </a:prstGeom>
        </p:spPr>
      </p:pic>
    </p:spTree>
    <p:extLst>
      <p:ext uri="{BB962C8B-B14F-4D97-AF65-F5344CB8AC3E}">
        <p14:creationId xmlns:p14="http://schemas.microsoft.com/office/powerpoint/2010/main" val="3437060142"/>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7178" y="187872"/>
            <a:ext cx="1501942" cy="828344"/>
          </a:xfrm>
          <a:prstGeom prst="rect">
            <a:avLst/>
          </a:prstGeom>
        </p:spPr>
      </p:pic>
    </p:spTree>
    <p:extLst>
      <p:ext uri="{BB962C8B-B14F-4D97-AF65-F5344CB8AC3E}">
        <p14:creationId xmlns:p14="http://schemas.microsoft.com/office/powerpoint/2010/main" val="232587524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873" y="4075558"/>
            <a:ext cx="1501942" cy="828344"/>
          </a:xfrm>
          <a:prstGeom prst="rect">
            <a:avLst/>
          </a:prstGeom>
        </p:spPr>
      </p:pic>
    </p:spTree>
    <p:extLst>
      <p:ext uri="{BB962C8B-B14F-4D97-AF65-F5344CB8AC3E}">
        <p14:creationId xmlns:p14="http://schemas.microsoft.com/office/powerpoint/2010/main" val="1235713615"/>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www.mycprcertificationonline.com/practice-tests/hipaa"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youtube.com/watch?v=DeACY_nYI8s"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www.youtube.com/watch?v=4aiyeAWN8RM"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99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T Sans" panose="020B0503020203020204" pitchFamily="34" charset="77"/>
              </a:rPr>
              <a:t>You Make the Call</a:t>
            </a:r>
          </a:p>
        </p:txBody>
      </p:sp>
      <p:sp>
        <p:nvSpPr>
          <p:cNvPr id="3" name="Content Placeholder 2"/>
          <p:cNvSpPr>
            <a:spLocks noGrp="1"/>
          </p:cNvSpPr>
          <p:nvPr>
            <p:ph idx="10"/>
          </p:nvPr>
        </p:nvSpPr>
        <p:spPr/>
        <p:txBody>
          <a:bodyPr/>
          <a:lstStyle/>
          <a:p>
            <a:pPr marL="0" indent="0">
              <a:buNone/>
            </a:pPr>
            <a:r>
              <a:rPr lang="en-US" dirty="0"/>
              <a:t>nurse posted on </a:t>
            </a:r>
            <a:r>
              <a:rPr lang="en-US" dirty="0" err="1"/>
              <a:t>facebook</a:t>
            </a:r>
            <a:r>
              <a:rPr lang="en-US" dirty="0"/>
              <a:t> “ for the first time in my career I saw Measles this week. Actually most of my coworkers and the ER docs saw measles for the first time as well. And honestly, it was rough. The kid was super sick. Sick enough to be admitted to the ICU and he looked miserable</a:t>
            </a:r>
          </a:p>
        </p:txBody>
      </p:sp>
    </p:spTree>
    <p:extLst>
      <p:ext uri="{BB962C8B-B14F-4D97-AF65-F5344CB8AC3E}">
        <p14:creationId xmlns:p14="http://schemas.microsoft.com/office/powerpoint/2010/main" val="425717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A9C4-404F-0949-A47A-77D255C78C4E}"/>
              </a:ext>
            </a:extLst>
          </p:cNvPr>
          <p:cNvSpPr>
            <a:spLocks noGrp="1"/>
          </p:cNvSpPr>
          <p:nvPr>
            <p:ph type="title"/>
          </p:nvPr>
        </p:nvSpPr>
        <p:spPr/>
        <p:txBody>
          <a:bodyPr/>
          <a:lstStyle/>
          <a:p>
            <a:r>
              <a:rPr lang="en-US" sz="3600" dirty="0">
                <a:latin typeface="PT Sans" panose="020B0503020203020204" pitchFamily="34" charset="77"/>
              </a:rPr>
              <a:t>Health Career Photography</a:t>
            </a:r>
          </a:p>
        </p:txBody>
      </p:sp>
      <p:sp>
        <p:nvSpPr>
          <p:cNvPr id="3" name="Content Placeholder 2">
            <a:extLst>
              <a:ext uri="{FF2B5EF4-FFF2-40B4-BE49-F238E27FC236}">
                <a16:creationId xmlns:a16="http://schemas.microsoft.com/office/drawing/2014/main" id="{7CC40676-5A79-F844-9249-C9646819AAF2}"/>
              </a:ext>
            </a:extLst>
          </p:cNvPr>
          <p:cNvSpPr>
            <a:spLocks noGrp="1"/>
          </p:cNvSpPr>
          <p:nvPr>
            <p:ph sz="half" idx="1"/>
          </p:nvPr>
        </p:nvSpPr>
        <p:spPr/>
        <p:txBody>
          <a:bodyPr/>
          <a:lstStyle/>
          <a:p>
            <a:r>
              <a:rPr lang="en-US" sz="2400" dirty="0"/>
              <a:t>Release forms are included in HOSA’s Health Career Photography event to make sure HIPAA rules are followed.</a:t>
            </a:r>
          </a:p>
          <a:p>
            <a:endParaRPr lang="en-US" dirty="0"/>
          </a:p>
        </p:txBody>
      </p:sp>
      <p:pic>
        <p:nvPicPr>
          <p:cNvPr id="6" name="Content Placeholder 5" descr="A group of people sitting on a bus&#10;&#10;Description automatically generated">
            <a:extLst>
              <a:ext uri="{FF2B5EF4-FFF2-40B4-BE49-F238E27FC236}">
                <a16:creationId xmlns:a16="http://schemas.microsoft.com/office/drawing/2014/main" id="{399BF45A-4BAC-2C43-A5DA-1E563D88B73D}"/>
              </a:ext>
            </a:extLst>
          </p:cNvPr>
          <p:cNvPicPr>
            <a:picLocks noGrp="1" noChangeAspect="1"/>
          </p:cNvPicPr>
          <p:nvPr>
            <p:ph sz="half" idx="2"/>
          </p:nvPr>
        </p:nvPicPr>
        <p:blipFill>
          <a:blip r:embed="rId2"/>
          <a:stretch>
            <a:fillRect/>
          </a:stretch>
        </p:blipFill>
        <p:spPr>
          <a:xfrm>
            <a:off x="4648200" y="1954493"/>
            <a:ext cx="4038600" cy="2692400"/>
          </a:xfrm>
        </p:spPr>
      </p:pic>
    </p:spTree>
    <p:extLst>
      <p:ext uri="{BB962C8B-B14F-4D97-AF65-F5344CB8AC3E}">
        <p14:creationId xmlns:p14="http://schemas.microsoft.com/office/powerpoint/2010/main" val="195256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DD2B-4D23-DC40-9C34-1C400FFA076E}"/>
              </a:ext>
            </a:extLst>
          </p:cNvPr>
          <p:cNvSpPr>
            <a:spLocks noGrp="1"/>
          </p:cNvSpPr>
          <p:nvPr>
            <p:ph type="title"/>
          </p:nvPr>
        </p:nvSpPr>
        <p:spPr/>
        <p:txBody>
          <a:bodyPr/>
          <a:lstStyle/>
          <a:p>
            <a:r>
              <a:rPr lang="en-US" dirty="0"/>
              <a:t>Got it?</a:t>
            </a:r>
            <a:br>
              <a:rPr lang="en-US" dirty="0"/>
            </a:br>
            <a:endParaRPr lang="en-US" dirty="0"/>
          </a:p>
        </p:txBody>
      </p:sp>
      <p:sp>
        <p:nvSpPr>
          <p:cNvPr id="3" name="Content Placeholder 2">
            <a:extLst>
              <a:ext uri="{FF2B5EF4-FFF2-40B4-BE49-F238E27FC236}">
                <a16:creationId xmlns:a16="http://schemas.microsoft.com/office/drawing/2014/main" id="{354DF7B8-0004-F541-9C4B-6E552ED18F2C}"/>
              </a:ext>
            </a:extLst>
          </p:cNvPr>
          <p:cNvSpPr>
            <a:spLocks noGrp="1"/>
          </p:cNvSpPr>
          <p:nvPr>
            <p:ph idx="10"/>
          </p:nvPr>
        </p:nvSpPr>
        <p:spPr/>
        <p:txBody>
          <a:bodyPr/>
          <a:lstStyle/>
          <a:p>
            <a:r>
              <a:rPr lang="en-US" dirty="0">
                <a:hlinkClick r:id="rId2"/>
              </a:rPr>
              <a:t>Take the quiz</a:t>
            </a:r>
            <a:endParaRPr lang="en-US" dirty="0"/>
          </a:p>
        </p:txBody>
      </p:sp>
    </p:spTree>
    <p:extLst>
      <p:ext uri="{BB962C8B-B14F-4D97-AF65-F5344CB8AC3E}">
        <p14:creationId xmlns:p14="http://schemas.microsoft.com/office/powerpoint/2010/main" val="408880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290" y="2781013"/>
            <a:ext cx="4113851" cy="1695293"/>
          </a:xfrm>
        </p:spPr>
        <p:txBody>
          <a:bodyPr/>
          <a:lstStyle/>
          <a:p>
            <a:r>
              <a:rPr lang="en-US" sz="3200" dirty="0"/>
              <a:t>What’s Wrong With Taking a Pic? </a:t>
            </a:r>
            <a:r>
              <a:rPr lang="en-US" sz="2400" dirty="0"/>
              <a:t>HIPAA –Know the Rules</a:t>
            </a:r>
            <a:br>
              <a:rPr lang="en-US" sz="4000" dirty="0"/>
            </a:br>
            <a:r>
              <a:rPr lang="en-US" dirty="0"/>
              <a:t>Jan Mould, RN, BSN, MEd</a:t>
            </a:r>
            <a:br>
              <a:rPr lang="en-US" dirty="0"/>
            </a:br>
            <a:br>
              <a:rPr lang="en-US" sz="4000" dirty="0"/>
            </a:br>
            <a:endParaRPr lang="en-US" sz="2000" i="1" dirty="0"/>
          </a:p>
        </p:txBody>
      </p:sp>
    </p:spTree>
    <p:extLst>
      <p:ext uri="{BB962C8B-B14F-4D97-AF65-F5344CB8AC3E}">
        <p14:creationId xmlns:p14="http://schemas.microsoft.com/office/powerpoint/2010/main" val="1596044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latin typeface="Arial" charset="0"/>
                <a:ea typeface="Arial" charset="0"/>
                <a:cs typeface="Arial" charset="0"/>
              </a:rPr>
              <a:t>CASE</a:t>
            </a:r>
            <a:r>
              <a:rPr lang="en-US" dirty="0"/>
              <a:t>	I</a:t>
            </a:r>
          </a:p>
        </p:txBody>
      </p:sp>
      <p:sp>
        <p:nvSpPr>
          <p:cNvPr id="3" name="Subtitle 2"/>
          <p:cNvSpPr>
            <a:spLocks noGrp="1"/>
          </p:cNvSpPr>
          <p:nvPr>
            <p:ph type="subTitle" idx="1"/>
          </p:nvPr>
        </p:nvSpPr>
        <p:spPr>
          <a:xfrm>
            <a:off x="980403" y="1106400"/>
            <a:ext cx="7645229" cy="3515027"/>
          </a:xfrm>
        </p:spPr>
        <p:txBody>
          <a:bodyPr>
            <a:normAutofit/>
          </a:bodyPr>
          <a:lstStyle/>
          <a:p>
            <a:pPr marL="342900" indent="-342900" defTabSz="914400">
              <a:spcBef>
                <a:spcPts val="0"/>
              </a:spcBef>
            </a:pPr>
            <a:r>
              <a:rPr lang="en-US" sz="3200" dirty="0">
                <a:solidFill>
                  <a:schemeClr val="accent1">
                    <a:lumMod val="50000"/>
                  </a:schemeClr>
                </a:solidFill>
                <a:latin typeface="Arial" charset="0"/>
                <a:ea typeface="Arial" charset="0"/>
                <a:cs typeface="Arial" charset="0"/>
              </a:rPr>
              <a:t>Last day of clinical rotation for CNA students- how about a selfie of all of us in uniform here at the nurse’s station?</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dirty="0"/>
          </a:p>
        </p:txBody>
      </p:sp>
    </p:spTree>
    <p:extLst>
      <p:ext uri="{BB962C8B-B14F-4D97-AF65-F5344CB8AC3E}">
        <p14:creationId xmlns:p14="http://schemas.microsoft.com/office/powerpoint/2010/main" val="81846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latin typeface="Arial" charset="0"/>
                <a:ea typeface="Arial" charset="0"/>
                <a:cs typeface="Arial" charset="0"/>
              </a:rPr>
              <a:t>Case I (</a:t>
            </a:r>
            <a:r>
              <a:rPr lang="en-US" sz="3600" dirty="0" err="1">
                <a:latin typeface="Arial" charset="0"/>
                <a:ea typeface="Arial" charset="0"/>
                <a:cs typeface="Arial" charset="0"/>
              </a:rPr>
              <a:t>cont</a:t>
            </a:r>
            <a:r>
              <a:rPr lang="en-US" sz="3600" dirty="0">
                <a:latin typeface="Arial" charset="0"/>
                <a:ea typeface="Arial" charset="0"/>
                <a:cs typeface="Arial" charset="0"/>
              </a:rPr>
              <a:t>)</a:t>
            </a:r>
          </a:p>
        </p:txBody>
      </p:sp>
      <p:sp>
        <p:nvSpPr>
          <p:cNvPr id="3" name="Subtitle 2"/>
          <p:cNvSpPr>
            <a:spLocks noGrp="1"/>
          </p:cNvSpPr>
          <p:nvPr>
            <p:ph type="subTitle" idx="1"/>
          </p:nvPr>
        </p:nvSpPr>
        <p:spPr>
          <a:xfrm>
            <a:off x="980403" y="1106400"/>
            <a:ext cx="7645229" cy="3304962"/>
          </a:xfrm>
        </p:spPr>
        <p:txBody>
          <a:bodyPr/>
          <a:lstStyle/>
          <a:p>
            <a:r>
              <a:rPr lang="en-US" sz="3200" dirty="0">
                <a:solidFill>
                  <a:schemeClr val="accent1">
                    <a:lumMod val="50000"/>
                  </a:schemeClr>
                </a:solidFill>
                <a:latin typeface="Arial" charset="0"/>
                <a:ea typeface="Arial" charset="0"/>
                <a:cs typeface="Arial" charset="0"/>
              </a:rPr>
              <a:t>The </a:t>
            </a:r>
            <a:r>
              <a:rPr lang="en-US" sz="3200" dirty="0" err="1">
                <a:solidFill>
                  <a:schemeClr val="accent1">
                    <a:lumMod val="50000"/>
                  </a:schemeClr>
                </a:solidFill>
                <a:latin typeface="Arial" charset="0"/>
                <a:ea typeface="Arial" charset="0"/>
                <a:cs typeface="Arial" charset="0"/>
              </a:rPr>
              <a:t>Longterm</a:t>
            </a:r>
            <a:r>
              <a:rPr lang="en-US" sz="3200" dirty="0">
                <a:solidFill>
                  <a:schemeClr val="accent1">
                    <a:lumMod val="50000"/>
                  </a:schemeClr>
                </a:solidFill>
                <a:latin typeface="Arial" charset="0"/>
                <a:ea typeface="Arial" charset="0"/>
                <a:cs typeface="Arial" charset="0"/>
              </a:rPr>
              <a:t> Care Administrator walks by as the picture is taken and asked, “Did you realize a patient was in the background of the picture you just took?”</a:t>
            </a:r>
          </a:p>
          <a:p>
            <a:endParaRPr lang="en-US" sz="3200"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95213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HIPAA</a:t>
            </a:r>
          </a:p>
        </p:txBody>
      </p:sp>
      <p:sp>
        <p:nvSpPr>
          <p:cNvPr id="3" name="Content Placeholder 2"/>
          <p:cNvSpPr>
            <a:spLocks noGrp="1"/>
          </p:cNvSpPr>
          <p:nvPr>
            <p:ph idx="1"/>
          </p:nvPr>
        </p:nvSpPr>
        <p:spPr/>
        <p:txBody>
          <a:bodyPr/>
          <a:lstStyle/>
          <a:p>
            <a:r>
              <a:rPr lang="en-US" dirty="0">
                <a:hlinkClick r:id="rId2"/>
              </a:rPr>
              <a:t>YOU NEED TO KNOW IT</a:t>
            </a:r>
            <a:endParaRPr lang="en-US" dirty="0"/>
          </a:p>
        </p:txBody>
      </p:sp>
      <p:pic>
        <p:nvPicPr>
          <p:cNvPr id="4" name="Picture 3">
            <a:extLst>
              <a:ext uri="{FF2B5EF4-FFF2-40B4-BE49-F238E27FC236}">
                <a16:creationId xmlns:a16="http://schemas.microsoft.com/office/drawing/2014/main" id="{339AEDBA-869C-FB4A-97FD-76E725316B13}"/>
              </a:ext>
            </a:extLst>
          </p:cNvPr>
          <p:cNvPicPr>
            <a:picLocks noChangeAspect="1"/>
          </p:cNvPicPr>
          <p:nvPr/>
        </p:nvPicPr>
        <p:blipFill>
          <a:blip r:embed="rId3"/>
          <a:stretch>
            <a:fillRect/>
          </a:stretch>
        </p:blipFill>
        <p:spPr>
          <a:xfrm>
            <a:off x="4236483" y="2571750"/>
            <a:ext cx="2946400" cy="1651000"/>
          </a:xfrm>
          <a:prstGeom prst="rect">
            <a:avLst/>
          </a:prstGeom>
        </p:spPr>
      </p:pic>
    </p:spTree>
    <p:extLst>
      <p:ext uri="{BB962C8B-B14F-4D97-AF65-F5344CB8AC3E}">
        <p14:creationId xmlns:p14="http://schemas.microsoft.com/office/powerpoint/2010/main" val="270981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latin typeface="Arial" charset="0"/>
                <a:ea typeface="Arial" charset="0"/>
                <a:cs typeface="Arial" charset="0"/>
              </a:rPr>
              <a:t>Case II</a:t>
            </a:r>
            <a:endParaRPr lang="en-US" sz="3600" dirty="0"/>
          </a:p>
        </p:txBody>
      </p:sp>
      <p:sp>
        <p:nvSpPr>
          <p:cNvPr id="3" name="Subtitle 2"/>
          <p:cNvSpPr>
            <a:spLocks noGrp="1"/>
          </p:cNvSpPr>
          <p:nvPr>
            <p:ph type="subTitle" idx="1"/>
          </p:nvPr>
        </p:nvSpPr>
        <p:spPr>
          <a:xfrm>
            <a:off x="980403" y="1106400"/>
            <a:ext cx="7645229" cy="2971329"/>
          </a:xfrm>
        </p:spPr>
        <p:txBody>
          <a:bodyPr/>
          <a:lstStyle/>
          <a:p>
            <a:pPr algn="ctr"/>
            <a:endParaRPr lang="en-US" sz="1800" b="1" dirty="0">
              <a:solidFill>
                <a:schemeClr val="accent1">
                  <a:lumMod val="50000"/>
                </a:schemeClr>
              </a:solidFill>
              <a:latin typeface="Arial" charset="0"/>
              <a:ea typeface="Arial" charset="0"/>
              <a:cs typeface="Arial" charset="0"/>
            </a:endParaRPr>
          </a:p>
          <a:p>
            <a:pPr algn="ctr"/>
            <a:endParaRPr lang="en-US" sz="1800" b="1" dirty="0">
              <a:solidFill>
                <a:schemeClr val="accent1">
                  <a:lumMod val="50000"/>
                </a:schemeClr>
              </a:solidFill>
              <a:latin typeface="Arial" charset="0"/>
              <a:ea typeface="Arial" charset="0"/>
              <a:cs typeface="Arial" charset="0"/>
            </a:endParaRPr>
          </a:p>
          <a:p>
            <a:pPr algn="ctr"/>
            <a:r>
              <a:rPr lang="en-US" sz="3600" dirty="0">
                <a:solidFill>
                  <a:schemeClr val="accent1">
                    <a:lumMod val="50000"/>
                  </a:schemeClr>
                </a:solidFill>
                <a:latin typeface="Arial" charset="0"/>
                <a:ea typeface="Arial" charset="0"/>
                <a:cs typeface="Arial" charset="0"/>
                <a:hlinkClick r:id="rId2"/>
              </a:rPr>
              <a:t>Queen</a:t>
            </a:r>
            <a:r>
              <a:rPr lang="en-US" sz="3600" b="1" dirty="0">
                <a:solidFill>
                  <a:schemeClr val="accent1">
                    <a:lumMod val="50000"/>
                  </a:schemeClr>
                </a:solidFill>
                <a:latin typeface="Arial" charset="0"/>
                <a:ea typeface="Arial" charset="0"/>
                <a:cs typeface="Arial" charset="0"/>
                <a:hlinkClick r:id="rId2"/>
              </a:rPr>
              <a:t> </a:t>
            </a:r>
            <a:r>
              <a:rPr lang="en-US" sz="3600" dirty="0">
                <a:solidFill>
                  <a:schemeClr val="accent1">
                    <a:lumMod val="50000"/>
                  </a:schemeClr>
                </a:solidFill>
                <a:latin typeface="Arial" charset="0"/>
                <a:ea typeface="Arial" charset="0"/>
                <a:cs typeface="Arial" charset="0"/>
                <a:hlinkClick r:id="rId2"/>
              </a:rPr>
              <a:t>of England Calling</a:t>
            </a:r>
            <a:endParaRPr lang="en-US" sz="3600" dirty="0">
              <a:solidFill>
                <a:schemeClr val="accent1">
                  <a:lumMod val="50000"/>
                </a:schemeClr>
              </a:solidFill>
              <a:latin typeface="Arial" charset="0"/>
              <a:ea typeface="Arial" charset="0"/>
              <a:cs typeface="Arial" charset="0"/>
            </a:endParaRPr>
          </a:p>
          <a:p>
            <a:endParaRPr lang="en-US" dirty="0"/>
          </a:p>
        </p:txBody>
      </p:sp>
      <p:pic>
        <p:nvPicPr>
          <p:cNvPr id="4" name="Picture 3">
            <a:extLst>
              <a:ext uri="{FF2B5EF4-FFF2-40B4-BE49-F238E27FC236}">
                <a16:creationId xmlns:a16="http://schemas.microsoft.com/office/drawing/2014/main" id="{42A721D1-6FCE-EF49-82FC-897082E413B1}"/>
              </a:ext>
            </a:extLst>
          </p:cNvPr>
          <p:cNvPicPr>
            <a:picLocks noChangeAspect="1"/>
          </p:cNvPicPr>
          <p:nvPr/>
        </p:nvPicPr>
        <p:blipFill>
          <a:blip r:embed="rId3"/>
          <a:stretch>
            <a:fillRect/>
          </a:stretch>
        </p:blipFill>
        <p:spPr>
          <a:xfrm>
            <a:off x="3630705" y="2728059"/>
            <a:ext cx="1642939" cy="2169298"/>
          </a:xfrm>
          <a:prstGeom prst="rect">
            <a:avLst/>
          </a:prstGeom>
          <a:effectLst>
            <a:softEdge rad="76200"/>
          </a:effectLst>
        </p:spPr>
      </p:pic>
    </p:spTree>
    <p:extLst>
      <p:ext uri="{BB962C8B-B14F-4D97-AF65-F5344CB8AC3E}">
        <p14:creationId xmlns:p14="http://schemas.microsoft.com/office/powerpoint/2010/main" val="131356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PT Sans" panose="020B0503020203020204" pitchFamily="34" charset="77"/>
              </a:rPr>
              <a:t>Most common violations</a:t>
            </a:r>
          </a:p>
        </p:txBody>
      </p:sp>
      <p:sp>
        <p:nvSpPr>
          <p:cNvPr id="3" name="Content Placeholder 2"/>
          <p:cNvSpPr>
            <a:spLocks noGrp="1"/>
          </p:cNvSpPr>
          <p:nvPr>
            <p:ph sz="half" idx="1"/>
          </p:nvPr>
        </p:nvSpPr>
        <p:spPr/>
        <p:txBody>
          <a:bodyPr/>
          <a:lstStyle/>
          <a:p>
            <a:r>
              <a:rPr lang="en-US" sz="3600" dirty="0"/>
              <a:t>Snooping on health care records</a:t>
            </a:r>
          </a:p>
        </p:txBody>
      </p:sp>
      <p:sp>
        <p:nvSpPr>
          <p:cNvPr id="4" name="Content Placeholder 3"/>
          <p:cNvSpPr>
            <a:spLocks noGrp="1"/>
          </p:cNvSpPr>
          <p:nvPr>
            <p:ph sz="half" idx="2"/>
          </p:nvPr>
        </p:nvSpPr>
        <p:spPr/>
        <p:txBody>
          <a:bodyPr/>
          <a:lstStyle/>
          <a:p>
            <a:r>
              <a:rPr lang="en-US" sz="2400" dirty="0"/>
              <a:t>UCLA Hospitals fined $865,000</a:t>
            </a:r>
          </a:p>
          <a:p>
            <a:r>
              <a:rPr lang="en-US" sz="2400" dirty="0"/>
              <a:t>Records of Brittney Spears &amp; Maria Shriver accessed</a:t>
            </a:r>
          </a:p>
          <a:p>
            <a:r>
              <a:rPr lang="en-US" sz="2400" dirty="0"/>
              <a:t>NEED TO KNOW – NOT WANT TO KNOW</a:t>
            </a:r>
          </a:p>
        </p:txBody>
      </p:sp>
    </p:spTree>
    <p:extLst>
      <p:ext uri="{BB962C8B-B14F-4D97-AF65-F5344CB8AC3E}">
        <p14:creationId xmlns:p14="http://schemas.microsoft.com/office/powerpoint/2010/main" val="362001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EAA2A-5CD4-C644-B8B2-7394F9A11990}"/>
              </a:ext>
            </a:extLst>
          </p:cNvPr>
          <p:cNvSpPr>
            <a:spLocks noGrp="1"/>
          </p:cNvSpPr>
          <p:nvPr>
            <p:ph type="title"/>
          </p:nvPr>
        </p:nvSpPr>
        <p:spPr/>
        <p:txBody>
          <a:bodyPr/>
          <a:lstStyle/>
          <a:p>
            <a:r>
              <a:rPr lang="en-US" sz="3600" dirty="0">
                <a:latin typeface="PT Sans" panose="020B0503020203020204" pitchFamily="34" charset="77"/>
              </a:rPr>
              <a:t>Most common violations</a:t>
            </a:r>
            <a:endParaRPr lang="en-US" sz="3600" dirty="0"/>
          </a:p>
        </p:txBody>
      </p:sp>
      <p:sp>
        <p:nvSpPr>
          <p:cNvPr id="3" name="Content Placeholder 2">
            <a:extLst>
              <a:ext uri="{FF2B5EF4-FFF2-40B4-BE49-F238E27FC236}">
                <a16:creationId xmlns:a16="http://schemas.microsoft.com/office/drawing/2014/main" id="{BC4ACC40-216B-AC46-98D0-AF7E769AD912}"/>
              </a:ext>
            </a:extLst>
          </p:cNvPr>
          <p:cNvSpPr>
            <a:spLocks noGrp="1"/>
          </p:cNvSpPr>
          <p:nvPr>
            <p:ph sz="half" idx="1"/>
          </p:nvPr>
        </p:nvSpPr>
        <p:spPr/>
        <p:txBody>
          <a:bodyPr/>
          <a:lstStyle/>
          <a:p>
            <a:r>
              <a:rPr lang="en-US" sz="3600" dirty="0"/>
              <a:t>Disclosures of PHI</a:t>
            </a:r>
          </a:p>
        </p:txBody>
      </p:sp>
      <p:sp>
        <p:nvSpPr>
          <p:cNvPr id="4" name="Content Placeholder 3">
            <a:extLst>
              <a:ext uri="{FF2B5EF4-FFF2-40B4-BE49-F238E27FC236}">
                <a16:creationId xmlns:a16="http://schemas.microsoft.com/office/drawing/2014/main" id="{63981533-2B39-4D4F-AE83-11B407ACE1CD}"/>
              </a:ext>
            </a:extLst>
          </p:cNvPr>
          <p:cNvSpPr>
            <a:spLocks noGrp="1"/>
          </p:cNvSpPr>
          <p:nvPr>
            <p:ph sz="half" idx="2"/>
          </p:nvPr>
        </p:nvSpPr>
        <p:spPr/>
        <p:txBody>
          <a:bodyPr/>
          <a:lstStyle/>
          <a:p>
            <a:r>
              <a:rPr lang="en-US" sz="2400" dirty="0"/>
              <a:t>Filming without patient’s consent  New York Presbyterian Hospital $2.2 million penalty</a:t>
            </a:r>
          </a:p>
          <a:p>
            <a:r>
              <a:rPr lang="en-US" sz="2400" dirty="0"/>
              <a:t>Fax disclosure of HIV status to employer by Luke’s-Roosevelt Hospital Center -  $387,000</a:t>
            </a:r>
          </a:p>
        </p:txBody>
      </p:sp>
    </p:spTree>
    <p:extLst>
      <p:ext uri="{BB962C8B-B14F-4D97-AF65-F5344CB8AC3E}">
        <p14:creationId xmlns:p14="http://schemas.microsoft.com/office/powerpoint/2010/main" val="2568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89A2-678A-8E44-A505-7D45C428A36E}"/>
              </a:ext>
            </a:extLst>
          </p:cNvPr>
          <p:cNvSpPr>
            <a:spLocks noGrp="1"/>
          </p:cNvSpPr>
          <p:nvPr>
            <p:ph type="title"/>
          </p:nvPr>
        </p:nvSpPr>
        <p:spPr/>
        <p:txBody>
          <a:bodyPr/>
          <a:lstStyle/>
          <a:p>
            <a:r>
              <a:rPr lang="en-US" sz="3600" dirty="0">
                <a:latin typeface="PT Sans" panose="020B0503020203020204" pitchFamily="34" charset="77"/>
              </a:rPr>
              <a:t>Most common violations</a:t>
            </a:r>
            <a:endParaRPr lang="en-US" sz="3600" dirty="0"/>
          </a:p>
        </p:txBody>
      </p:sp>
      <p:sp>
        <p:nvSpPr>
          <p:cNvPr id="3" name="Content Placeholder 2">
            <a:extLst>
              <a:ext uri="{FF2B5EF4-FFF2-40B4-BE49-F238E27FC236}">
                <a16:creationId xmlns:a16="http://schemas.microsoft.com/office/drawing/2014/main" id="{62B94ED5-74A2-9D42-B764-6CBC138FC795}"/>
              </a:ext>
            </a:extLst>
          </p:cNvPr>
          <p:cNvSpPr>
            <a:spLocks noGrp="1"/>
          </p:cNvSpPr>
          <p:nvPr>
            <p:ph sz="half" idx="1"/>
          </p:nvPr>
        </p:nvSpPr>
        <p:spPr/>
        <p:txBody>
          <a:bodyPr/>
          <a:lstStyle/>
          <a:p>
            <a:r>
              <a:rPr lang="en-US" sz="3600" dirty="0"/>
              <a:t>Improper disposal of PHI</a:t>
            </a:r>
          </a:p>
        </p:txBody>
      </p:sp>
      <p:sp>
        <p:nvSpPr>
          <p:cNvPr id="4" name="Content Placeholder 3">
            <a:extLst>
              <a:ext uri="{FF2B5EF4-FFF2-40B4-BE49-F238E27FC236}">
                <a16:creationId xmlns:a16="http://schemas.microsoft.com/office/drawing/2014/main" id="{AA9EABD0-35B0-4144-B394-F5D0BBA87898}"/>
              </a:ext>
            </a:extLst>
          </p:cNvPr>
          <p:cNvSpPr>
            <a:spLocks noGrp="1"/>
          </p:cNvSpPr>
          <p:nvPr>
            <p:ph sz="half" idx="2"/>
          </p:nvPr>
        </p:nvSpPr>
        <p:spPr/>
        <p:txBody>
          <a:bodyPr/>
          <a:lstStyle/>
          <a:p>
            <a:r>
              <a:rPr lang="en-US" sz="2400" dirty="0"/>
              <a:t>Parkview Health - $800,000 penalty for not disposing of paper records securely</a:t>
            </a:r>
          </a:p>
        </p:txBody>
      </p:sp>
    </p:spTree>
    <p:extLst>
      <p:ext uri="{BB962C8B-B14F-4D97-AF65-F5344CB8AC3E}">
        <p14:creationId xmlns:p14="http://schemas.microsoft.com/office/powerpoint/2010/main" val="106589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283</Words>
  <Application>Microsoft Macintosh PowerPoint</Application>
  <PresentationFormat>On-screen Show (16:9)</PresentationFormat>
  <Paragraphs>31</Paragraphs>
  <Slides>12</Slides>
  <Notes>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12</vt:i4>
      </vt:variant>
    </vt:vector>
  </HeadingPairs>
  <TitlesOfParts>
    <vt:vector size="25" baseType="lpstr">
      <vt:lpstr>Aldo SemiBold</vt:lpstr>
      <vt:lpstr>Arial</vt:lpstr>
      <vt:lpstr>Calibri</vt:lpstr>
      <vt:lpstr>DIN-Bold</vt:lpstr>
      <vt:lpstr>Lucida Grande</vt:lpstr>
      <vt:lpstr>PT Sans</vt:lpstr>
      <vt:lpstr>6_Custom Design</vt:lpstr>
      <vt:lpstr>Custom Design</vt:lpstr>
      <vt:lpstr>1_Custom Design</vt:lpstr>
      <vt:lpstr>2_Custom Design</vt:lpstr>
      <vt:lpstr>3_Custom Design</vt:lpstr>
      <vt:lpstr>4_Custom Design</vt:lpstr>
      <vt:lpstr>5_Custom Design</vt:lpstr>
      <vt:lpstr>PowerPoint Presentation</vt:lpstr>
      <vt:lpstr>What’s Wrong With Taking a Pic? HIPAA –Know the Rules Jan Mould, RN, BSN, MEd  </vt:lpstr>
      <vt:lpstr>CASE I</vt:lpstr>
      <vt:lpstr>Case I (cont)</vt:lpstr>
      <vt:lpstr>HIPAA</vt:lpstr>
      <vt:lpstr>Case II</vt:lpstr>
      <vt:lpstr>Most common violations</vt:lpstr>
      <vt:lpstr>Most common violations</vt:lpstr>
      <vt:lpstr>Most common violations</vt:lpstr>
      <vt:lpstr>You Make the Call</vt:lpstr>
      <vt:lpstr>Health Career Photography</vt:lpstr>
      <vt:lpstr>Got it? </vt:lpstr>
    </vt:vector>
  </TitlesOfParts>
  <Company>Cybis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Douglass</dc:creator>
  <cp:lastModifiedBy>Jan Mould</cp:lastModifiedBy>
  <cp:revision>37</cp:revision>
  <dcterms:created xsi:type="dcterms:W3CDTF">2012-03-07T14:27:10Z</dcterms:created>
  <dcterms:modified xsi:type="dcterms:W3CDTF">2025-11-13T15:15:59Z</dcterms:modified>
</cp:coreProperties>
</file>