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Poppins"/>
      <p:regular r:id="rId19"/>
      <p:bold r:id="rId20"/>
      <p:italic r:id="rId21"/>
      <p:boldItalic r:id="rId22"/>
    </p:embeddedFont>
    <p:embeddedFont>
      <p:font typeface="Poppins Medium"/>
      <p:regular r:id="rId23"/>
      <p:bold r:id="rId24"/>
      <p:italic r:id="rId25"/>
      <p:boldItalic r:id="rId26"/>
    </p:embeddedFont>
    <p:embeddedFont>
      <p:font typeface="Helvetica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gq26Xsop4wXcSx1larCMEKbBVK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22" Type="http://schemas.openxmlformats.org/officeDocument/2006/relationships/font" Target="fonts/Poppins-boldItalic.fntdata"/><Relationship Id="rId21" Type="http://schemas.openxmlformats.org/officeDocument/2006/relationships/font" Target="fonts/Poppins-italic.fntdata"/><Relationship Id="rId24" Type="http://schemas.openxmlformats.org/officeDocument/2006/relationships/font" Target="fonts/PoppinsMedium-bold.fntdata"/><Relationship Id="rId23" Type="http://schemas.openxmlformats.org/officeDocument/2006/relationships/font" Target="fonts/Poppins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Medium-boldItalic.fntdata"/><Relationship Id="rId25" Type="http://schemas.openxmlformats.org/officeDocument/2006/relationships/font" Target="fonts/PoppinsMedium-italic.fntdata"/><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HelveticaNeue-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Poppins-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idx="2" type="pic"/>
          </p:nvPr>
        </p:nvSpPr>
        <p:spPr>
          <a:xfrm>
            <a:off x="5183188" y="987425"/>
            <a:ext cx="6172200" cy="4873625"/>
          </a:xfrm>
          <a:prstGeom prst="rect">
            <a:avLst/>
          </a:prstGeom>
          <a:noFill/>
          <a:ln>
            <a:noFill/>
          </a:ln>
        </p:spPr>
      </p:sp>
      <p:sp>
        <p:nvSpPr>
          <p:cNvPr id="64" name="Google Shape;64;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0.jpg"/><Relationship Id="rId5" Type="http://schemas.openxmlformats.org/officeDocument/2006/relationships/image" Target="../media/image14.png"/><Relationship Id="rId6"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jp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14.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jpg"/><Relationship Id="rId6"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jp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jp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7AC68"/>
        </a:soli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
          <p:cNvSpPr txBox="1"/>
          <p:nvPr>
            <p:ph type="ctrTitle"/>
          </p:nvPr>
        </p:nvSpPr>
        <p:spPr>
          <a:xfrm>
            <a:off x="683884" y="1561868"/>
            <a:ext cx="10955126" cy="2263918"/>
          </a:xfrm>
          <a:prstGeom prst="rect">
            <a:avLst/>
          </a:prstGeom>
          <a:noFill/>
          <a:ln>
            <a:noFill/>
          </a:ln>
        </p:spPr>
        <p:txBody>
          <a:bodyPr anchorCtr="0" anchor="b" bIns="0" lIns="0" spcFirstLastPara="1" rIns="0" wrap="square" tIns="0">
            <a:normAutofit/>
          </a:bodyPr>
          <a:lstStyle/>
          <a:p>
            <a:pPr indent="0" lvl="0" marL="0" rtl="0" algn="l">
              <a:lnSpc>
                <a:spcPct val="75000"/>
              </a:lnSpc>
              <a:spcBef>
                <a:spcPts val="0"/>
              </a:spcBef>
              <a:spcAft>
                <a:spcPts val="0"/>
              </a:spcAft>
              <a:buClr>
                <a:srgbClr val="E6E7E8"/>
              </a:buClr>
              <a:buSzPts val="6000"/>
              <a:buFont typeface="Poppins"/>
              <a:buNone/>
            </a:pPr>
            <a:r>
              <a:rPr b="1" lang="en-US">
                <a:solidFill>
                  <a:srgbClr val="E6E7E8"/>
                </a:solidFill>
                <a:latin typeface="Poppins"/>
                <a:ea typeface="Poppins"/>
                <a:cs typeface="Poppins"/>
                <a:sym typeface="Poppins"/>
              </a:rPr>
              <a:t>CELEBRATING FIFTY</a:t>
            </a:r>
            <a:br>
              <a:rPr b="1" lang="en-US">
                <a:solidFill>
                  <a:srgbClr val="E6E7E8"/>
                </a:solidFill>
                <a:latin typeface="Poppins"/>
                <a:ea typeface="Poppins"/>
                <a:cs typeface="Poppins"/>
                <a:sym typeface="Poppins"/>
              </a:rPr>
            </a:br>
            <a:r>
              <a:rPr b="1" lang="en-US">
                <a:solidFill>
                  <a:srgbClr val="E6E7E8"/>
                </a:solidFill>
                <a:latin typeface="Poppins"/>
                <a:ea typeface="Poppins"/>
                <a:cs typeface="Poppins"/>
                <a:sym typeface="Poppins"/>
              </a:rPr>
              <a:t>YEARS OF HOSA</a:t>
            </a:r>
            <a:endParaRPr/>
          </a:p>
        </p:txBody>
      </p:sp>
      <p:sp>
        <p:nvSpPr>
          <p:cNvPr id="86" name="Google Shape;86;p1"/>
          <p:cNvSpPr txBox="1"/>
          <p:nvPr>
            <p:ph idx="1" type="subTitle"/>
          </p:nvPr>
        </p:nvSpPr>
        <p:spPr>
          <a:xfrm>
            <a:off x="683884" y="3825786"/>
            <a:ext cx="8844641" cy="437989"/>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17638B"/>
              </a:buClr>
              <a:buSzPts val="2000"/>
              <a:buNone/>
            </a:pPr>
            <a:r>
              <a:rPr lang="en-US" sz="2000">
                <a:solidFill>
                  <a:srgbClr val="17638B"/>
                </a:solidFill>
                <a:latin typeface="Poppins Medium"/>
                <a:ea typeface="Poppins Medium"/>
                <a:cs typeface="Poppins Medium"/>
                <a:sym typeface="Poppins Medium"/>
              </a:rPr>
              <a:t>FUTURE HEALTH PROFESSIONALS</a:t>
            </a:r>
            <a:endParaRPr/>
          </a:p>
        </p:txBody>
      </p:sp>
      <p:pic>
        <p:nvPicPr>
          <p:cNvPr descr="A blue striped surface with white lines&#10;&#10;AI-generated content may be incorrect." id="87" name="Google Shape;87;p1"/>
          <p:cNvPicPr preferRelativeResize="0"/>
          <p:nvPr/>
        </p:nvPicPr>
        <p:blipFill rotWithShape="1">
          <a:blip r:embed="rId4">
            <a:alphaModFix/>
          </a:blip>
          <a:srcRect b="0" l="0" r="0" t="57717"/>
          <a:stretch/>
        </p:blipFill>
        <p:spPr>
          <a:xfrm>
            <a:off x="683884" y="4315392"/>
            <a:ext cx="10824232" cy="1961479"/>
          </a:xfrm>
          <a:prstGeom prst="rect">
            <a:avLst/>
          </a:prstGeom>
          <a:noFill/>
          <a:ln>
            <a:noFill/>
          </a:ln>
        </p:spPr>
      </p:pic>
      <p:pic>
        <p:nvPicPr>
          <p:cNvPr descr="A black and gold logo&#10;&#10;AI-generated content may be incorrect." id="88" name="Google Shape;88;p1"/>
          <p:cNvPicPr preferRelativeResize="0"/>
          <p:nvPr/>
        </p:nvPicPr>
        <p:blipFill rotWithShape="1">
          <a:blip r:embed="rId5">
            <a:alphaModFix/>
          </a:blip>
          <a:srcRect b="0" l="0" r="0" t="0"/>
          <a:stretch/>
        </p:blipFill>
        <p:spPr>
          <a:xfrm>
            <a:off x="7218125" y="4408638"/>
            <a:ext cx="4602171" cy="1774985"/>
          </a:xfrm>
          <a:prstGeom prst="rect">
            <a:avLst/>
          </a:prstGeom>
          <a:noFill/>
          <a:ln>
            <a:noFill/>
          </a:ln>
        </p:spPr>
      </p:pic>
      <p:sp>
        <p:nvSpPr>
          <p:cNvPr id="89" name="Google Shape;89;p1"/>
          <p:cNvSpPr txBox="1"/>
          <p:nvPr/>
        </p:nvSpPr>
        <p:spPr>
          <a:xfrm>
            <a:off x="683884" y="496959"/>
            <a:ext cx="2244251" cy="437989"/>
          </a:xfrm>
          <a:prstGeom prst="rect">
            <a:avLst/>
          </a:prstGeom>
          <a:noFill/>
          <a:ln>
            <a:noFill/>
          </a:ln>
        </p:spPr>
        <p:txBody>
          <a:bodyPr anchorCtr="0" anchor="t" bIns="0" lIns="0" spcFirstLastPara="1" rIns="0" wrap="square" tIns="0">
            <a:normAutofit/>
          </a:bodyPr>
          <a:lstStyle/>
          <a:p>
            <a:pPr indent="0" lvl="0" marL="0" marR="0" rtl="0" algn="l">
              <a:lnSpc>
                <a:spcPct val="75000"/>
              </a:lnSpc>
              <a:spcBef>
                <a:spcPts val="0"/>
              </a:spcBef>
              <a:spcAft>
                <a:spcPts val="0"/>
              </a:spcAft>
              <a:buClr>
                <a:srgbClr val="17638B"/>
              </a:buClr>
              <a:buSzPts val="800"/>
              <a:buFont typeface="Arial"/>
              <a:buNone/>
            </a:pPr>
            <a:r>
              <a:rPr b="0" i="0" lang="en-US" sz="800" u="none" cap="none" strike="noStrike">
                <a:solidFill>
                  <a:srgbClr val="17638B"/>
                </a:solidFill>
                <a:latin typeface="Poppins Medium"/>
                <a:ea typeface="Poppins Medium"/>
                <a:cs typeface="Poppins Medium"/>
                <a:sym typeface="Poppins Medium"/>
              </a:rPr>
              <a:t>HOSA </a:t>
            </a:r>
            <a:endParaRPr/>
          </a:p>
          <a:p>
            <a:pPr indent="0" lvl="0" marL="0" marR="0" rtl="0" algn="l">
              <a:lnSpc>
                <a:spcPct val="75000"/>
              </a:lnSpc>
              <a:spcBef>
                <a:spcPts val="0"/>
              </a:spcBef>
              <a:spcAft>
                <a:spcPts val="0"/>
              </a:spcAft>
              <a:buClr>
                <a:srgbClr val="17638B"/>
              </a:buClr>
              <a:buSzPts val="800"/>
              <a:buFont typeface="Arial"/>
              <a:buNone/>
            </a:pPr>
            <a:r>
              <a:rPr b="0" i="0" lang="en-US" sz="800" u="none" cap="none" strike="noStrike">
                <a:solidFill>
                  <a:srgbClr val="17638B"/>
                </a:solidFill>
                <a:latin typeface="Poppins Medium"/>
                <a:ea typeface="Poppins Medium"/>
                <a:cs typeface="Poppins Medium"/>
                <a:sym typeface="Poppins Medium"/>
              </a:rPr>
              <a:t>FUTURE HEALTH PROFESSIONALS</a:t>
            </a:r>
            <a:endParaRPr/>
          </a:p>
        </p:txBody>
      </p:sp>
      <p:sp>
        <p:nvSpPr>
          <p:cNvPr id="90" name="Google Shape;90;p1"/>
          <p:cNvSpPr txBox="1"/>
          <p:nvPr/>
        </p:nvSpPr>
        <p:spPr>
          <a:xfrm>
            <a:off x="4973874" y="498618"/>
            <a:ext cx="2244251" cy="437989"/>
          </a:xfrm>
          <a:prstGeom prst="rect">
            <a:avLst/>
          </a:prstGeom>
          <a:noFill/>
          <a:ln>
            <a:noFill/>
          </a:ln>
        </p:spPr>
        <p:txBody>
          <a:bodyPr anchorCtr="0" anchor="t" bIns="0" lIns="0" spcFirstLastPara="1" rIns="0" wrap="square" tIns="0">
            <a:normAutofit/>
          </a:bodyPr>
          <a:lstStyle/>
          <a:p>
            <a:pPr indent="0" lvl="0" marL="0" marR="0" rtl="0" algn="ctr">
              <a:lnSpc>
                <a:spcPct val="75000"/>
              </a:lnSpc>
              <a:spcBef>
                <a:spcPts val="0"/>
              </a:spcBef>
              <a:spcAft>
                <a:spcPts val="0"/>
              </a:spcAft>
              <a:buClr>
                <a:srgbClr val="17638B"/>
              </a:buClr>
              <a:buSzPts val="800"/>
              <a:buFont typeface="Arial"/>
              <a:buNone/>
            </a:pPr>
            <a:r>
              <a:rPr b="0" i="0" lang="en-US" sz="800" u="none" cap="none" strike="noStrike">
                <a:solidFill>
                  <a:srgbClr val="17638B"/>
                </a:solidFill>
                <a:latin typeface="Poppins Medium"/>
                <a:ea typeface="Poppins Medium"/>
                <a:cs typeface="Poppins Medium"/>
                <a:sym typeface="Poppins Medium"/>
              </a:rPr>
              <a:t>HOSA.ORG</a:t>
            </a:r>
            <a:endParaRPr/>
          </a:p>
        </p:txBody>
      </p:sp>
      <p:sp>
        <p:nvSpPr>
          <p:cNvPr id="91" name="Google Shape;91;p1"/>
          <p:cNvSpPr txBox="1"/>
          <p:nvPr/>
        </p:nvSpPr>
        <p:spPr>
          <a:xfrm>
            <a:off x="9258198" y="496959"/>
            <a:ext cx="2244251" cy="437989"/>
          </a:xfrm>
          <a:prstGeom prst="rect">
            <a:avLst/>
          </a:prstGeom>
          <a:noFill/>
          <a:ln>
            <a:noFill/>
          </a:ln>
        </p:spPr>
        <p:txBody>
          <a:bodyPr anchorCtr="0" anchor="t" bIns="0" lIns="0" spcFirstLastPara="1" rIns="0" wrap="square" tIns="0">
            <a:normAutofit/>
          </a:bodyPr>
          <a:lstStyle/>
          <a:p>
            <a:pPr indent="0" lvl="0" marL="0" marR="0" rtl="0" algn="r">
              <a:lnSpc>
                <a:spcPct val="75000"/>
              </a:lnSpc>
              <a:spcBef>
                <a:spcPts val="0"/>
              </a:spcBef>
              <a:spcAft>
                <a:spcPts val="0"/>
              </a:spcAft>
              <a:buClr>
                <a:srgbClr val="17638B"/>
              </a:buClr>
              <a:buSzPts val="800"/>
              <a:buFont typeface="Arial"/>
              <a:buNone/>
            </a:pPr>
            <a:r>
              <a:rPr b="0" i="0" lang="en-US" sz="800" u="none" cap="none" strike="noStrike">
                <a:solidFill>
                  <a:srgbClr val="17638B"/>
                </a:solidFill>
                <a:latin typeface="Poppins Medium"/>
                <a:ea typeface="Poppins Medium"/>
                <a:cs typeface="Poppins Medium"/>
                <a:sym typeface="Poppins Medium"/>
              </a:rPr>
              <a:t>CELEBRATING</a:t>
            </a:r>
            <a:endParaRPr/>
          </a:p>
          <a:p>
            <a:pPr indent="0" lvl="0" marL="0" marR="0" rtl="0" algn="r">
              <a:lnSpc>
                <a:spcPct val="75000"/>
              </a:lnSpc>
              <a:spcBef>
                <a:spcPts val="0"/>
              </a:spcBef>
              <a:spcAft>
                <a:spcPts val="0"/>
              </a:spcAft>
              <a:buClr>
                <a:srgbClr val="17638B"/>
              </a:buClr>
              <a:buSzPts val="800"/>
              <a:buFont typeface="Arial"/>
              <a:buNone/>
            </a:pPr>
            <a:r>
              <a:rPr b="0" i="0" lang="en-US" sz="800" u="none" cap="none" strike="noStrike">
                <a:solidFill>
                  <a:srgbClr val="17638B"/>
                </a:solidFill>
                <a:latin typeface="Poppins Medium"/>
                <a:ea typeface="Poppins Medium"/>
                <a:cs typeface="Poppins Medium"/>
                <a:sym typeface="Poppins Medium"/>
              </a:rPr>
              <a:t>FIFTY YEARS</a:t>
            </a:r>
            <a:endParaRPr/>
          </a:p>
        </p:txBody>
      </p:sp>
      <p:pic>
        <p:nvPicPr>
          <p:cNvPr id="92" name="Google Shape;92;p1"/>
          <p:cNvPicPr preferRelativeResize="0"/>
          <p:nvPr/>
        </p:nvPicPr>
        <p:blipFill rotWithShape="1">
          <a:blip r:embed="rId6">
            <a:alphaModFix/>
          </a:blip>
          <a:srcRect b="0" l="0" r="0" t="0"/>
          <a:stretch/>
        </p:blipFill>
        <p:spPr>
          <a:xfrm>
            <a:off x="9637195" y="2036346"/>
            <a:ext cx="1865253" cy="1882686"/>
          </a:xfrm>
          <a:prstGeom prst="rect">
            <a:avLst/>
          </a:prstGeom>
          <a:noFill/>
          <a:ln>
            <a:noFill/>
          </a:ln>
        </p:spPr>
      </p:pic>
    </p:spTree>
  </p:cSld>
  <p:clrMapOvr>
    <a:masterClrMapping/>
  </p:clrMapOvr>
  <mc:AlternateContent>
    <mc:Choice Requires="p14">
      <p:transition spd="slow" p14:dur="1300">
        <p14:pan dir="u"/>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638B"/>
        </a:solidFill>
      </p:bgPr>
    </p:bg>
    <p:spTree>
      <p:nvGrpSpPr>
        <p:cNvPr id="188" name="Shape 188"/>
        <p:cNvGrpSpPr/>
        <p:nvPr/>
      </p:nvGrpSpPr>
      <p:grpSpPr>
        <a:xfrm>
          <a:off x="0" y="0"/>
          <a:ext cx="0" cy="0"/>
          <a:chOff x="0" y="0"/>
          <a:chExt cx="0" cy="0"/>
        </a:xfrm>
      </p:grpSpPr>
      <p:pic>
        <p:nvPicPr>
          <p:cNvPr id="189" name="Google Shape;189;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0" name="Google Shape;190;p10"/>
          <p:cNvSpPr/>
          <p:nvPr/>
        </p:nvSpPr>
        <p:spPr>
          <a:xfrm>
            <a:off x="571499" y="1849713"/>
            <a:ext cx="10944225" cy="3712887"/>
          </a:xfrm>
          <a:prstGeom prst="rect">
            <a:avLst/>
          </a:prstGeom>
          <a:solidFill>
            <a:srgbClr val="C7AC6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1" name="Google Shape;191;p10"/>
          <p:cNvSpPr txBox="1"/>
          <p:nvPr/>
        </p:nvSpPr>
        <p:spPr>
          <a:xfrm>
            <a:off x="9057588" y="6115051"/>
            <a:ext cx="2425512" cy="437989"/>
          </a:xfrm>
          <a:prstGeom prst="rect">
            <a:avLst/>
          </a:prstGeom>
          <a:noFill/>
          <a:ln>
            <a:noFill/>
          </a:ln>
        </p:spPr>
        <p:txBody>
          <a:bodyPr anchorCtr="0" anchor="t" bIns="0" lIns="0" spcFirstLastPara="1" rIns="0" wrap="square" tIns="0">
            <a:normAutofit/>
          </a:bodyPr>
          <a:lstStyle/>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 FUTURE HEALTH PROFESSIONALS</a:t>
            </a:r>
            <a:endParaRPr/>
          </a:p>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HOSA.ORG</a:t>
            </a:r>
            <a:endParaRPr/>
          </a:p>
        </p:txBody>
      </p:sp>
      <p:sp>
        <p:nvSpPr>
          <p:cNvPr id="192" name="Google Shape;192;p10"/>
          <p:cNvSpPr txBox="1"/>
          <p:nvPr/>
        </p:nvSpPr>
        <p:spPr>
          <a:xfrm>
            <a:off x="571500" y="733668"/>
            <a:ext cx="6971760" cy="961857"/>
          </a:xfrm>
          <a:prstGeom prst="rect">
            <a:avLst/>
          </a:prstGeom>
          <a:noFill/>
          <a:ln>
            <a:noFill/>
          </a:ln>
        </p:spPr>
        <p:txBody>
          <a:bodyPr anchorCtr="0" anchor="t" bIns="0" lIns="0" spcFirstLastPara="1" rIns="0" wrap="square" tIns="0">
            <a:normAutofit/>
          </a:bodyPr>
          <a:lstStyle/>
          <a:p>
            <a:pPr indent="0" lvl="0" marL="0" marR="0" rtl="0" algn="l">
              <a:lnSpc>
                <a:spcPct val="75000"/>
              </a:lnSpc>
              <a:spcBef>
                <a:spcPts val="0"/>
              </a:spcBef>
              <a:spcAft>
                <a:spcPts val="0"/>
              </a:spcAft>
              <a:buClr>
                <a:srgbClr val="E6E7E8"/>
              </a:buClr>
              <a:buSzPts val="4400"/>
              <a:buFont typeface="Poppins"/>
              <a:buNone/>
            </a:pPr>
            <a:r>
              <a:rPr b="1" i="0" lang="en-US" sz="4400" u="none" cap="none" strike="noStrike">
                <a:solidFill>
                  <a:srgbClr val="E6E7E8"/>
                </a:solidFill>
                <a:latin typeface="Poppins"/>
                <a:ea typeface="Poppins"/>
                <a:cs typeface="Poppins"/>
                <a:sym typeface="Poppins"/>
              </a:rPr>
              <a:t>VITAL STATISTICS</a:t>
            </a:r>
            <a:endParaRPr/>
          </a:p>
        </p:txBody>
      </p:sp>
      <p:sp>
        <p:nvSpPr>
          <p:cNvPr id="193" name="Google Shape;193;p10"/>
          <p:cNvSpPr txBox="1"/>
          <p:nvPr/>
        </p:nvSpPr>
        <p:spPr>
          <a:xfrm>
            <a:off x="571500" y="1257536"/>
            <a:ext cx="6724649" cy="437989"/>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C7AC68"/>
              </a:buClr>
              <a:buSzPts val="2000"/>
              <a:buFont typeface="Arial"/>
              <a:buNone/>
            </a:pPr>
            <a:r>
              <a:rPr b="0" i="0" lang="en-US" sz="2000" u="none" cap="none" strike="noStrike">
                <a:solidFill>
                  <a:srgbClr val="C7AC68"/>
                </a:solidFill>
                <a:latin typeface="Poppins Medium"/>
                <a:ea typeface="Poppins Medium"/>
                <a:cs typeface="Poppins Medium"/>
                <a:sym typeface="Poppins Medium"/>
              </a:rPr>
              <a:t>HOSA IS FOR FUTURE HEALTH PROFESSIONALS</a:t>
            </a:r>
            <a:endParaRPr/>
          </a:p>
        </p:txBody>
      </p:sp>
      <p:cxnSp>
        <p:nvCxnSpPr>
          <p:cNvPr id="194" name="Google Shape;194;p10"/>
          <p:cNvCxnSpPr/>
          <p:nvPr/>
        </p:nvCxnSpPr>
        <p:spPr>
          <a:xfrm>
            <a:off x="571500" y="5791200"/>
            <a:ext cx="10911600" cy="0"/>
          </a:xfrm>
          <a:prstGeom prst="straightConnector1">
            <a:avLst/>
          </a:prstGeom>
          <a:noFill/>
          <a:ln cap="flat" cmpd="sng" w="9525">
            <a:solidFill>
              <a:schemeClr val="lt1"/>
            </a:solidFill>
            <a:prstDash val="solid"/>
            <a:miter lim="800000"/>
            <a:headEnd len="sm" w="sm" type="none"/>
            <a:tailEnd len="sm" w="sm" type="none"/>
          </a:ln>
        </p:spPr>
      </p:cxnSp>
      <p:sp>
        <p:nvSpPr>
          <p:cNvPr id="195" name="Google Shape;195;p10"/>
          <p:cNvSpPr txBox="1"/>
          <p:nvPr/>
        </p:nvSpPr>
        <p:spPr>
          <a:xfrm>
            <a:off x="781050" y="2019375"/>
            <a:ext cx="10099500" cy="3755700"/>
          </a:xfrm>
          <a:prstGeom prst="rect">
            <a:avLst/>
          </a:prstGeom>
          <a:noFill/>
          <a:ln>
            <a:noFill/>
          </a:ln>
        </p:spPr>
        <p:txBody>
          <a:bodyPr anchorCtr="0" anchor="t" bIns="45700" lIns="91425" spcFirstLastPara="1" rIns="91425" wrap="square" tIns="45700">
            <a:spAutoFit/>
          </a:bodyPr>
          <a:lstStyle/>
          <a:p>
            <a:pPr indent="-177800" lvl="0" marL="171450" marR="0" rtl="0" algn="l">
              <a:lnSpc>
                <a:spcPct val="150000"/>
              </a:lnSpc>
              <a:spcBef>
                <a:spcPts val="0"/>
              </a:spcBef>
              <a:spcAft>
                <a:spcPts val="0"/>
              </a:spcAft>
              <a:buClr>
                <a:srgbClr val="1A1A1A"/>
              </a:buClr>
              <a:buSzPts val="2800"/>
              <a:buFont typeface="Arial"/>
              <a:buChar char="•"/>
            </a:pPr>
            <a:r>
              <a:rPr b="1" i="0" lang="en-US" sz="2800" u="none" cap="none" strike="noStrike">
                <a:solidFill>
                  <a:srgbClr val="1A1A1A"/>
                </a:solidFill>
                <a:latin typeface="Poppins"/>
                <a:ea typeface="Poppins"/>
                <a:cs typeface="Poppins"/>
                <a:sym typeface="Poppins"/>
              </a:rPr>
              <a:t>55 </a:t>
            </a:r>
            <a:r>
              <a:rPr b="0" i="0" lang="en-US" sz="2800" u="none" cap="none" strike="noStrike">
                <a:solidFill>
                  <a:srgbClr val="1A1A1A"/>
                </a:solidFill>
                <a:latin typeface="Poppins Medium"/>
                <a:ea typeface="Poppins Medium"/>
                <a:cs typeface="Poppins Medium"/>
                <a:sym typeface="Poppins Medium"/>
              </a:rPr>
              <a:t>States, Territories, and Country Associations</a:t>
            </a:r>
            <a:endParaRPr/>
          </a:p>
          <a:p>
            <a:pPr indent="-177800" lvl="0" marL="171450" marR="0" rtl="0" algn="l">
              <a:lnSpc>
                <a:spcPct val="150000"/>
              </a:lnSpc>
              <a:spcBef>
                <a:spcPts val="0"/>
              </a:spcBef>
              <a:spcAft>
                <a:spcPts val="0"/>
              </a:spcAft>
              <a:buClr>
                <a:srgbClr val="1A1A1A"/>
              </a:buClr>
              <a:buSzPts val="2800"/>
              <a:buFont typeface="Arial"/>
              <a:buChar char="•"/>
            </a:pPr>
            <a:r>
              <a:rPr b="1" i="0" lang="en-US" sz="2800" u="none" cap="none" strike="noStrike">
                <a:solidFill>
                  <a:srgbClr val="1A1A1A"/>
                </a:solidFill>
                <a:latin typeface="Poppins"/>
                <a:ea typeface="Poppins"/>
                <a:cs typeface="Poppins"/>
                <a:sym typeface="Poppins"/>
              </a:rPr>
              <a:t>6,200 </a:t>
            </a:r>
            <a:r>
              <a:rPr b="0" i="0" lang="en-US" sz="2800" u="none" cap="none" strike="noStrike">
                <a:solidFill>
                  <a:srgbClr val="1A1A1A"/>
                </a:solidFill>
                <a:latin typeface="Poppins Medium"/>
                <a:ea typeface="Poppins Medium"/>
                <a:cs typeface="Poppins Medium"/>
                <a:sym typeface="Poppins Medium"/>
              </a:rPr>
              <a:t>HOSA Chapters</a:t>
            </a:r>
            <a:endParaRPr/>
          </a:p>
          <a:p>
            <a:pPr indent="-177800" lvl="0" marL="171450" marR="0" rtl="0" algn="l">
              <a:lnSpc>
                <a:spcPct val="150000"/>
              </a:lnSpc>
              <a:spcBef>
                <a:spcPts val="0"/>
              </a:spcBef>
              <a:spcAft>
                <a:spcPts val="0"/>
              </a:spcAft>
              <a:buClr>
                <a:srgbClr val="1A1A1A"/>
              </a:buClr>
              <a:buSzPts val="2800"/>
              <a:buFont typeface="Arial"/>
              <a:buChar char="•"/>
            </a:pPr>
            <a:r>
              <a:rPr b="1" i="0" lang="en-US" sz="2800" u="none" cap="none" strike="noStrike">
                <a:solidFill>
                  <a:srgbClr val="1A1A1A"/>
                </a:solidFill>
                <a:latin typeface="Poppins"/>
                <a:ea typeface="Poppins"/>
                <a:cs typeface="Poppins"/>
                <a:sym typeface="Poppins"/>
              </a:rPr>
              <a:t>350,000 </a:t>
            </a:r>
            <a:r>
              <a:rPr b="0" i="0" lang="en-US" sz="2800" u="none" cap="none" strike="noStrike">
                <a:solidFill>
                  <a:srgbClr val="1A1A1A"/>
                </a:solidFill>
                <a:latin typeface="Poppins Medium"/>
                <a:ea typeface="Poppins Medium"/>
                <a:cs typeface="Poppins Medium"/>
                <a:sym typeface="Poppins Medium"/>
              </a:rPr>
              <a:t>HOSA Members</a:t>
            </a:r>
            <a:endParaRPr/>
          </a:p>
          <a:p>
            <a:pPr indent="-177800" lvl="0" marL="171450" marR="0" rtl="0" algn="l">
              <a:lnSpc>
                <a:spcPct val="150000"/>
              </a:lnSpc>
              <a:spcBef>
                <a:spcPts val="0"/>
              </a:spcBef>
              <a:spcAft>
                <a:spcPts val="0"/>
              </a:spcAft>
              <a:buClr>
                <a:srgbClr val="1A1A1A"/>
              </a:buClr>
              <a:buSzPts val="2800"/>
              <a:buFont typeface="Arial"/>
              <a:buChar char="•"/>
            </a:pPr>
            <a:r>
              <a:rPr b="1" i="0" lang="en-US" sz="2800" u="none" cap="none" strike="noStrike">
                <a:solidFill>
                  <a:srgbClr val="1A1A1A"/>
                </a:solidFill>
                <a:latin typeface="Poppins"/>
                <a:ea typeface="Poppins"/>
                <a:cs typeface="Poppins"/>
                <a:sym typeface="Poppins"/>
              </a:rPr>
              <a:t>15,000 </a:t>
            </a:r>
            <a:r>
              <a:rPr b="0" i="0" lang="en-US" sz="2800" u="none" cap="none" strike="noStrike">
                <a:solidFill>
                  <a:srgbClr val="1A1A1A"/>
                </a:solidFill>
                <a:latin typeface="Poppins Medium"/>
                <a:ea typeface="Poppins Medium"/>
                <a:cs typeface="Poppins Medium"/>
                <a:sym typeface="Poppins Medium"/>
              </a:rPr>
              <a:t>International Leadership Conference Attendees</a:t>
            </a:r>
            <a:endParaRPr/>
          </a:p>
          <a:p>
            <a:pPr indent="-177800" lvl="0" marL="171450" marR="0" rtl="0" algn="l">
              <a:lnSpc>
                <a:spcPct val="150000"/>
              </a:lnSpc>
              <a:spcBef>
                <a:spcPts val="0"/>
              </a:spcBef>
              <a:spcAft>
                <a:spcPts val="0"/>
              </a:spcAft>
              <a:buClr>
                <a:srgbClr val="1A1A1A"/>
              </a:buClr>
              <a:buSzPts val="2800"/>
              <a:buFont typeface="Arial"/>
              <a:buChar char="•"/>
            </a:pPr>
            <a:r>
              <a:rPr b="1" i="0" lang="en-US" sz="2800" u="none" cap="none" strike="noStrike">
                <a:solidFill>
                  <a:srgbClr val="1A1A1A"/>
                </a:solidFill>
                <a:latin typeface="Poppins"/>
                <a:ea typeface="Poppins"/>
                <a:cs typeface="Poppins"/>
                <a:sym typeface="Poppins"/>
              </a:rPr>
              <a:t>$10 </a:t>
            </a:r>
            <a:r>
              <a:rPr b="0" i="0" lang="en-US" sz="2800" u="none" cap="none" strike="noStrike">
                <a:solidFill>
                  <a:srgbClr val="1A1A1A"/>
                </a:solidFill>
                <a:latin typeface="Poppins Medium"/>
                <a:ea typeface="Poppins Medium"/>
                <a:cs typeface="Poppins Medium"/>
                <a:sym typeface="Poppins Medium"/>
              </a:rPr>
              <a:t>National Affiliation Fee</a:t>
            </a:r>
            <a:endParaRPr/>
          </a:p>
          <a:p>
            <a:pPr indent="0" lvl="0" marL="171450" marR="0" rtl="0" algn="l">
              <a:lnSpc>
                <a:spcPct val="150000"/>
              </a:lnSpc>
              <a:spcBef>
                <a:spcPts val="0"/>
              </a:spcBef>
              <a:spcAft>
                <a:spcPts val="0"/>
              </a:spcAft>
              <a:buClr>
                <a:schemeClr val="dk1"/>
              </a:buClr>
              <a:buSzPts val="2800"/>
              <a:buFont typeface="Arial"/>
              <a:buNone/>
            </a:pPr>
            <a:r>
              <a:t/>
            </a:r>
            <a:endParaRPr b="0" i="0" sz="2800" u="none" cap="none" strike="noStrike">
              <a:solidFill>
                <a:srgbClr val="1A1A1A"/>
              </a:solidFill>
              <a:latin typeface="Poppins Medium"/>
              <a:ea typeface="Poppins Medium"/>
              <a:cs typeface="Poppins Medium"/>
              <a:sym typeface="Poppins Medium"/>
            </a:endParaRPr>
          </a:p>
        </p:txBody>
      </p:sp>
      <p:pic>
        <p:nvPicPr>
          <p:cNvPr id="196" name="Google Shape;196;p10"/>
          <p:cNvPicPr preferRelativeResize="0"/>
          <p:nvPr/>
        </p:nvPicPr>
        <p:blipFill rotWithShape="1">
          <a:blip r:embed="rId4">
            <a:alphaModFix/>
          </a:blip>
          <a:srcRect b="0" l="0" r="0" t="0"/>
          <a:stretch/>
        </p:blipFill>
        <p:spPr>
          <a:xfrm>
            <a:off x="9862086" y="1074541"/>
            <a:ext cx="1383229" cy="1396157"/>
          </a:xfrm>
          <a:prstGeom prst="rect">
            <a:avLst/>
          </a:prstGeom>
          <a:noFill/>
          <a:ln>
            <a:noFill/>
          </a:ln>
        </p:spPr>
      </p:pic>
      <p:pic>
        <p:nvPicPr>
          <p:cNvPr id="197" name="Google Shape;197;p10"/>
          <p:cNvPicPr preferRelativeResize="0"/>
          <p:nvPr/>
        </p:nvPicPr>
        <p:blipFill rotWithShape="1">
          <a:blip r:embed="rId5">
            <a:alphaModFix/>
          </a:blip>
          <a:srcRect b="0" l="0" r="0" t="0"/>
          <a:stretch/>
        </p:blipFill>
        <p:spPr>
          <a:xfrm>
            <a:off x="571498" y="5917431"/>
            <a:ext cx="1562101" cy="543750"/>
          </a:xfrm>
          <a:prstGeom prst="rect">
            <a:avLst/>
          </a:prstGeom>
          <a:noFill/>
          <a:ln>
            <a:noFill/>
          </a:ln>
        </p:spPr>
      </p:pic>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7AC68"/>
        </a:solidFill>
      </p:bgPr>
    </p:bg>
    <p:spTree>
      <p:nvGrpSpPr>
        <p:cNvPr id="201" name="Shape 201"/>
        <p:cNvGrpSpPr/>
        <p:nvPr/>
      </p:nvGrpSpPr>
      <p:grpSpPr>
        <a:xfrm>
          <a:off x="0" y="0"/>
          <a:ext cx="0" cy="0"/>
          <a:chOff x="0" y="0"/>
          <a:chExt cx="0" cy="0"/>
        </a:xfrm>
      </p:grpSpPr>
      <p:pic>
        <p:nvPicPr>
          <p:cNvPr id="202" name="Google Shape;202;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3" name="Google Shape;203;p11"/>
          <p:cNvSpPr txBox="1"/>
          <p:nvPr/>
        </p:nvSpPr>
        <p:spPr>
          <a:xfrm>
            <a:off x="571498" y="733667"/>
            <a:ext cx="6971760" cy="1705207"/>
          </a:xfrm>
          <a:prstGeom prst="rect">
            <a:avLst/>
          </a:prstGeom>
          <a:noFill/>
          <a:ln>
            <a:noFill/>
          </a:ln>
        </p:spPr>
        <p:txBody>
          <a:bodyPr anchorCtr="0" anchor="t" bIns="0" lIns="0" spcFirstLastPara="1" rIns="0" wrap="square" tIns="0">
            <a:normAutofit/>
          </a:bodyPr>
          <a:lstStyle/>
          <a:p>
            <a:pPr indent="0" lvl="0" marL="0" marR="0" rtl="0" algn="l">
              <a:lnSpc>
                <a:spcPct val="75000"/>
              </a:lnSpc>
              <a:spcBef>
                <a:spcPts val="0"/>
              </a:spcBef>
              <a:spcAft>
                <a:spcPts val="0"/>
              </a:spcAft>
              <a:buClr>
                <a:srgbClr val="E6E7E8"/>
              </a:buClr>
              <a:buSzPts val="4400"/>
              <a:buFont typeface="Poppins"/>
              <a:buNone/>
            </a:pPr>
            <a:r>
              <a:rPr b="1" i="0" lang="en-US" sz="4400" u="none" cap="none" strike="noStrike">
                <a:solidFill>
                  <a:srgbClr val="E6E7E8"/>
                </a:solidFill>
                <a:latin typeface="Poppins"/>
                <a:ea typeface="Poppins"/>
                <a:cs typeface="Poppins"/>
                <a:sym typeface="Poppins"/>
              </a:rPr>
              <a:t>WE ARE </a:t>
            </a:r>
            <a:endParaRPr/>
          </a:p>
          <a:p>
            <a:pPr indent="0" lvl="0" marL="0" marR="0" rtl="0" algn="l">
              <a:lnSpc>
                <a:spcPct val="75000"/>
              </a:lnSpc>
              <a:spcBef>
                <a:spcPts val="0"/>
              </a:spcBef>
              <a:spcAft>
                <a:spcPts val="0"/>
              </a:spcAft>
              <a:buClr>
                <a:srgbClr val="E6E7E8"/>
              </a:buClr>
              <a:buSzPts val="4400"/>
              <a:buFont typeface="Poppins"/>
              <a:buNone/>
            </a:pPr>
            <a:r>
              <a:rPr b="1" i="0" lang="en-US" sz="4400" u="none" cap="none" strike="noStrike">
                <a:solidFill>
                  <a:srgbClr val="E6E7E8"/>
                </a:solidFill>
                <a:latin typeface="Poppins"/>
                <a:ea typeface="Poppins"/>
                <a:cs typeface="Poppins"/>
                <a:sym typeface="Poppins"/>
              </a:rPr>
              <a:t>FUTURE HEALTH</a:t>
            </a:r>
            <a:endParaRPr/>
          </a:p>
          <a:p>
            <a:pPr indent="0" lvl="0" marL="0" marR="0" rtl="0" algn="l">
              <a:lnSpc>
                <a:spcPct val="75000"/>
              </a:lnSpc>
              <a:spcBef>
                <a:spcPts val="0"/>
              </a:spcBef>
              <a:spcAft>
                <a:spcPts val="0"/>
              </a:spcAft>
              <a:buClr>
                <a:srgbClr val="E6E7E8"/>
              </a:buClr>
              <a:buSzPts val="4400"/>
              <a:buFont typeface="Poppins"/>
              <a:buNone/>
            </a:pPr>
            <a:r>
              <a:rPr b="1" i="0" lang="en-US" sz="4400" u="none" cap="none" strike="noStrike">
                <a:solidFill>
                  <a:srgbClr val="E6E7E8"/>
                </a:solidFill>
                <a:latin typeface="Poppins"/>
                <a:ea typeface="Poppins"/>
                <a:cs typeface="Poppins"/>
                <a:sym typeface="Poppins"/>
              </a:rPr>
              <a:t>PROFESSIONALS</a:t>
            </a:r>
            <a:endParaRPr/>
          </a:p>
        </p:txBody>
      </p:sp>
      <p:sp>
        <p:nvSpPr>
          <p:cNvPr id="204" name="Google Shape;204;p11"/>
          <p:cNvSpPr txBox="1"/>
          <p:nvPr/>
        </p:nvSpPr>
        <p:spPr>
          <a:xfrm>
            <a:off x="571499" y="2381805"/>
            <a:ext cx="5600700" cy="437989"/>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17638B"/>
              </a:buClr>
              <a:buSzPts val="2000"/>
              <a:buFont typeface="Arial"/>
              <a:buNone/>
            </a:pPr>
            <a:r>
              <a:rPr b="0" i="0" lang="en-US" sz="2000" u="none" cap="none" strike="noStrike">
                <a:solidFill>
                  <a:srgbClr val="17638B"/>
                </a:solidFill>
                <a:latin typeface="Poppins Medium"/>
                <a:ea typeface="Poppins Medium"/>
                <a:cs typeface="Poppins Medium"/>
                <a:sym typeface="Poppins Medium"/>
              </a:rPr>
              <a:t>LEARN. LEAD. SERVE. INNOVATE.</a:t>
            </a:r>
            <a:endParaRPr/>
          </a:p>
        </p:txBody>
      </p:sp>
      <p:sp>
        <p:nvSpPr>
          <p:cNvPr id="205" name="Google Shape;205;p11"/>
          <p:cNvSpPr txBox="1"/>
          <p:nvPr/>
        </p:nvSpPr>
        <p:spPr>
          <a:xfrm>
            <a:off x="485774" y="2914651"/>
            <a:ext cx="6677024" cy="23083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200" u="none" cap="none" strike="noStrike">
                <a:solidFill>
                  <a:srgbClr val="E6E7E8"/>
                </a:solidFill>
                <a:latin typeface="Helvetica Neue"/>
                <a:ea typeface="Helvetica Neue"/>
                <a:cs typeface="Helvetica Neue"/>
                <a:sym typeface="Helvetica Neue"/>
              </a:rPr>
              <a:t>HOSA is not a club to which a few students in school join. Rather, HOSA is a powerful instructional tool that works best when it is integrated into the HSE and health science related curriculum and classroom. HSE instructors are committed to the development of the total person. Those who join the HSE-HOSA Partnership recognize the importance of providing students with training far beyond the basic technical skills needed for entry into the health care field. The rapidly changing health care system needs dedicated workers who, in addition to their technical skills, are people-oriented and capable of playing a leadership role as a member of a health care team.</a:t>
            </a:r>
            <a:endParaRPr/>
          </a:p>
        </p:txBody>
      </p:sp>
      <p:sp>
        <p:nvSpPr>
          <p:cNvPr id="206" name="Google Shape;206;p11"/>
          <p:cNvSpPr txBox="1"/>
          <p:nvPr/>
        </p:nvSpPr>
        <p:spPr>
          <a:xfrm>
            <a:off x="4603936" y="6115051"/>
            <a:ext cx="2425512" cy="437989"/>
          </a:xfrm>
          <a:prstGeom prst="rect">
            <a:avLst/>
          </a:prstGeom>
          <a:noFill/>
          <a:ln>
            <a:noFill/>
          </a:ln>
        </p:spPr>
        <p:txBody>
          <a:bodyPr anchorCtr="0" anchor="t" bIns="0" lIns="0" spcFirstLastPara="1" rIns="0" wrap="square" tIns="0">
            <a:normAutofit/>
          </a:bodyPr>
          <a:lstStyle/>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 FUTURE HEALTH PROFESSIONALS</a:t>
            </a:r>
            <a:endParaRPr/>
          </a:p>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HOSA.ORG</a:t>
            </a:r>
            <a:endParaRPr/>
          </a:p>
        </p:txBody>
      </p:sp>
      <p:pic>
        <p:nvPicPr>
          <p:cNvPr id="207" name="Google Shape;207;p11"/>
          <p:cNvPicPr preferRelativeResize="0"/>
          <p:nvPr/>
        </p:nvPicPr>
        <p:blipFill rotWithShape="1">
          <a:blip r:embed="rId4">
            <a:alphaModFix/>
          </a:blip>
          <a:srcRect b="0" l="46669" r="6664" t="0"/>
          <a:stretch/>
        </p:blipFill>
        <p:spPr>
          <a:xfrm>
            <a:off x="7391400" y="0"/>
            <a:ext cx="4800600" cy="6858000"/>
          </a:xfrm>
          <a:prstGeom prst="rect">
            <a:avLst/>
          </a:prstGeom>
          <a:noFill/>
          <a:ln>
            <a:noFill/>
          </a:ln>
        </p:spPr>
      </p:pic>
      <p:pic>
        <p:nvPicPr>
          <p:cNvPr id="208" name="Google Shape;208;p11"/>
          <p:cNvPicPr preferRelativeResize="0"/>
          <p:nvPr/>
        </p:nvPicPr>
        <p:blipFill rotWithShape="1">
          <a:blip r:embed="rId5">
            <a:alphaModFix/>
          </a:blip>
          <a:srcRect b="0" l="0" r="0" t="0"/>
          <a:stretch/>
        </p:blipFill>
        <p:spPr>
          <a:xfrm>
            <a:off x="571498" y="5917431"/>
            <a:ext cx="1562101" cy="543750"/>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7AC68"/>
        </a:solidFill>
      </p:bgPr>
    </p:bg>
    <p:spTree>
      <p:nvGrpSpPr>
        <p:cNvPr id="212" name="Shape 212"/>
        <p:cNvGrpSpPr/>
        <p:nvPr/>
      </p:nvGrpSpPr>
      <p:grpSpPr>
        <a:xfrm>
          <a:off x="0" y="0"/>
          <a:ext cx="0" cy="0"/>
          <a:chOff x="0" y="0"/>
          <a:chExt cx="0" cy="0"/>
        </a:xfrm>
      </p:grpSpPr>
      <p:pic>
        <p:nvPicPr>
          <p:cNvPr id="213" name="Google Shape;213;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4" name="Google Shape;214;p12"/>
          <p:cNvSpPr txBox="1"/>
          <p:nvPr/>
        </p:nvSpPr>
        <p:spPr>
          <a:xfrm>
            <a:off x="571500" y="733668"/>
            <a:ext cx="6971760" cy="1180858"/>
          </a:xfrm>
          <a:prstGeom prst="rect">
            <a:avLst/>
          </a:prstGeom>
          <a:noFill/>
          <a:ln>
            <a:noFill/>
          </a:ln>
        </p:spPr>
        <p:txBody>
          <a:bodyPr anchorCtr="0" anchor="t" bIns="0" lIns="0" spcFirstLastPara="1" rIns="0" wrap="square" tIns="0">
            <a:normAutofit/>
          </a:bodyPr>
          <a:lstStyle/>
          <a:p>
            <a:pPr indent="0" lvl="0" marL="0" marR="0" rtl="0" algn="l">
              <a:lnSpc>
                <a:spcPct val="75000"/>
              </a:lnSpc>
              <a:spcBef>
                <a:spcPts val="0"/>
              </a:spcBef>
              <a:spcAft>
                <a:spcPts val="0"/>
              </a:spcAft>
              <a:buClr>
                <a:srgbClr val="E6E7E8"/>
              </a:buClr>
              <a:buSzPts val="4400"/>
              <a:buFont typeface="Poppins"/>
              <a:buNone/>
            </a:pPr>
            <a:r>
              <a:rPr b="1" i="0" lang="en-US" sz="4400" u="none" cap="none" strike="noStrike">
                <a:solidFill>
                  <a:srgbClr val="E6E7E8"/>
                </a:solidFill>
                <a:latin typeface="Poppins"/>
                <a:ea typeface="Poppins"/>
                <a:cs typeface="Poppins"/>
                <a:sym typeface="Poppins"/>
              </a:rPr>
              <a:t>HOSA: A LEGACY</a:t>
            </a:r>
            <a:endParaRPr/>
          </a:p>
          <a:p>
            <a:pPr indent="0" lvl="0" marL="0" marR="0" rtl="0" algn="l">
              <a:lnSpc>
                <a:spcPct val="75000"/>
              </a:lnSpc>
              <a:spcBef>
                <a:spcPts val="0"/>
              </a:spcBef>
              <a:spcAft>
                <a:spcPts val="0"/>
              </a:spcAft>
              <a:buClr>
                <a:srgbClr val="E6E7E8"/>
              </a:buClr>
              <a:buSzPts val="4400"/>
              <a:buFont typeface="Poppins"/>
              <a:buNone/>
            </a:pPr>
            <a:r>
              <a:rPr b="1" i="0" lang="en-US" sz="4400" u="none" cap="none" strike="noStrike">
                <a:solidFill>
                  <a:srgbClr val="E6E7E8"/>
                </a:solidFill>
                <a:latin typeface="Poppins"/>
                <a:ea typeface="Poppins"/>
                <a:cs typeface="Poppins"/>
                <a:sym typeface="Poppins"/>
              </a:rPr>
              <a:t>OF EXCELLENCE</a:t>
            </a:r>
            <a:endParaRPr/>
          </a:p>
        </p:txBody>
      </p:sp>
      <p:sp>
        <p:nvSpPr>
          <p:cNvPr id="215" name="Google Shape;215;p12"/>
          <p:cNvSpPr txBox="1"/>
          <p:nvPr/>
        </p:nvSpPr>
        <p:spPr>
          <a:xfrm>
            <a:off x="571501" y="1821524"/>
            <a:ext cx="5600700" cy="437989"/>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17638B"/>
              </a:buClr>
              <a:buSzPts val="2000"/>
              <a:buFont typeface="Arial"/>
              <a:buNone/>
            </a:pPr>
            <a:r>
              <a:rPr b="0" i="0" lang="en-US" sz="2000" u="none" cap="none" strike="noStrike">
                <a:solidFill>
                  <a:srgbClr val="17638B"/>
                </a:solidFill>
                <a:latin typeface="Poppins Medium"/>
                <a:ea typeface="Poppins Medium"/>
                <a:cs typeface="Poppins Medium"/>
                <a:sym typeface="Poppins Medium"/>
              </a:rPr>
              <a:t>HOSA’S EARLY HISTORY</a:t>
            </a:r>
            <a:endParaRPr/>
          </a:p>
        </p:txBody>
      </p:sp>
      <p:sp>
        <p:nvSpPr>
          <p:cNvPr id="216" name="Google Shape;216;p12"/>
          <p:cNvSpPr txBox="1"/>
          <p:nvPr/>
        </p:nvSpPr>
        <p:spPr>
          <a:xfrm>
            <a:off x="485775" y="2385506"/>
            <a:ext cx="11068050" cy="313932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200" u="none" cap="none" strike="noStrike">
                <a:solidFill>
                  <a:srgbClr val="1A1A1A"/>
                </a:solidFill>
                <a:latin typeface="Helvetica Neue"/>
                <a:ea typeface="Helvetica Neue"/>
                <a:cs typeface="Helvetica Neue"/>
                <a:sym typeface="Helvetica Neue"/>
              </a:rPr>
              <a:t>In 1957 the then United States Office of Education realized that educational programs in health occupations were growing throughout the nation at such a pace that the first Health Occupations Program Specialist, Helen K. Powers, was appointed to supervise the field.  As programs expanded, needs for a student organization for health occupations students began to emerge for students enrolled in these programs.</a:t>
            </a:r>
            <a:endParaRPr/>
          </a:p>
          <a:p>
            <a:pPr indent="0" lvl="0" marL="0" marR="0" rtl="0" algn="l">
              <a:lnSpc>
                <a:spcPct val="150000"/>
              </a:lnSpc>
              <a:spcBef>
                <a:spcPts val="0"/>
              </a:spcBef>
              <a:spcAft>
                <a:spcPts val="0"/>
              </a:spcAft>
              <a:buNone/>
            </a:pPr>
            <a:r>
              <a:t/>
            </a:r>
            <a:endParaRPr b="0" i="0" sz="1200" u="none" cap="none" strike="noStrike">
              <a:solidFill>
                <a:srgbClr val="1A1A1A"/>
              </a:solidFill>
              <a:latin typeface="Helvetica Neue"/>
              <a:ea typeface="Helvetica Neue"/>
              <a:cs typeface="Helvetica Neue"/>
              <a:sym typeface="Helvetica Neue"/>
            </a:endParaRPr>
          </a:p>
          <a:p>
            <a:pPr indent="0" lvl="0" marL="0" marR="0" rtl="0" algn="l">
              <a:lnSpc>
                <a:spcPct val="150000"/>
              </a:lnSpc>
              <a:spcBef>
                <a:spcPts val="0"/>
              </a:spcBef>
              <a:spcAft>
                <a:spcPts val="0"/>
              </a:spcAft>
              <a:buNone/>
            </a:pPr>
            <a:r>
              <a:t/>
            </a:r>
            <a:endParaRPr b="0" i="0" sz="1200" u="none" cap="none" strike="noStrike">
              <a:solidFill>
                <a:srgbClr val="1A1A1A"/>
              </a:solidFill>
              <a:latin typeface="Helvetica Neue"/>
              <a:ea typeface="Helvetica Neue"/>
              <a:cs typeface="Helvetica Neue"/>
              <a:sym typeface="Helvetica Neue"/>
            </a:endParaRPr>
          </a:p>
          <a:p>
            <a:pPr indent="0" lvl="0" marL="0" marR="0" rtl="0" algn="l">
              <a:lnSpc>
                <a:spcPct val="150000"/>
              </a:lnSpc>
              <a:spcBef>
                <a:spcPts val="0"/>
              </a:spcBef>
              <a:spcAft>
                <a:spcPts val="0"/>
              </a:spcAft>
              <a:buNone/>
            </a:pPr>
            <a:r>
              <a:rPr b="0" i="0" lang="en-US" sz="1200" u="none" cap="none" strike="noStrike">
                <a:solidFill>
                  <a:srgbClr val="1A1A1A"/>
                </a:solidFill>
                <a:latin typeface="Helvetica Neue"/>
                <a:ea typeface="Helvetica Neue"/>
                <a:cs typeface="Helvetica Neue"/>
                <a:sym typeface="Helvetica Neue"/>
              </a:rPr>
              <a:t>In 1960, early student organizational needs were met through Future Nurses Clubs and Vocational Industrial Clubs of America (VICA).  The demand grew for a group that would provide the specialized programs of Health Occupations students.  An organization called the Health Careers Clubs gained national strength, especially in states such as Texas, New Jersey, North Carolina, Alabama, New York, New Mexico and others.  These clubs focused especially on health programs operating in academic high schools.</a:t>
            </a:r>
            <a:endParaRPr/>
          </a:p>
          <a:p>
            <a:pPr indent="0" lvl="0" marL="0" marR="0" rtl="0" algn="l">
              <a:lnSpc>
                <a:spcPct val="150000"/>
              </a:lnSpc>
              <a:spcBef>
                <a:spcPts val="0"/>
              </a:spcBef>
              <a:spcAft>
                <a:spcPts val="0"/>
              </a:spcAft>
              <a:buNone/>
            </a:pPr>
            <a:r>
              <a:rPr b="0" i="0" lang="en-US" sz="1200" u="none" cap="none" strike="noStrike">
                <a:solidFill>
                  <a:srgbClr val="1A1A1A"/>
                </a:solidFill>
                <a:latin typeface="Helvetica Neue"/>
                <a:ea typeface="Helvetica Neue"/>
                <a:cs typeface="Helvetica Neue"/>
                <a:sym typeface="Helvetica Neue"/>
              </a:rPr>
              <a:t>Health programming continued to grow and diversify.  Health occupations programs were established in vocational and technical schools in many states.  Health occupations educators began to see a need for an organized and united effort to consider common and unique concerns of health occupations.  The American Vocational Association (AVA) emerged as a logical locus for such a group.</a:t>
            </a:r>
            <a:endParaRPr/>
          </a:p>
        </p:txBody>
      </p:sp>
      <p:sp>
        <p:nvSpPr>
          <p:cNvPr id="217" name="Google Shape;217;p12"/>
          <p:cNvSpPr txBox="1"/>
          <p:nvPr/>
        </p:nvSpPr>
        <p:spPr>
          <a:xfrm>
            <a:off x="9057588" y="6115051"/>
            <a:ext cx="2425512" cy="437989"/>
          </a:xfrm>
          <a:prstGeom prst="rect">
            <a:avLst/>
          </a:prstGeom>
          <a:noFill/>
          <a:ln>
            <a:noFill/>
          </a:ln>
        </p:spPr>
        <p:txBody>
          <a:bodyPr anchorCtr="0" anchor="t" bIns="0" lIns="0" spcFirstLastPara="1" rIns="0" wrap="square" tIns="0">
            <a:normAutofit/>
          </a:bodyPr>
          <a:lstStyle/>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 FUTURE HEALTH PROFESSIONALS</a:t>
            </a:r>
            <a:endParaRPr/>
          </a:p>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HOSA.ORG</a:t>
            </a:r>
            <a:endParaRPr/>
          </a:p>
        </p:txBody>
      </p:sp>
      <p:cxnSp>
        <p:nvCxnSpPr>
          <p:cNvPr id="218" name="Google Shape;218;p12"/>
          <p:cNvCxnSpPr/>
          <p:nvPr/>
        </p:nvCxnSpPr>
        <p:spPr>
          <a:xfrm>
            <a:off x="571500" y="5791200"/>
            <a:ext cx="10911600" cy="0"/>
          </a:xfrm>
          <a:prstGeom prst="straightConnector1">
            <a:avLst/>
          </a:prstGeom>
          <a:noFill/>
          <a:ln cap="flat" cmpd="sng" w="9525">
            <a:solidFill>
              <a:schemeClr val="lt1"/>
            </a:solidFill>
            <a:prstDash val="solid"/>
            <a:miter lim="800000"/>
            <a:headEnd len="sm" w="sm" type="none"/>
            <a:tailEnd len="sm" w="sm" type="none"/>
          </a:ln>
        </p:spPr>
      </p:cxnSp>
      <p:pic>
        <p:nvPicPr>
          <p:cNvPr id="219" name="Google Shape;219;p12"/>
          <p:cNvPicPr preferRelativeResize="0"/>
          <p:nvPr/>
        </p:nvPicPr>
        <p:blipFill rotWithShape="1">
          <a:blip r:embed="rId4">
            <a:alphaModFix/>
          </a:blip>
          <a:srcRect b="0" l="0" r="0" t="0"/>
          <a:stretch/>
        </p:blipFill>
        <p:spPr>
          <a:xfrm>
            <a:off x="571498" y="5917431"/>
            <a:ext cx="1562101" cy="543750"/>
          </a:xfrm>
          <a:prstGeom prst="rect">
            <a:avLst/>
          </a:prstGeom>
          <a:noFill/>
          <a:ln>
            <a:noFill/>
          </a:ln>
        </p:spPr>
      </p:pic>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638B"/>
        </a:solidFill>
      </p:bgPr>
    </p:bg>
    <p:spTree>
      <p:nvGrpSpPr>
        <p:cNvPr id="223" name="Shape 223"/>
        <p:cNvGrpSpPr/>
        <p:nvPr/>
      </p:nvGrpSpPr>
      <p:grpSpPr>
        <a:xfrm>
          <a:off x="0" y="0"/>
          <a:ext cx="0" cy="0"/>
          <a:chOff x="0" y="0"/>
          <a:chExt cx="0" cy="0"/>
        </a:xfrm>
      </p:grpSpPr>
      <p:pic>
        <p:nvPicPr>
          <p:cNvPr id="224" name="Google Shape;224;p13"/>
          <p:cNvPicPr preferRelativeResize="0"/>
          <p:nvPr/>
        </p:nvPicPr>
        <p:blipFill rotWithShape="1">
          <a:blip r:embed="rId3">
            <a:alphaModFix amt="50000"/>
          </a:blip>
          <a:srcRect b="0" l="0" r="0" t="0"/>
          <a:stretch/>
        </p:blipFill>
        <p:spPr>
          <a:xfrm>
            <a:off x="0" y="0"/>
            <a:ext cx="12192000" cy="6858000"/>
          </a:xfrm>
          <a:prstGeom prst="rect">
            <a:avLst/>
          </a:prstGeom>
          <a:noFill/>
          <a:ln>
            <a:noFill/>
          </a:ln>
        </p:spPr>
      </p:pic>
      <p:pic>
        <p:nvPicPr>
          <p:cNvPr descr="A person in a suit and tie&#10;&#10;AI-generated content may be incorrect." id="225" name="Google Shape;225;p13"/>
          <p:cNvPicPr preferRelativeResize="0"/>
          <p:nvPr/>
        </p:nvPicPr>
        <p:blipFill rotWithShape="1">
          <a:blip r:embed="rId4">
            <a:alphaModFix/>
          </a:blip>
          <a:srcRect b="-173" l="0" r="0" t="6230"/>
          <a:stretch/>
        </p:blipFill>
        <p:spPr>
          <a:xfrm>
            <a:off x="0" y="1"/>
            <a:ext cx="4409321" cy="5161278"/>
          </a:xfrm>
          <a:prstGeom prst="rect">
            <a:avLst/>
          </a:prstGeom>
          <a:noFill/>
          <a:ln>
            <a:noFill/>
          </a:ln>
        </p:spPr>
      </p:pic>
      <p:sp>
        <p:nvSpPr>
          <p:cNvPr id="226" name="Google Shape;226;p13"/>
          <p:cNvSpPr txBox="1"/>
          <p:nvPr/>
        </p:nvSpPr>
        <p:spPr>
          <a:xfrm>
            <a:off x="4781550" y="733667"/>
            <a:ext cx="6971760" cy="1705207"/>
          </a:xfrm>
          <a:prstGeom prst="rect">
            <a:avLst/>
          </a:prstGeom>
          <a:noFill/>
          <a:ln>
            <a:noFill/>
          </a:ln>
        </p:spPr>
        <p:txBody>
          <a:bodyPr anchorCtr="0" anchor="t" bIns="0" lIns="0" spcFirstLastPara="1" rIns="0" wrap="square" tIns="0">
            <a:normAutofit/>
          </a:bodyPr>
          <a:lstStyle/>
          <a:p>
            <a:pPr indent="0" lvl="0" marL="0" marR="0" rtl="0" algn="l">
              <a:lnSpc>
                <a:spcPct val="75000"/>
              </a:lnSpc>
              <a:spcBef>
                <a:spcPts val="0"/>
              </a:spcBef>
              <a:spcAft>
                <a:spcPts val="0"/>
              </a:spcAft>
              <a:buClr>
                <a:srgbClr val="E6E7E8"/>
              </a:buClr>
              <a:buSzPts val="4400"/>
              <a:buFont typeface="Poppins"/>
              <a:buNone/>
            </a:pPr>
            <a:r>
              <a:rPr b="1" i="0" lang="en-US" sz="4400" u="none" cap="none" strike="noStrike">
                <a:solidFill>
                  <a:srgbClr val="E6E7E8"/>
                </a:solidFill>
                <a:latin typeface="Poppins"/>
                <a:ea typeface="Poppins"/>
                <a:cs typeface="Poppins"/>
                <a:sym typeface="Poppins"/>
              </a:rPr>
              <a:t>A MESSAGE FROM</a:t>
            </a:r>
            <a:endParaRPr/>
          </a:p>
          <a:p>
            <a:pPr indent="0" lvl="0" marL="0" marR="0" rtl="0" algn="l">
              <a:lnSpc>
                <a:spcPct val="75000"/>
              </a:lnSpc>
              <a:spcBef>
                <a:spcPts val="0"/>
              </a:spcBef>
              <a:spcAft>
                <a:spcPts val="0"/>
              </a:spcAft>
              <a:buClr>
                <a:srgbClr val="E6E7E8"/>
              </a:buClr>
              <a:buSzPts val="4400"/>
              <a:buFont typeface="Poppins"/>
              <a:buNone/>
            </a:pPr>
            <a:r>
              <a:rPr b="1" i="0" lang="en-US" sz="4400" u="none" cap="none" strike="noStrike">
                <a:solidFill>
                  <a:srgbClr val="E6E7E8"/>
                </a:solidFill>
                <a:latin typeface="Poppins"/>
                <a:ea typeface="Poppins"/>
                <a:cs typeface="Poppins"/>
                <a:sym typeface="Poppins"/>
              </a:rPr>
              <a:t>OUR INTERNATIONAL</a:t>
            </a:r>
            <a:endParaRPr/>
          </a:p>
          <a:p>
            <a:pPr indent="0" lvl="0" marL="0" marR="0" rtl="0" algn="l">
              <a:lnSpc>
                <a:spcPct val="75000"/>
              </a:lnSpc>
              <a:spcBef>
                <a:spcPts val="0"/>
              </a:spcBef>
              <a:spcAft>
                <a:spcPts val="0"/>
              </a:spcAft>
              <a:buClr>
                <a:srgbClr val="E6E7E8"/>
              </a:buClr>
              <a:buSzPts val="4400"/>
              <a:buFont typeface="Poppins"/>
              <a:buNone/>
            </a:pPr>
            <a:r>
              <a:rPr b="1" i="0" lang="en-US" sz="4400" u="none" cap="none" strike="noStrike">
                <a:solidFill>
                  <a:srgbClr val="E6E7E8"/>
                </a:solidFill>
                <a:latin typeface="Poppins"/>
                <a:ea typeface="Poppins"/>
                <a:cs typeface="Poppins"/>
                <a:sym typeface="Poppins"/>
              </a:rPr>
              <a:t>PRESIDENT</a:t>
            </a:r>
            <a:endParaRPr/>
          </a:p>
        </p:txBody>
      </p:sp>
      <p:sp>
        <p:nvSpPr>
          <p:cNvPr id="227" name="Google Shape;227;p13"/>
          <p:cNvSpPr txBox="1"/>
          <p:nvPr/>
        </p:nvSpPr>
        <p:spPr>
          <a:xfrm>
            <a:off x="4781551" y="2381805"/>
            <a:ext cx="5600700" cy="437989"/>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C7AC68"/>
              </a:buClr>
              <a:buSzPts val="2000"/>
              <a:buFont typeface="Arial"/>
              <a:buNone/>
            </a:pPr>
            <a:r>
              <a:rPr b="0" i="0" lang="en-US" sz="2000" u="none" cap="none" strike="noStrike">
                <a:solidFill>
                  <a:srgbClr val="C7AC68"/>
                </a:solidFill>
                <a:latin typeface="Poppins Medium"/>
                <a:ea typeface="Poppins Medium"/>
                <a:cs typeface="Poppins Medium"/>
                <a:sym typeface="Poppins Medium"/>
              </a:rPr>
              <a:t>RIA MOHAN</a:t>
            </a:r>
            <a:endParaRPr/>
          </a:p>
        </p:txBody>
      </p:sp>
      <p:sp>
        <p:nvSpPr>
          <p:cNvPr id="228" name="Google Shape;228;p13"/>
          <p:cNvSpPr txBox="1"/>
          <p:nvPr/>
        </p:nvSpPr>
        <p:spPr>
          <a:xfrm>
            <a:off x="4695826" y="2914651"/>
            <a:ext cx="66771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200" u="none" cap="none" strike="noStrike">
                <a:solidFill>
                  <a:srgbClr val="E6E7E8"/>
                </a:solidFill>
                <a:latin typeface="Helvetica Neue"/>
                <a:ea typeface="Helvetica Neue"/>
                <a:cs typeface="Helvetica Neue"/>
                <a:sym typeface="Helvetica Neue"/>
              </a:rPr>
              <a:t>HOSA is not a club to which a few students in school join. Rather, HOSA is a powerful instructional tool that works best when it is integrated into the HSE and health science related curriculum and classroom. HSE instructors are committed to the development of the total person. Those who join the HSE-HOSA Partnership recognize the importance of providing students with training far beyond the basic technical skills needed for entry into the </a:t>
            </a:r>
            <a:r>
              <a:rPr lang="en-US" sz="1200">
                <a:solidFill>
                  <a:srgbClr val="E6E7E8"/>
                </a:solidFill>
                <a:latin typeface="Helvetica Neue"/>
                <a:ea typeface="Helvetica Neue"/>
                <a:cs typeface="Helvetica Neue"/>
                <a:sym typeface="Helvetica Neue"/>
              </a:rPr>
              <a:t>healthcare</a:t>
            </a:r>
            <a:r>
              <a:rPr b="0" i="0" lang="en-US" sz="1200" u="none" cap="none" strike="noStrike">
                <a:solidFill>
                  <a:srgbClr val="E6E7E8"/>
                </a:solidFill>
                <a:latin typeface="Helvetica Neue"/>
                <a:ea typeface="Helvetica Neue"/>
                <a:cs typeface="Helvetica Neue"/>
                <a:sym typeface="Helvetica Neue"/>
              </a:rPr>
              <a:t> field. The rapidly changing health care system needs dedicated workers who, in addition to their technical skills, are people-oriented and capable of playing a leadership role as a member of a healthcare team.</a:t>
            </a:r>
            <a:endParaRPr/>
          </a:p>
        </p:txBody>
      </p:sp>
      <p:sp>
        <p:nvSpPr>
          <p:cNvPr id="229" name="Google Shape;229;p13"/>
          <p:cNvSpPr txBox="1"/>
          <p:nvPr/>
        </p:nvSpPr>
        <p:spPr>
          <a:xfrm>
            <a:off x="9057588" y="6115051"/>
            <a:ext cx="2425512" cy="437989"/>
          </a:xfrm>
          <a:prstGeom prst="rect">
            <a:avLst/>
          </a:prstGeom>
          <a:noFill/>
          <a:ln>
            <a:noFill/>
          </a:ln>
        </p:spPr>
        <p:txBody>
          <a:bodyPr anchorCtr="0" anchor="t" bIns="0" lIns="0" spcFirstLastPara="1" rIns="0" wrap="square" tIns="0">
            <a:normAutofit/>
          </a:bodyPr>
          <a:lstStyle/>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 FUTURE HEALTH PROFESSIONALS</a:t>
            </a:r>
            <a:endParaRPr/>
          </a:p>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HOSA.ORG</a:t>
            </a:r>
            <a:endParaRPr/>
          </a:p>
        </p:txBody>
      </p:sp>
      <p:cxnSp>
        <p:nvCxnSpPr>
          <p:cNvPr id="230" name="Google Shape;230;p13"/>
          <p:cNvCxnSpPr/>
          <p:nvPr/>
        </p:nvCxnSpPr>
        <p:spPr>
          <a:xfrm>
            <a:off x="571500" y="5791200"/>
            <a:ext cx="10911600" cy="0"/>
          </a:xfrm>
          <a:prstGeom prst="straightConnector1">
            <a:avLst/>
          </a:prstGeom>
          <a:noFill/>
          <a:ln cap="flat" cmpd="sng" w="9525">
            <a:solidFill>
              <a:schemeClr val="lt1"/>
            </a:solidFill>
            <a:prstDash val="solid"/>
            <a:miter lim="800000"/>
            <a:headEnd len="sm" w="sm" type="none"/>
            <a:tailEnd len="sm" w="sm" type="none"/>
          </a:ln>
        </p:spPr>
      </p:cxnSp>
      <p:pic>
        <p:nvPicPr>
          <p:cNvPr id="231" name="Google Shape;231;p13"/>
          <p:cNvPicPr preferRelativeResize="0"/>
          <p:nvPr/>
        </p:nvPicPr>
        <p:blipFill rotWithShape="1">
          <a:blip r:embed="rId5">
            <a:alphaModFix/>
          </a:blip>
          <a:srcRect b="0" l="0" r="0" t="0"/>
          <a:stretch/>
        </p:blipFill>
        <p:spPr>
          <a:xfrm>
            <a:off x="571498" y="5917431"/>
            <a:ext cx="1562101" cy="543750"/>
          </a:xfrm>
          <a:prstGeom prst="rect">
            <a:avLst/>
          </a:prstGeom>
          <a:noFill/>
          <a:ln>
            <a:noFill/>
          </a:ln>
        </p:spPr>
      </p:pic>
    </p:spTree>
  </p:cSld>
  <p:clrMapOvr>
    <a:masterClrMapping/>
  </p:clrMapOvr>
  <p:transition spd="med">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5" name="Shape 235"/>
        <p:cNvGrpSpPr/>
        <p:nvPr/>
      </p:nvGrpSpPr>
      <p:grpSpPr>
        <a:xfrm>
          <a:off x="0" y="0"/>
          <a:ext cx="0" cy="0"/>
          <a:chOff x="0" y="0"/>
          <a:chExt cx="0" cy="0"/>
        </a:xfrm>
      </p:grpSpPr>
      <p:sp>
        <p:nvSpPr>
          <p:cNvPr id="236" name="Google Shape;236;p14"/>
          <p:cNvSpPr/>
          <p:nvPr/>
        </p:nvSpPr>
        <p:spPr>
          <a:xfrm>
            <a:off x="742950" y="628649"/>
            <a:ext cx="10706100" cy="5600700"/>
          </a:xfrm>
          <a:prstGeom prst="rect">
            <a:avLst/>
          </a:prstGeom>
          <a:solidFill>
            <a:srgbClr val="17638B">
              <a:alpha val="7960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black and gold logo&#10;&#10;AI-generated content may be incorrect." id="237" name="Google Shape;237;p14"/>
          <p:cNvPicPr preferRelativeResize="0"/>
          <p:nvPr/>
        </p:nvPicPr>
        <p:blipFill rotWithShape="1">
          <a:blip r:embed="rId4">
            <a:alphaModFix/>
          </a:blip>
          <a:srcRect b="0" l="0" r="0" t="0"/>
          <a:stretch/>
        </p:blipFill>
        <p:spPr>
          <a:xfrm>
            <a:off x="1920153" y="1818441"/>
            <a:ext cx="8351694" cy="3221117"/>
          </a:xfrm>
          <a:prstGeom prst="rect">
            <a:avLst/>
          </a:prstGeom>
          <a:noFill/>
          <a:ln>
            <a:noFill/>
          </a:ln>
        </p:spPr>
      </p:pic>
      <p:sp>
        <p:nvSpPr>
          <p:cNvPr id="238" name="Google Shape;238;p14"/>
          <p:cNvSpPr txBox="1"/>
          <p:nvPr/>
        </p:nvSpPr>
        <p:spPr>
          <a:xfrm>
            <a:off x="1093459" y="5707134"/>
            <a:ext cx="2244251" cy="437989"/>
          </a:xfrm>
          <a:prstGeom prst="rect">
            <a:avLst/>
          </a:prstGeom>
          <a:noFill/>
          <a:ln>
            <a:noFill/>
          </a:ln>
        </p:spPr>
        <p:txBody>
          <a:bodyPr anchorCtr="0" anchor="t" bIns="0" lIns="0" spcFirstLastPara="1" rIns="0" wrap="square" tIns="0">
            <a:normAutofit/>
          </a:bodyPr>
          <a:lstStyle/>
          <a:p>
            <a:pPr indent="0" lvl="0" marL="0" marR="0" rtl="0" algn="l">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a:t>
            </a:r>
            <a:endParaRPr/>
          </a:p>
          <a:p>
            <a:pPr indent="0" lvl="0" marL="0" marR="0" rtl="0" algn="l">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FUTURE HEALTH PROFESSIONALS</a:t>
            </a:r>
            <a:endParaRPr/>
          </a:p>
          <a:p>
            <a:pPr indent="0" lvl="0" marL="0" marR="0" rtl="0" algn="l">
              <a:lnSpc>
                <a:spcPct val="75000"/>
              </a:lnSpc>
              <a:spcBef>
                <a:spcPts val="0"/>
              </a:spcBef>
              <a:spcAft>
                <a:spcPts val="0"/>
              </a:spcAft>
              <a:buClr>
                <a:schemeClr val="dk1"/>
              </a:buClr>
              <a:buSzPts val="800"/>
              <a:buFont typeface="Arial"/>
              <a:buNone/>
            </a:pPr>
            <a:r>
              <a:t/>
            </a:r>
            <a:endParaRPr b="0" i="0" sz="800" u="none" cap="none" strike="noStrike">
              <a:solidFill>
                <a:srgbClr val="E6E7E8"/>
              </a:solidFill>
              <a:latin typeface="Poppins Medium"/>
              <a:ea typeface="Poppins Medium"/>
              <a:cs typeface="Poppins Medium"/>
              <a:sym typeface="Poppins Medium"/>
            </a:endParaRPr>
          </a:p>
        </p:txBody>
      </p:sp>
      <p:sp>
        <p:nvSpPr>
          <p:cNvPr id="239" name="Google Shape;239;p14"/>
          <p:cNvSpPr txBox="1"/>
          <p:nvPr/>
        </p:nvSpPr>
        <p:spPr>
          <a:xfrm>
            <a:off x="4973874" y="5707134"/>
            <a:ext cx="2244251" cy="437989"/>
          </a:xfrm>
          <a:prstGeom prst="rect">
            <a:avLst/>
          </a:prstGeom>
          <a:noFill/>
          <a:ln>
            <a:noFill/>
          </a:ln>
        </p:spPr>
        <p:txBody>
          <a:bodyPr anchorCtr="0" anchor="t" bIns="0" lIns="0" spcFirstLastPara="1" rIns="0" wrap="square" tIns="0">
            <a:normAutofit/>
          </a:bodyPr>
          <a:lstStyle/>
          <a:p>
            <a:pPr indent="0" lvl="0" marL="0" marR="0" rtl="0" algn="ct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HOSA.ORG</a:t>
            </a:r>
            <a:endParaRPr/>
          </a:p>
        </p:txBody>
      </p:sp>
      <p:sp>
        <p:nvSpPr>
          <p:cNvPr id="240" name="Google Shape;240;p14"/>
          <p:cNvSpPr txBox="1"/>
          <p:nvPr/>
        </p:nvSpPr>
        <p:spPr>
          <a:xfrm>
            <a:off x="8900756" y="5707134"/>
            <a:ext cx="2244251" cy="437989"/>
          </a:xfrm>
          <a:prstGeom prst="rect">
            <a:avLst/>
          </a:prstGeom>
          <a:noFill/>
          <a:ln>
            <a:noFill/>
          </a:ln>
        </p:spPr>
        <p:txBody>
          <a:bodyPr anchorCtr="0" anchor="t" bIns="0" lIns="0" spcFirstLastPara="1" rIns="0" wrap="square" tIns="0">
            <a:normAutofit/>
          </a:bodyPr>
          <a:lstStyle/>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CELEBRATING</a:t>
            </a:r>
            <a:endParaRPr/>
          </a:p>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FIFTY YEARS</a:t>
            </a:r>
            <a:endParaRPr/>
          </a:p>
        </p:txBody>
      </p:sp>
      <p:pic>
        <p:nvPicPr>
          <p:cNvPr id="241" name="Google Shape;241;p14"/>
          <p:cNvPicPr preferRelativeResize="0"/>
          <p:nvPr/>
        </p:nvPicPr>
        <p:blipFill rotWithShape="1">
          <a:blip r:embed="rId5">
            <a:alphaModFix/>
          </a:blip>
          <a:srcRect b="0" l="0" r="0" t="0"/>
          <a:stretch/>
        </p:blipFill>
        <p:spPr>
          <a:xfrm>
            <a:off x="10408720" y="371475"/>
            <a:ext cx="1297059" cy="1309182"/>
          </a:xfrm>
          <a:prstGeom prst="rect">
            <a:avLst/>
          </a:prstGeom>
          <a:noFill/>
          <a:ln>
            <a:noFill/>
          </a:ln>
        </p:spPr>
      </p:pic>
    </p:spTree>
  </p:cSld>
  <p:clrMapOvr>
    <a:masterClrMapping/>
  </p:clrMapOvr>
  <mc:AlternateContent>
    <mc:Choice Requires="p14">
      <p:transition spd="slow" p14:dur="800">
        <p14:flythrough dir="out"/>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7E8"/>
        </a:solidFill>
      </p:bgPr>
    </p:bg>
    <p:spTree>
      <p:nvGrpSpPr>
        <p:cNvPr id="96" name="Shape 96"/>
        <p:cNvGrpSpPr/>
        <p:nvPr/>
      </p:nvGrpSpPr>
      <p:grpSpPr>
        <a:xfrm>
          <a:off x="0" y="0"/>
          <a:ext cx="0" cy="0"/>
          <a:chOff x="0" y="0"/>
          <a:chExt cx="0" cy="0"/>
        </a:xfrm>
      </p:grpSpPr>
      <p:pic>
        <p:nvPicPr>
          <p:cNvPr descr="A blue striped surface with white lines&#10;&#10;AI-generated content may be incorrect." id="97" name="Google Shape;97;p2"/>
          <p:cNvPicPr preferRelativeResize="0"/>
          <p:nvPr/>
        </p:nvPicPr>
        <p:blipFill rotWithShape="1">
          <a:blip r:embed="rId3">
            <a:alphaModFix/>
          </a:blip>
          <a:srcRect b="-1639" l="0" r="0" t="1"/>
          <a:stretch/>
        </p:blipFill>
        <p:spPr>
          <a:xfrm>
            <a:off x="-20096" y="-10048"/>
            <a:ext cx="11856953" cy="5164853"/>
          </a:xfrm>
          <a:prstGeom prst="rect">
            <a:avLst/>
          </a:prstGeom>
          <a:noFill/>
          <a:ln>
            <a:noFill/>
          </a:ln>
        </p:spPr>
      </p:pic>
      <p:pic>
        <p:nvPicPr>
          <p:cNvPr id="98" name="Google Shape;98;p2"/>
          <p:cNvPicPr preferRelativeResize="0"/>
          <p:nvPr/>
        </p:nvPicPr>
        <p:blipFill rotWithShape="1">
          <a:blip r:embed="rId4">
            <a:alphaModFix/>
          </a:blip>
          <a:srcRect b="0" l="0" r="0" t="0"/>
          <a:stretch/>
        </p:blipFill>
        <p:spPr>
          <a:xfrm>
            <a:off x="172996" y="5154805"/>
            <a:ext cx="4230354" cy="1631582"/>
          </a:xfrm>
          <a:prstGeom prst="rect">
            <a:avLst/>
          </a:prstGeom>
          <a:noFill/>
          <a:ln>
            <a:noFill/>
          </a:ln>
        </p:spPr>
      </p:pic>
      <p:sp>
        <p:nvSpPr>
          <p:cNvPr id="99" name="Google Shape;99;p2"/>
          <p:cNvSpPr txBox="1"/>
          <p:nvPr>
            <p:ph type="ctrTitle"/>
          </p:nvPr>
        </p:nvSpPr>
        <p:spPr>
          <a:xfrm>
            <a:off x="683884" y="1227438"/>
            <a:ext cx="8345816" cy="3249137"/>
          </a:xfrm>
          <a:prstGeom prst="rect">
            <a:avLst/>
          </a:prstGeom>
          <a:noFill/>
          <a:ln>
            <a:noFill/>
          </a:ln>
        </p:spPr>
        <p:txBody>
          <a:bodyPr anchorCtr="0" anchor="t" bIns="0" lIns="0" spcFirstLastPara="1" rIns="0" wrap="square" tIns="0">
            <a:normAutofit fontScale="90000"/>
          </a:bodyPr>
          <a:lstStyle/>
          <a:p>
            <a:pPr indent="0" lvl="0" marL="0" rtl="0" algn="l">
              <a:lnSpc>
                <a:spcPct val="100000"/>
              </a:lnSpc>
              <a:spcBef>
                <a:spcPts val="0"/>
              </a:spcBef>
              <a:spcAft>
                <a:spcPts val="0"/>
              </a:spcAft>
              <a:buClr>
                <a:srgbClr val="E6E7E8"/>
              </a:buClr>
              <a:buSzPct val="100000"/>
              <a:buFont typeface="Poppins Medium"/>
              <a:buNone/>
            </a:pPr>
            <a:r>
              <a:rPr lang="en-US" sz="3600">
                <a:solidFill>
                  <a:srgbClr val="E6E7E8"/>
                </a:solidFill>
                <a:latin typeface="Poppins Medium"/>
                <a:ea typeface="Poppins Medium"/>
                <a:cs typeface="Poppins Medium"/>
                <a:sym typeface="Poppins Medium"/>
              </a:rPr>
              <a:t>Since its inception in 1976, HOSA has grown steadily reaching over 350,000 members through 55 chartered HOSA Associations, American Samoa, Canada, China, District of Columbia, Korea, Puerto Rico and Vietnam.</a:t>
            </a:r>
            <a:endParaRPr>
              <a:solidFill>
                <a:srgbClr val="E6E7E8"/>
              </a:solidFill>
              <a:latin typeface="Poppins Medium"/>
              <a:ea typeface="Poppins Medium"/>
              <a:cs typeface="Poppins Medium"/>
              <a:sym typeface="Poppins Medium"/>
            </a:endParaRPr>
          </a:p>
        </p:txBody>
      </p:sp>
      <p:sp>
        <p:nvSpPr>
          <p:cNvPr id="100" name="Google Shape;100;p2"/>
          <p:cNvSpPr txBox="1"/>
          <p:nvPr/>
        </p:nvSpPr>
        <p:spPr>
          <a:xfrm>
            <a:off x="9057588" y="6115051"/>
            <a:ext cx="2425512" cy="437989"/>
          </a:xfrm>
          <a:prstGeom prst="rect">
            <a:avLst/>
          </a:prstGeom>
          <a:noFill/>
          <a:ln>
            <a:noFill/>
          </a:ln>
        </p:spPr>
        <p:txBody>
          <a:bodyPr anchorCtr="0" anchor="t" bIns="0" lIns="0" spcFirstLastPara="1" rIns="0" wrap="square" tIns="0">
            <a:normAutofit/>
          </a:bodyPr>
          <a:lstStyle/>
          <a:p>
            <a:pPr indent="0" lvl="0" marL="0" marR="0" rtl="0" algn="r">
              <a:lnSpc>
                <a:spcPct val="75000"/>
              </a:lnSpc>
              <a:spcBef>
                <a:spcPts val="0"/>
              </a:spcBef>
              <a:spcAft>
                <a:spcPts val="0"/>
              </a:spcAft>
              <a:buClr>
                <a:srgbClr val="17638B"/>
              </a:buClr>
              <a:buSzPts val="800"/>
              <a:buFont typeface="Arial"/>
              <a:buNone/>
            </a:pPr>
            <a:r>
              <a:rPr b="0" i="0" lang="en-US" sz="800" u="none" cap="none" strike="noStrike">
                <a:solidFill>
                  <a:srgbClr val="17638B"/>
                </a:solidFill>
                <a:latin typeface="Poppins Medium"/>
                <a:ea typeface="Poppins Medium"/>
                <a:cs typeface="Poppins Medium"/>
                <a:sym typeface="Poppins Medium"/>
              </a:rPr>
              <a:t>HOSA FUTURE HEALTH PROFESSIONALS</a:t>
            </a:r>
            <a:endParaRPr/>
          </a:p>
          <a:p>
            <a:pPr indent="0" lvl="0" marL="0" marR="0" rtl="0" algn="r">
              <a:lnSpc>
                <a:spcPct val="75000"/>
              </a:lnSpc>
              <a:spcBef>
                <a:spcPts val="0"/>
              </a:spcBef>
              <a:spcAft>
                <a:spcPts val="0"/>
              </a:spcAft>
              <a:buClr>
                <a:srgbClr val="17638B"/>
              </a:buClr>
              <a:buSzPts val="800"/>
              <a:buFont typeface="Arial"/>
              <a:buNone/>
            </a:pPr>
            <a:r>
              <a:rPr b="0" i="0" lang="en-US" sz="800" u="none" cap="none" strike="noStrike">
                <a:solidFill>
                  <a:srgbClr val="17638B"/>
                </a:solidFill>
                <a:latin typeface="Poppins Medium"/>
                <a:ea typeface="Poppins Medium"/>
                <a:cs typeface="Poppins Medium"/>
                <a:sym typeface="Poppins Medium"/>
              </a:rPr>
              <a:t>HOSA.ORG</a:t>
            </a:r>
            <a:endParaRPr/>
          </a:p>
        </p:txBody>
      </p:sp>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7E8"/>
        </a:solidFill>
      </p:bgPr>
    </p:bg>
    <p:spTree>
      <p:nvGrpSpPr>
        <p:cNvPr id="104" name="Shape 104"/>
        <p:cNvGrpSpPr/>
        <p:nvPr/>
      </p:nvGrpSpPr>
      <p:grpSpPr>
        <a:xfrm>
          <a:off x="0" y="0"/>
          <a:ext cx="0" cy="0"/>
          <a:chOff x="0" y="0"/>
          <a:chExt cx="0" cy="0"/>
        </a:xfrm>
      </p:grpSpPr>
      <p:pic>
        <p:nvPicPr>
          <p:cNvPr descr="A person in a suit and tie&#10;&#10;AI-generated content may be incorrect." id="105" name="Google Shape;105;p3"/>
          <p:cNvPicPr preferRelativeResize="0"/>
          <p:nvPr/>
        </p:nvPicPr>
        <p:blipFill rotWithShape="1">
          <a:blip r:embed="rId3">
            <a:alphaModFix/>
          </a:blip>
          <a:srcRect b="-173" l="0" r="0" t="6230"/>
          <a:stretch/>
        </p:blipFill>
        <p:spPr>
          <a:xfrm>
            <a:off x="0" y="0"/>
            <a:ext cx="4409321" cy="5161278"/>
          </a:xfrm>
          <a:prstGeom prst="rect">
            <a:avLst/>
          </a:prstGeom>
          <a:noFill/>
          <a:ln>
            <a:noFill/>
          </a:ln>
        </p:spPr>
      </p:pic>
      <p:sp>
        <p:nvSpPr>
          <p:cNvPr id="106" name="Google Shape;106;p3"/>
          <p:cNvSpPr txBox="1"/>
          <p:nvPr/>
        </p:nvSpPr>
        <p:spPr>
          <a:xfrm>
            <a:off x="4781550" y="733667"/>
            <a:ext cx="6971760" cy="1705207"/>
          </a:xfrm>
          <a:prstGeom prst="rect">
            <a:avLst/>
          </a:prstGeom>
          <a:noFill/>
          <a:ln>
            <a:noFill/>
          </a:ln>
        </p:spPr>
        <p:txBody>
          <a:bodyPr anchorCtr="0" anchor="t" bIns="0" lIns="0" spcFirstLastPara="1" rIns="0" wrap="square" tIns="0">
            <a:normAutofit/>
          </a:bodyPr>
          <a:lstStyle/>
          <a:p>
            <a:pPr indent="0" lvl="0" marL="0" marR="0" rtl="0" algn="l">
              <a:lnSpc>
                <a:spcPct val="75000"/>
              </a:lnSpc>
              <a:spcBef>
                <a:spcPts val="0"/>
              </a:spcBef>
              <a:spcAft>
                <a:spcPts val="0"/>
              </a:spcAft>
              <a:buClr>
                <a:srgbClr val="C7AC68"/>
              </a:buClr>
              <a:buSzPts val="4400"/>
              <a:buFont typeface="Poppins"/>
              <a:buNone/>
            </a:pPr>
            <a:r>
              <a:rPr b="1" i="0" lang="en-US" sz="4400" u="none" cap="none" strike="noStrike">
                <a:solidFill>
                  <a:srgbClr val="C7AC68"/>
                </a:solidFill>
                <a:latin typeface="Poppins"/>
                <a:ea typeface="Poppins"/>
                <a:cs typeface="Poppins"/>
                <a:sym typeface="Poppins"/>
              </a:rPr>
              <a:t>A MESSAGE FROM</a:t>
            </a:r>
            <a:endParaRPr/>
          </a:p>
          <a:p>
            <a:pPr indent="0" lvl="0" marL="0" marR="0" rtl="0" algn="l">
              <a:lnSpc>
                <a:spcPct val="75000"/>
              </a:lnSpc>
              <a:spcBef>
                <a:spcPts val="0"/>
              </a:spcBef>
              <a:spcAft>
                <a:spcPts val="0"/>
              </a:spcAft>
              <a:buClr>
                <a:srgbClr val="C7AC68"/>
              </a:buClr>
              <a:buSzPts val="4400"/>
              <a:buFont typeface="Poppins"/>
              <a:buNone/>
            </a:pPr>
            <a:r>
              <a:rPr b="1" i="0" lang="en-US" sz="4400" u="none" cap="none" strike="noStrike">
                <a:solidFill>
                  <a:srgbClr val="C7AC68"/>
                </a:solidFill>
                <a:latin typeface="Poppins"/>
                <a:ea typeface="Poppins"/>
                <a:cs typeface="Poppins"/>
                <a:sym typeface="Poppins"/>
              </a:rPr>
              <a:t>OUR INTERNATIONAL</a:t>
            </a:r>
            <a:endParaRPr/>
          </a:p>
          <a:p>
            <a:pPr indent="0" lvl="0" marL="0" marR="0" rtl="0" algn="l">
              <a:lnSpc>
                <a:spcPct val="75000"/>
              </a:lnSpc>
              <a:spcBef>
                <a:spcPts val="0"/>
              </a:spcBef>
              <a:spcAft>
                <a:spcPts val="0"/>
              </a:spcAft>
              <a:buClr>
                <a:srgbClr val="C7AC68"/>
              </a:buClr>
              <a:buSzPts val="4400"/>
              <a:buFont typeface="Poppins"/>
              <a:buNone/>
            </a:pPr>
            <a:r>
              <a:rPr b="1" i="0" lang="en-US" sz="4400" u="none" cap="none" strike="noStrike">
                <a:solidFill>
                  <a:srgbClr val="C7AC68"/>
                </a:solidFill>
                <a:latin typeface="Poppins"/>
                <a:ea typeface="Poppins"/>
                <a:cs typeface="Poppins"/>
                <a:sym typeface="Poppins"/>
              </a:rPr>
              <a:t>PRESIDENT</a:t>
            </a:r>
            <a:endParaRPr/>
          </a:p>
        </p:txBody>
      </p:sp>
      <p:sp>
        <p:nvSpPr>
          <p:cNvPr id="107" name="Google Shape;107;p3"/>
          <p:cNvSpPr txBox="1"/>
          <p:nvPr/>
        </p:nvSpPr>
        <p:spPr>
          <a:xfrm>
            <a:off x="4781551" y="2381805"/>
            <a:ext cx="5600700" cy="437989"/>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17638B"/>
              </a:buClr>
              <a:buSzPts val="2000"/>
              <a:buFont typeface="Arial"/>
              <a:buNone/>
            </a:pPr>
            <a:r>
              <a:rPr b="0" i="0" lang="en-US" sz="2000" u="none" cap="none" strike="noStrike">
                <a:solidFill>
                  <a:srgbClr val="17638B"/>
                </a:solidFill>
                <a:latin typeface="Poppins Medium"/>
                <a:ea typeface="Poppins Medium"/>
                <a:cs typeface="Poppins Medium"/>
                <a:sym typeface="Poppins Medium"/>
              </a:rPr>
              <a:t>RIA MOHAN</a:t>
            </a:r>
            <a:endParaRPr/>
          </a:p>
        </p:txBody>
      </p:sp>
      <p:sp>
        <p:nvSpPr>
          <p:cNvPr id="108" name="Google Shape;108;p3"/>
          <p:cNvSpPr txBox="1"/>
          <p:nvPr/>
        </p:nvSpPr>
        <p:spPr>
          <a:xfrm>
            <a:off x="9057588" y="6115051"/>
            <a:ext cx="2425512" cy="437989"/>
          </a:xfrm>
          <a:prstGeom prst="rect">
            <a:avLst/>
          </a:prstGeom>
          <a:noFill/>
          <a:ln>
            <a:noFill/>
          </a:ln>
        </p:spPr>
        <p:txBody>
          <a:bodyPr anchorCtr="0" anchor="t" bIns="0" lIns="0" spcFirstLastPara="1" rIns="0" wrap="square" tIns="0">
            <a:normAutofit/>
          </a:bodyPr>
          <a:lstStyle/>
          <a:p>
            <a:pPr indent="0" lvl="0" marL="0" marR="0" rtl="0" algn="r">
              <a:lnSpc>
                <a:spcPct val="75000"/>
              </a:lnSpc>
              <a:spcBef>
                <a:spcPts val="0"/>
              </a:spcBef>
              <a:spcAft>
                <a:spcPts val="0"/>
              </a:spcAft>
              <a:buClr>
                <a:srgbClr val="17638B"/>
              </a:buClr>
              <a:buSzPts val="800"/>
              <a:buFont typeface="Arial"/>
              <a:buNone/>
            </a:pPr>
            <a:r>
              <a:rPr b="0" i="0" lang="en-US" sz="800" u="none" cap="none" strike="noStrike">
                <a:solidFill>
                  <a:srgbClr val="17638B"/>
                </a:solidFill>
                <a:latin typeface="Poppins Medium"/>
                <a:ea typeface="Poppins Medium"/>
                <a:cs typeface="Poppins Medium"/>
                <a:sym typeface="Poppins Medium"/>
              </a:rPr>
              <a:t>HOSA FUTURE HEALTH PROFESSIONALS</a:t>
            </a:r>
            <a:endParaRPr/>
          </a:p>
          <a:p>
            <a:pPr indent="0" lvl="0" marL="0" marR="0" rtl="0" algn="r">
              <a:lnSpc>
                <a:spcPct val="75000"/>
              </a:lnSpc>
              <a:spcBef>
                <a:spcPts val="0"/>
              </a:spcBef>
              <a:spcAft>
                <a:spcPts val="0"/>
              </a:spcAft>
              <a:buClr>
                <a:srgbClr val="17638B"/>
              </a:buClr>
              <a:buSzPts val="800"/>
              <a:buFont typeface="Arial"/>
              <a:buNone/>
            </a:pPr>
            <a:r>
              <a:rPr b="0" i="0" lang="en-US" sz="800" u="none" cap="none" strike="noStrike">
                <a:solidFill>
                  <a:srgbClr val="17638B"/>
                </a:solidFill>
                <a:latin typeface="Poppins Medium"/>
                <a:ea typeface="Poppins Medium"/>
                <a:cs typeface="Poppins Medium"/>
                <a:sym typeface="Poppins Medium"/>
              </a:rPr>
              <a:t>HOSA.ORG</a:t>
            </a:r>
            <a:endParaRPr/>
          </a:p>
        </p:txBody>
      </p:sp>
      <p:cxnSp>
        <p:nvCxnSpPr>
          <p:cNvPr id="109" name="Google Shape;109;p3"/>
          <p:cNvCxnSpPr/>
          <p:nvPr/>
        </p:nvCxnSpPr>
        <p:spPr>
          <a:xfrm>
            <a:off x="571500" y="5791200"/>
            <a:ext cx="10982325" cy="0"/>
          </a:xfrm>
          <a:prstGeom prst="straightConnector1">
            <a:avLst/>
          </a:prstGeom>
          <a:noFill/>
          <a:ln cap="flat" cmpd="sng" w="9525">
            <a:solidFill>
              <a:srgbClr val="17638B"/>
            </a:solidFill>
            <a:prstDash val="solid"/>
            <a:miter lim="800000"/>
            <a:headEnd len="sm" w="sm" type="none"/>
            <a:tailEnd len="sm" w="sm" type="none"/>
          </a:ln>
        </p:spPr>
      </p:cxnSp>
      <p:pic>
        <p:nvPicPr>
          <p:cNvPr id="110" name="Google Shape;110;p3"/>
          <p:cNvPicPr preferRelativeResize="0"/>
          <p:nvPr/>
        </p:nvPicPr>
        <p:blipFill rotWithShape="1">
          <a:blip r:embed="rId4">
            <a:alphaModFix/>
          </a:blip>
          <a:srcRect b="0" l="0" r="0" t="0"/>
          <a:stretch/>
        </p:blipFill>
        <p:spPr>
          <a:xfrm>
            <a:off x="571500" y="5917431"/>
            <a:ext cx="1562100" cy="543750"/>
          </a:xfrm>
          <a:prstGeom prst="rect">
            <a:avLst/>
          </a:prstGeom>
          <a:noFill/>
          <a:ln>
            <a:noFill/>
          </a:ln>
        </p:spPr>
      </p:pic>
      <p:sp>
        <p:nvSpPr>
          <p:cNvPr id="111" name="Google Shape;111;p3"/>
          <p:cNvSpPr txBox="1"/>
          <p:nvPr/>
        </p:nvSpPr>
        <p:spPr>
          <a:xfrm>
            <a:off x="4695826" y="2914651"/>
            <a:ext cx="6677024" cy="23083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200" u="none" cap="none" strike="noStrike">
                <a:solidFill>
                  <a:srgbClr val="1A1A1A"/>
                </a:solidFill>
                <a:latin typeface="Helvetica Neue"/>
                <a:ea typeface="Helvetica Neue"/>
                <a:cs typeface="Helvetica Neue"/>
                <a:sym typeface="Helvetica Neue"/>
              </a:rPr>
              <a:t>HOSA is not a club to which a few students in school join. Rather, HOSA is a powerful instructional tool that works best when it is integrated into the HSE and health science related curriculum and classroom. HSE instructors are committed to the development of the total person. Those who join the HSE-HOSA Partnership recognize the importance of providing students with training far beyond the basic technical skills needed for entry into the health care field. The rapidly changing health care system needs dedicated workers who, in addition to their technical skills, are people-oriented and capable of playing a leadership role as a member of a health care team.</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7AC68"/>
        </a:solidFill>
      </p:bgPr>
    </p:bg>
    <p:spTree>
      <p:nvGrpSpPr>
        <p:cNvPr id="115" name="Shape 115"/>
        <p:cNvGrpSpPr/>
        <p:nvPr/>
      </p:nvGrpSpPr>
      <p:grpSpPr>
        <a:xfrm>
          <a:off x="0" y="0"/>
          <a:ext cx="0" cy="0"/>
          <a:chOff x="0" y="0"/>
          <a:chExt cx="0" cy="0"/>
        </a:xfrm>
      </p:grpSpPr>
      <p:sp>
        <p:nvSpPr>
          <p:cNvPr id="116" name="Google Shape;116;p4"/>
          <p:cNvSpPr/>
          <p:nvPr/>
        </p:nvSpPr>
        <p:spPr>
          <a:xfrm>
            <a:off x="571499" y="657225"/>
            <a:ext cx="10944225" cy="4905375"/>
          </a:xfrm>
          <a:prstGeom prst="rect">
            <a:avLst/>
          </a:prstGeom>
          <a:solidFill>
            <a:srgbClr val="1763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7" name="Google Shape;117;p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18" name="Google Shape;118;p4"/>
          <p:cNvPicPr preferRelativeResize="0"/>
          <p:nvPr/>
        </p:nvPicPr>
        <p:blipFill rotWithShape="1">
          <a:blip r:embed="rId4">
            <a:alphaModFix/>
          </a:blip>
          <a:srcRect b="0" l="0" r="0" t="0"/>
          <a:stretch/>
        </p:blipFill>
        <p:spPr>
          <a:xfrm>
            <a:off x="571498" y="5917431"/>
            <a:ext cx="1562101" cy="543750"/>
          </a:xfrm>
          <a:prstGeom prst="rect">
            <a:avLst/>
          </a:prstGeom>
          <a:noFill/>
          <a:ln>
            <a:noFill/>
          </a:ln>
        </p:spPr>
      </p:pic>
      <p:sp>
        <p:nvSpPr>
          <p:cNvPr id="119" name="Google Shape;119;p4"/>
          <p:cNvSpPr txBox="1"/>
          <p:nvPr/>
        </p:nvSpPr>
        <p:spPr>
          <a:xfrm>
            <a:off x="9057588" y="6115051"/>
            <a:ext cx="2425512" cy="437989"/>
          </a:xfrm>
          <a:prstGeom prst="rect">
            <a:avLst/>
          </a:prstGeom>
          <a:noFill/>
          <a:ln>
            <a:noFill/>
          </a:ln>
        </p:spPr>
        <p:txBody>
          <a:bodyPr anchorCtr="0" anchor="t" bIns="0" lIns="0" spcFirstLastPara="1" rIns="0" wrap="square" tIns="0">
            <a:normAutofit/>
          </a:bodyPr>
          <a:lstStyle/>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 FUTURE HEALTH PROFESSIONALS</a:t>
            </a:r>
            <a:endParaRPr/>
          </a:p>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HOSA.ORG</a:t>
            </a:r>
            <a:endParaRPr/>
          </a:p>
        </p:txBody>
      </p:sp>
      <p:pic>
        <p:nvPicPr>
          <p:cNvPr id="120" name="Google Shape;120;p4"/>
          <p:cNvPicPr preferRelativeResize="0"/>
          <p:nvPr/>
        </p:nvPicPr>
        <p:blipFill rotWithShape="1">
          <a:blip r:embed="rId5">
            <a:alphaModFix/>
          </a:blip>
          <a:srcRect b="0" l="31102" r="14427" t="0"/>
          <a:stretch/>
        </p:blipFill>
        <p:spPr>
          <a:xfrm>
            <a:off x="571499" y="657224"/>
            <a:ext cx="4011003" cy="4911431"/>
          </a:xfrm>
          <a:prstGeom prst="rect">
            <a:avLst/>
          </a:prstGeom>
          <a:noFill/>
          <a:ln>
            <a:noFill/>
          </a:ln>
        </p:spPr>
      </p:pic>
      <p:cxnSp>
        <p:nvCxnSpPr>
          <p:cNvPr id="121" name="Google Shape;121;p4"/>
          <p:cNvCxnSpPr/>
          <p:nvPr/>
        </p:nvCxnSpPr>
        <p:spPr>
          <a:xfrm>
            <a:off x="4924424" y="2819400"/>
            <a:ext cx="5934075" cy="0"/>
          </a:xfrm>
          <a:prstGeom prst="straightConnector1">
            <a:avLst/>
          </a:prstGeom>
          <a:noFill/>
          <a:ln cap="flat" cmpd="sng" w="9525">
            <a:solidFill>
              <a:schemeClr val="lt1"/>
            </a:solidFill>
            <a:prstDash val="solid"/>
            <a:miter lim="800000"/>
            <a:headEnd len="sm" w="sm" type="none"/>
            <a:tailEnd len="sm" w="sm" type="none"/>
          </a:ln>
        </p:spPr>
      </p:cxnSp>
      <p:pic>
        <p:nvPicPr>
          <p:cNvPr id="122" name="Google Shape;122;p4"/>
          <p:cNvPicPr preferRelativeResize="0"/>
          <p:nvPr/>
        </p:nvPicPr>
        <p:blipFill rotWithShape="1">
          <a:blip r:embed="rId6">
            <a:alphaModFix/>
          </a:blip>
          <a:srcRect b="0" l="0" r="0" t="0"/>
          <a:stretch/>
        </p:blipFill>
        <p:spPr>
          <a:xfrm>
            <a:off x="304999" y="3744590"/>
            <a:ext cx="1383229" cy="1396157"/>
          </a:xfrm>
          <a:prstGeom prst="rect">
            <a:avLst/>
          </a:prstGeom>
          <a:noFill/>
          <a:ln>
            <a:noFill/>
          </a:ln>
        </p:spPr>
      </p:pic>
      <p:sp>
        <p:nvSpPr>
          <p:cNvPr id="123" name="Google Shape;123;p4"/>
          <p:cNvSpPr txBox="1"/>
          <p:nvPr/>
        </p:nvSpPr>
        <p:spPr>
          <a:xfrm>
            <a:off x="4849002" y="2968921"/>
            <a:ext cx="63618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200" u="none" cap="none" strike="noStrike">
                <a:solidFill>
                  <a:srgbClr val="E6E7E8"/>
                </a:solidFill>
                <a:latin typeface="Helvetica Neue"/>
                <a:ea typeface="Helvetica Neue"/>
                <a:cs typeface="Helvetica Neue"/>
                <a:sym typeface="Helvetica Neue"/>
              </a:rPr>
              <a:t>HOSA's mission is especially critical when considering the acute shortage of qualified workers for the </a:t>
            </a:r>
            <a:r>
              <a:rPr lang="en-US" sz="1200">
                <a:solidFill>
                  <a:srgbClr val="E6E7E8"/>
                </a:solidFill>
                <a:latin typeface="Helvetica Neue"/>
                <a:ea typeface="Helvetica Neue"/>
                <a:cs typeface="Helvetica Neue"/>
                <a:sym typeface="Helvetica Neue"/>
              </a:rPr>
              <a:t>healthcare</a:t>
            </a:r>
            <a:r>
              <a:rPr b="0" i="0" lang="en-US" sz="1200" u="none" cap="none" strike="noStrike">
                <a:solidFill>
                  <a:srgbClr val="E6E7E8"/>
                </a:solidFill>
                <a:latin typeface="Helvetica Neue"/>
                <a:ea typeface="Helvetica Neue"/>
                <a:cs typeface="Helvetica Neue"/>
                <a:sym typeface="Helvetica Neue"/>
              </a:rPr>
              <a:t> industry. This shortage has been amplified by the COVID-19 pandemic. In the Spring of 2020 countless doctors and nurses returned to the frontline out of retirement and medical school allowed students to graduate early to fight the pandemic. HOSA is a viable solution to health industry shortages. HOSA Advisors globally are promoting the health professions and ensuring that future health professionals are prepared for college and their health profession of choice!</a:t>
            </a:r>
            <a:endParaRPr/>
          </a:p>
        </p:txBody>
      </p:sp>
      <p:sp>
        <p:nvSpPr>
          <p:cNvPr id="124" name="Google Shape;124;p4"/>
          <p:cNvSpPr txBox="1"/>
          <p:nvPr/>
        </p:nvSpPr>
        <p:spPr>
          <a:xfrm>
            <a:off x="4913229" y="2173108"/>
            <a:ext cx="5469022" cy="427691"/>
          </a:xfrm>
          <a:prstGeom prst="rect">
            <a:avLst/>
          </a:prstGeom>
          <a:noFill/>
          <a:ln>
            <a:noFill/>
          </a:ln>
        </p:spPr>
        <p:txBody>
          <a:bodyPr anchorCtr="0" anchor="t" bIns="0" lIns="0" spcFirstLastPara="1" rIns="0" wrap="square" tIns="0">
            <a:normAutofit fontScale="92500" lnSpcReduction="10000"/>
          </a:bodyPr>
          <a:lstStyle/>
          <a:p>
            <a:pPr indent="0" lvl="0" marL="0" marR="0" rtl="0" algn="l">
              <a:lnSpc>
                <a:spcPct val="90000"/>
              </a:lnSpc>
              <a:spcBef>
                <a:spcPts val="0"/>
              </a:spcBef>
              <a:spcAft>
                <a:spcPts val="0"/>
              </a:spcAft>
              <a:buClr>
                <a:srgbClr val="C7AC68"/>
              </a:buClr>
              <a:buSzPct val="100000"/>
              <a:buFont typeface="Arial"/>
              <a:buNone/>
            </a:pPr>
            <a:r>
              <a:rPr b="0" i="0" lang="en-US" sz="1800" u="none" cap="none" strike="noStrike">
                <a:solidFill>
                  <a:srgbClr val="C7AC68"/>
                </a:solidFill>
                <a:latin typeface="Poppins Medium"/>
                <a:ea typeface="Poppins Medium"/>
                <a:cs typeface="Poppins Medium"/>
                <a:sym typeface="Poppins Medium"/>
              </a:rPr>
              <a:t>HOSA Provides the Health Industry with a Pipeline of Qualified Leaders &amp; Professionals</a:t>
            </a:r>
            <a:endParaRPr/>
          </a:p>
        </p:txBody>
      </p:sp>
      <p:sp>
        <p:nvSpPr>
          <p:cNvPr id="125" name="Google Shape;125;p4"/>
          <p:cNvSpPr txBox="1"/>
          <p:nvPr/>
        </p:nvSpPr>
        <p:spPr>
          <a:xfrm>
            <a:off x="4924424" y="1188463"/>
            <a:ext cx="5934075" cy="1098485"/>
          </a:xfrm>
          <a:prstGeom prst="rect">
            <a:avLst/>
          </a:prstGeom>
          <a:noFill/>
          <a:ln>
            <a:noFill/>
          </a:ln>
        </p:spPr>
        <p:txBody>
          <a:bodyPr anchorCtr="0" anchor="t" bIns="0" lIns="0" spcFirstLastPara="1" rIns="0" wrap="square" tIns="0">
            <a:normAutofit/>
          </a:bodyPr>
          <a:lstStyle/>
          <a:p>
            <a:pPr indent="0" lvl="0" marL="0" marR="0" rtl="0" algn="l">
              <a:lnSpc>
                <a:spcPct val="75000"/>
              </a:lnSpc>
              <a:spcBef>
                <a:spcPts val="0"/>
              </a:spcBef>
              <a:spcAft>
                <a:spcPts val="0"/>
              </a:spcAft>
              <a:buClr>
                <a:srgbClr val="E6E7E8"/>
              </a:buClr>
              <a:buSzPts val="4000"/>
              <a:buFont typeface="Poppins"/>
              <a:buNone/>
            </a:pPr>
            <a:r>
              <a:rPr b="1" i="0" lang="en-US" sz="4000" u="none" cap="none" strike="noStrike">
                <a:solidFill>
                  <a:srgbClr val="E6E7E8"/>
                </a:solidFill>
                <a:latin typeface="Poppins"/>
                <a:ea typeface="Poppins"/>
                <a:cs typeface="Poppins"/>
                <a:sym typeface="Poppins"/>
              </a:rPr>
              <a:t>We are Future Health Professionals</a:t>
            </a:r>
            <a:endParaRPr/>
          </a:p>
        </p:txBody>
      </p:sp>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7E8"/>
        </a:solidFill>
      </p:bgPr>
    </p:bg>
    <p:spTree>
      <p:nvGrpSpPr>
        <p:cNvPr id="129" name="Shape 129"/>
        <p:cNvGrpSpPr/>
        <p:nvPr/>
      </p:nvGrpSpPr>
      <p:grpSpPr>
        <a:xfrm>
          <a:off x="0" y="0"/>
          <a:ext cx="0" cy="0"/>
          <a:chOff x="0" y="0"/>
          <a:chExt cx="0" cy="0"/>
        </a:xfrm>
      </p:grpSpPr>
      <p:sp>
        <p:nvSpPr>
          <p:cNvPr id="130" name="Google Shape;130;p5"/>
          <p:cNvSpPr txBox="1"/>
          <p:nvPr/>
        </p:nvSpPr>
        <p:spPr>
          <a:xfrm>
            <a:off x="571500" y="733668"/>
            <a:ext cx="6971760" cy="1180858"/>
          </a:xfrm>
          <a:prstGeom prst="rect">
            <a:avLst/>
          </a:prstGeom>
          <a:noFill/>
          <a:ln>
            <a:noFill/>
          </a:ln>
        </p:spPr>
        <p:txBody>
          <a:bodyPr anchorCtr="0" anchor="t" bIns="0" lIns="0" spcFirstLastPara="1" rIns="0" wrap="square" tIns="0">
            <a:normAutofit/>
          </a:bodyPr>
          <a:lstStyle/>
          <a:p>
            <a:pPr indent="0" lvl="0" marL="0" marR="0" rtl="0" algn="l">
              <a:lnSpc>
                <a:spcPct val="75000"/>
              </a:lnSpc>
              <a:spcBef>
                <a:spcPts val="0"/>
              </a:spcBef>
              <a:spcAft>
                <a:spcPts val="0"/>
              </a:spcAft>
              <a:buClr>
                <a:srgbClr val="C7AC68"/>
              </a:buClr>
              <a:buSzPts val="4400"/>
              <a:buFont typeface="Poppins"/>
              <a:buNone/>
            </a:pPr>
            <a:r>
              <a:rPr b="1" i="0" lang="en-US" sz="4400" u="none" cap="none" strike="noStrike">
                <a:solidFill>
                  <a:srgbClr val="C7AC68"/>
                </a:solidFill>
                <a:latin typeface="Poppins"/>
                <a:ea typeface="Poppins"/>
                <a:cs typeface="Poppins"/>
                <a:sym typeface="Poppins"/>
              </a:rPr>
              <a:t>HOSA: A LEGACY</a:t>
            </a:r>
            <a:endParaRPr/>
          </a:p>
          <a:p>
            <a:pPr indent="0" lvl="0" marL="0" marR="0" rtl="0" algn="l">
              <a:lnSpc>
                <a:spcPct val="75000"/>
              </a:lnSpc>
              <a:spcBef>
                <a:spcPts val="0"/>
              </a:spcBef>
              <a:spcAft>
                <a:spcPts val="0"/>
              </a:spcAft>
              <a:buClr>
                <a:srgbClr val="C7AC68"/>
              </a:buClr>
              <a:buSzPts val="4400"/>
              <a:buFont typeface="Poppins"/>
              <a:buNone/>
            </a:pPr>
            <a:r>
              <a:rPr b="1" i="0" lang="en-US" sz="4400" u="none" cap="none" strike="noStrike">
                <a:solidFill>
                  <a:srgbClr val="C7AC68"/>
                </a:solidFill>
                <a:latin typeface="Poppins"/>
                <a:ea typeface="Poppins"/>
                <a:cs typeface="Poppins"/>
                <a:sym typeface="Poppins"/>
              </a:rPr>
              <a:t>OF EXCELLENCE</a:t>
            </a:r>
            <a:endParaRPr/>
          </a:p>
        </p:txBody>
      </p:sp>
      <p:sp>
        <p:nvSpPr>
          <p:cNvPr id="131" name="Google Shape;131;p5"/>
          <p:cNvSpPr txBox="1"/>
          <p:nvPr/>
        </p:nvSpPr>
        <p:spPr>
          <a:xfrm>
            <a:off x="571501" y="1821524"/>
            <a:ext cx="5600700" cy="437989"/>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17638B"/>
              </a:buClr>
              <a:buSzPts val="2000"/>
              <a:buFont typeface="Arial"/>
              <a:buNone/>
            </a:pPr>
            <a:r>
              <a:rPr b="0" i="0" lang="en-US" sz="2000" u="none" cap="none" strike="noStrike">
                <a:solidFill>
                  <a:srgbClr val="17638B"/>
                </a:solidFill>
                <a:latin typeface="Poppins Medium"/>
                <a:ea typeface="Poppins Medium"/>
                <a:cs typeface="Poppins Medium"/>
                <a:sym typeface="Poppins Medium"/>
              </a:rPr>
              <a:t>HOSA’S EARLY HISTORY</a:t>
            </a:r>
            <a:endParaRPr/>
          </a:p>
        </p:txBody>
      </p:sp>
      <p:sp>
        <p:nvSpPr>
          <p:cNvPr id="132" name="Google Shape;132;p5"/>
          <p:cNvSpPr txBox="1"/>
          <p:nvPr/>
        </p:nvSpPr>
        <p:spPr>
          <a:xfrm>
            <a:off x="9057588" y="6115051"/>
            <a:ext cx="2425512" cy="437989"/>
          </a:xfrm>
          <a:prstGeom prst="rect">
            <a:avLst/>
          </a:prstGeom>
          <a:noFill/>
          <a:ln>
            <a:noFill/>
          </a:ln>
        </p:spPr>
        <p:txBody>
          <a:bodyPr anchorCtr="0" anchor="t" bIns="0" lIns="0" spcFirstLastPara="1" rIns="0" wrap="square" tIns="0">
            <a:normAutofit/>
          </a:bodyPr>
          <a:lstStyle/>
          <a:p>
            <a:pPr indent="0" lvl="0" marL="0" marR="0" rtl="0" algn="r">
              <a:lnSpc>
                <a:spcPct val="75000"/>
              </a:lnSpc>
              <a:spcBef>
                <a:spcPts val="0"/>
              </a:spcBef>
              <a:spcAft>
                <a:spcPts val="0"/>
              </a:spcAft>
              <a:buClr>
                <a:srgbClr val="17638B"/>
              </a:buClr>
              <a:buSzPts val="800"/>
              <a:buFont typeface="Arial"/>
              <a:buNone/>
            </a:pPr>
            <a:r>
              <a:rPr b="0" i="0" lang="en-US" sz="800" u="none" cap="none" strike="noStrike">
                <a:solidFill>
                  <a:srgbClr val="17638B"/>
                </a:solidFill>
                <a:latin typeface="Poppins Medium"/>
                <a:ea typeface="Poppins Medium"/>
                <a:cs typeface="Poppins Medium"/>
                <a:sym typeface="Poppins Medium"/>
              </a:rPr>
              <a:t>HOSA FUTURE HEALTH PROFESSIONALS</a:t>
            </a:r>
            <a:endParaRPr/>
          </a:p>
          <a:p>
            <a:pPr indent="0" lvl="0" marL="0" marR="0" rtl="0" algn="r">
              <a:lnSpc>
                <a:spcPct val="75000"/>
              </a:lnSpc>
              <a:spcBef>
                <a:spcPts val="0"/>
              </a:spcBef>
              <a:spcAft>
                <a:spcPts val="0"/>
              </a:spcAft>
              <a:buClr>
                <a:srgbClr val="17638B"/>
              </a:buClr>
              <a:buSzPts val="800"/>
              <a:buFont typeface="Arial"/>
              <a:buNone/>
            </a:pPr>
            <a:r>
              <a:rPr b="0" i="0" lang="en-US" sz="800" u="none" cap="none" strike="noStrike">
                <a:solidFill>
                  <a:srgbClr val="17638B"/>
                </a:solidFill>
                <a:latin typeface="Poppins Medium"/>
                <a:ea typeface="Poppins Medium"/>
                <a:cs typeface="Poppins Medium"/>
                <a:sym typeface="Poppins Medium"/>
              </a:rPr>
              <a:t>HOSA.ORG</a:t>
            </a:r>
            <a:endParaRPr/>
          </a:p>
        </p:txBody>
      </p:sp>
      <p:cxnSp>
        <p:nvCxnSpPr>
          <p:cNvPr id="133" name="Google Shape;133;p5"/>
          <p:cNvCxnSpPr/>
          <p:nvPr/>
        </p:nvCxnSpPr>
        <p:spPr>
          <a:xfrm>
            <a:off x="571500" y="5791200"/>
            <a:ext cx="10982325" cy="0"/>
          </a:xfrm>
          <a:prstGeom prst="straightConnector1">
            <a:avLst/>
          </a:prstGeom>
          <a:noFill/>
          <a:ln cap="flat" cmpd="sng" w="9525">
            <a:solidFill>
              <a:srgbClr val="17638B"/>
            </a:solidFill>
            <a:prstDash val="solid"/>
            <a:miter lim="800000"/>
            <a:headEnd len="sm" w="sm" type="none"/>
            <a:tailEnd len="sm" w="sm" type="none"/>
          </a:ln>
        </p:spPr>
      </p:cxnSp>
      <p:sp>
        <p:nvSpPr>
          <p:cNvPr id="134" name="Google Shape;134;p5"/>
          <p:cNvSpPr txBox="1"/>
          <p:nvPr/>
        </p:nvSpPr>
        <p:spPr>
          <a:xfrm>
            <a:off x="485775" y="2385506"/>
            <a:ext cx="11068050" cy="313932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200" u="none" cap="none" strike="noStrike">
                <a:solidFill>
                  <a:srgbClr val="1A1A1A"/>
                </a:solidFill>
                <a:latin typeface="Helvetica Neue"/>
                <a:ea typeface="Helvetica Neue"/>
                <a:cs typeface="Helvetica Neue"/>
                <a:sym typeface="Helvetica Neue"/>
              </a:rPr>
              <a:t>In 1957 the then United States Office of Education realized that educational programs in health occupations were growing throughout the nation at such a pace that the first Health Occupations Program Specialist, Helen K. Powers, was appointed to supervise the field.  As programs expanded, needs for a student organization for health occupations students began to emerge for students enrolled in these programs.</a:t>
            </a:r>
            <a:endParaRPr/>
          </a:p>
          <a:p>
            <a:pPr indent="0" lvl="0" marL="0" marR="0" rtl="0" algn="l">
              <a:lnSpc>
                <a:spcPct val="150000"/>
              </a:lnSpc>
              <a:spcBef>
                <a:spcPts val="0"/>
              </a:spcBef>
              <a:spcAft>
                <a:spcPts val="0"/>
              </a:spcAft>
              <a:buNone/>
            </a:pPr>
            <a:r>
              <a:t/>
            </a:r>
            <a:endParaRPr b="0" i="0" sz="1200" u="none" cap="none" strike="noStrike">
              <a:solidFill>
                <a:srgbClr val="1A1A1A"/>
              </a:solidFill>
              <a:latin typeface="Helvetica Neue"/>
              <a:ea typeface="Helvetica Neue"/>
              <a:cs typeface="Helvetica Neue"/>
              <a:sym typeface="Helvetica Neue"/>
            </a:endParaRPr>
          </a:p>
          <a:p>
            <a:pPr indent="0" lvl="0" marL="0" marR="0" rtl="0" algn="l">
              <a:lnSpc>
                <a:spcPct val="150000"/>
              </a:lnSpc>
              <a:spcBef>
                <a:spcPts val="0"/>
              </a:spcBef>
              <a:spcAft>
                <a:spcPts val="0"/>
              </a:spcAft>
              <a:buNone/>
            </a:pPr>
            <a:r>
              <a:t/>
            </a:r>
            <a:endParaRPr b="0" i="0" sz="1200" u="none" cap="none" strike="noStrike">
              <a:solidFill>
                <a:srgbClr val="1A1A1A"/>
              </a:solidFill>
              <a:latin typeface="Helvetica Neue"/>
              <a:ea typeface="Helvetica Neue"/>
              <a:cs typeface="Helvetica Neue"/>
              <a:sym typeface="Helvetica Neue"/>
            </a:endParaRPr>
          </a:p>
          <a:p>
            <a:pPr indent="0" lvl="0" marL="0" marR="0" rtl="0" algn="l">
              <a:lnSpc>
                <a:spcPct val="150000"/>
              </a:lnSpc>
              <a:spcBef>
                <a:spcPts val="0"/>
              </a:spcBef>
              <a:spcAft>
                <a:spcPts val="0"/>
              </a:spcAft>
              <a:buNone/>
            </a:pPr>
            <a:r>
              <a:rPr b="0" i="0" lang="en-US" sz="1200" u="none" cap="none" strike="noStrike">
                <a:solidFill>
                  <a:srgbClr val="1A1A1A"/>
                </a:solidFill>
                <a:latin typeface="Helvetica Neue"/>
                <a:ea typeface="Helvetica Neue"/>
                <a:cs typeface="Helvetica Neue"/>
                <a:sym typeface="Helvetica Neue"/>
              </a:rPr>
              <a:t>In 1960, early student organizational needs were met through Future Nurses Clubs and Vocational Industrial Clubs of America (VICA).  The demand grew for a group that would provide the specialized programs of Health Occupations students.  An organization called the Health Careers Clubs gained national strength, especially in states such as Texas, New Jersey, North Carolina, Alabama, New York, New Mexico and others.  These clubs focused especially on health programs operating in academic high schools.</a:t>
            </a:r>
            <a:endParaRPr/>
          </a:p>
          <a:p>
            <a:pPr indent="0" lvl="0" marL="0" marR="0" rtl="0" algn="l">
              <a:lnSpc>
                <a:spcPct val="150000"/>
              </a:lnSpc>
              <a:spcBef>
                <a:spcPts val="0"/>
              </a:spcBef>
              <a:spcAft>
                <a:spcPts val="0"/>
              </a:spcAft>
              <a:buNone/>
            </a:pPr>
            <a:r>
              <a:rPr b="0" i="0" lang="en-US" sz="1200" u="none" cap="none" strike="noStrike">
                <a:solidFill>
                  <a:srgbClr val="1A1A1A"/>
                </a:solidFill>
                <a:latin typeface="Helvetica Neue"/>
                <a:ea typeface="Helvetica Neue"/>
                <a:cs typeface="Helvetica Neue"/>
                <a:sym typeface="Helvetica Neue"/>
              </a:rPr>
              <a:t>Health programming continued to grow and diversify.  Health occupations programs were established in vocational and technical schools in many states.  Health occupations educators began to see a need for an organized and united effort to consider common and unique concerns of health occupations.  The American Vocational Association (AVA) emerged as a logical locus for such a group.</a:t>
            </a:r>
            <a:endParaRPr/>
          </a:p>
        </p:txBody>
      </p:sp>
      <p:pic>
        <p:nvPicPr>
          <p:cNvPr id="135" name="Google Shape;135;p5"/>
          <p:cNvPicPr preferRelativeResize="0"/>
          <p:nvPr/>
        </p:nvPicPr>
        <p:blipFill rotWithShape="1">
          <a:blip r:embed="rId3">
            <a:alphaModFix/>
          </a:blip>
          <a:srcRect b="0" l="0" r="0" t="0"/>
          <a:stretch/>
        </p:blipFill>
        <p:spPr>
          <a:xfrm>
            <a:off x="571500" y="5917431"/>
            <a:ext cx="1562100" cy="543750"/>
          </a:xfrm>
          <a:prstGeom prst="rect">
            <a:avLst/>
          </a:prstGeom>
          <a:noFill/>
          <a:ln>
            <a:noFill/>
          </a:ln>
        </p:spPr>
      </p:pic>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7AC68"/>
        </a:solidFill>
      </p:bgPr>
    </p:bg>
    <p:spTree>
      <p:nvGrpSpPr>
        <p:cNvPr id="139" name="Shape 139"/>
        <p:cNvGrpSpPr/>
        <p:nvPr/>
      </p:nvGrpSpPr>
      <p:grpSpPr>
        <a:xfrm>
          <a:off x="0" y="0"/>
          <a:ext cx="0" cy="0"/>
          <a:chOff x="0" y="0"/>
          <a:chExt cx="0" cy="0"/>
        </a:xfrm>
      </p:grpSpPr>
      <p:pic>
        <p:nvPicPr>
          <p:cNvPr id="140" name="Google Shape;140;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1" name="Google Shape;141;p6"/>
          <p:cNvSpPr/>
          <p:nvPr/>
        </p:nvSpPr>
        <p:spPr>
          <a:xfrm>
            <a:off x="571499" y="1849713"/>
            <a:ext cx="10944225" cy="3712887"/>
          </a:xfrm>
          <a:prstGeom prst="rect">
            <a:avLst/>
          </a:prstGeom>
          <a:solidFill>
            <a:srgbClr val="1763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2" name="Google Shape;142;p6"/>
          <p:cNvPicPr preferRelativeResize="0"/>
          <p:nvPr/>
        </p:nvPicPr>
        <p:blipFill rotWithShape="1">
          <a:blip r:embed="rId4">
            <a:alphaModFix/>
          </a:blip>
          <a:srcRect b="0" l="0" r="0" t="0"/>
          <a:stretch/>
        </p:blipFill>
        <p:spPr>
          <a:xfrm>
            <a:off x="571498" y="5917431"/>
            <a:ext cx="1562101" cy="543750"/>
          </a:xfrm>
          <a:prstGeom prst="rect">
            <a:avLst/>
          </a:prstGeom>
          <a:noFill/>
          <a:ln>
            <a:noFill/>
          </a:ln>
        </p:spPr>
      </p:pic>
      <p:sp>
        <p:nvSpPr>
          <p:cNvPr id="143" name="Google Shape;143;p6"/>
          <p:cNvSpPr txBox="1"/>
          <p:nvPr/>
        </p:nvSpPr>
        <p:spPr>
          <a:xfrm>
            <a:off x="9057588" y="6115051"/>
            <a:ext cx="2425512" cy="437989"/>
          </a:xfrm>
          <a:prstGeom prst="rect">
            <a:avLst/>
          </a:prstGeom>
          <a:noFill/>
          <a:ln>
            <a:noFill/>
          </a:ln>
        </p:spPr>
        <p:txBody>
          <a:bodyPr anchorCtr="0" anchor="t" bIns="0" lIns="0" spcFirstLastPara="1" rIns="0" wrap="square" tIns="0">
            <a:normAutofit/>
          </a:bodyPr>
          <a:lstStyle/>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 FUTURE HEALTH PROFESSIONALS</a:t>
            </a:r>
            <a:endParaRPr/>
          </a:p>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HOSA.ORG</a:t>
            </a:r>
            <a:endParaRPr/>
          </a:p>
        </p:txBody>
      </p:sp>
      <p:sp>
        <p:nvSpPr>
          <p:cNvPr id="144" name="Google Shape;144;p6"/>
          <p:cNvSpPr txBox="1"/>
          <p:nvPr/>
        </p:nvSpPr>
        <p:spPr>
          <a:xfrm>
            <a:off x="571500" y="733668"/>
            <a:ext cx="6971760" cy="961857"/>
          </a:xfrm>
          <a:prstGeom prst="rect">
            <a:avLst/>
          </a:prstGeom>
          <a:noFill/>
          <a:ln>
            <a:noFill/>
          </a:ln>
        </p:spPr>
        <p:txBody>
          <a:bodyPr anchorCtr="0" anchor="t" bIns="0" lIns="0" spcFirstLastPara="1" rIns="0" wrap="square" tIns="0">
            <a:normAutofit/>
          </a:bodyPr>
          <a:lstStyle/>
          <a:p>
            <a:pPr indent="0" lvl="0" marL="0" marR="0" rtl="0" algn="l">
              <a:lnSpc>
                <a:spcPct val="75000"/>
              </a:lnSpc>
              <a:spcBef>
                <a:spcPts val="0"/>
              </a:spcBef>
              <a:spcAft>
                <a:spcPts val="0"/>
              </a:spcAft>
              <a:buClr>
                <a:srgbClr val="E6E7E8"/>
              </a:buClr>
              <a:buSzPts val="4400"/>
              <a:buFont typeface="Poppins"/>
              <a:buNone/>
            </a:pPr>
            <a:r>
              <a:rPr b="1" i="0" lang="en-US" sz="4400" u="none" cap="none" strike="noStrike">
                <a:solidFill>
                  <a:srgbClr val="E6E7E8"/>
                </a:solidFill>
                <a:latin typeface="Poppins"/>
                <a:ea typeface="Poppins"/>
                <a:cs typeface="Poppins"/>
                <a:sym typeface="Poppins"/>
              </a:rPr>
              <a:t>VITAL STATISTICS</a:t>
            </a:r>
            <a:endParaRPr/>
          </a:p>
        </p:txBody>
      </p:sp>
      <p:sp>
        <p:nvSpPr>
          <p:cNvPr id="145" name="Google Shape;145;p6"/>
          <p:cNvSpPr txBox="1"/>
          <p:nvPr/>
        </p:nvSpPr>
        <p:spPr>
          <a:xfrm>
            <a:off x="571500" y="1257536"/>
            <a:ext cx="6724649" cy="437989"/>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17638B"/>
              </a:buClr>
              <a:buSzPts val="2000"/>
              <a:buFont typeface="Arial"/>
              <a:buNone/>
            </a:pPr>
            <a:r>
              <a:rPr b="0" i="0" lang="en-US" sz="2000" u="none" cap="none" strike="noStrike">
                <a:solidFill>
                  <a:srgbClr val="17638B"/>
                </a:solidFill>
                <a:latin typeface="Poppins Medium"/>
                <a:ea typeface="Poppins Medium"/>
                <a:cs typeface="Poppins Medium"/>
                <a:sym typeface="Poppins Medium"/>
              </a:rPr>
              <a:t>HOSA IS FOR FUTURE HEALTH PROFESSIONALS</a:t>
            </a:r>
            <a:endParaRPr/>
          </a:p>
        </p:txBody>
      </p:sp>
      <p:cxnSp>
        <p:nvCxnSpPr>
          <p:cNvPr id="146" name="Google Shape;146;p6"/>
          <p:cNvCxnSpPr/>
          <p:nvPr/>
        </p:nvCxnSpPr>
        <p:spPr>
          <a:xfrm>
            <a:off x="571500" y="5791200"/>
            <a:ext cx="10982325" cy="0"/>
          </a:xfrm>
          <a:prstGeom prst="straightConnector1">
            <a:avLst/>
          </a:prstGeom>
          <a:noFill/>
          <a:ln cap="flat" cmpd="sng" w="9525">
            <a:solidFill>
              <a:schemeClr val="lt1"/>
            </a:solidFill>
            <a:prstDash val="solid"/>
            <a:miter lim="800000"/>
            <a:headEnd len="sm" w="sm" type="none"/>
            <a:tailEnd len="sm" w="sm" type="none"/>
          </a:ln>
        </p:spPr>
      </p:cxnSp>
      <p:sp>
        <p:nvSpPr>
          <p:cNvPr id="147" name="Google Shape;147;p6"/>
          <p:cNvSpPr txBox="1"/>
          <p:nvPr/>
        </p:nvSpPr>
        <p:spPr>
          <a:xfrm>
            <a:off x="781050" y="2019375"/>
            <a:ext cx="10260300" cy="3755700"/>
          </a:xfrm>
          <a:prstGeom prst="rect">
            <a:avLst/>
          </a:prstGeom>
          <a:noFill/>
          <a:ln>
            <a:noFill/>
          </a:ln>
        </p:spPr>
        <p:txBody>
          <a:bodyPr anchorCtr="0" anchor="t" bIns="45700" lIns="91425" spcFirstLastPara="1" rIns="91425" wrap="square" tIns="45700">
            <a:spAutoFit/>
          </a:bodyPr>
          <a:lstStyle/>
          <a:p>
            <a:pPr indent="-177800" lvl="0" marL="171450" marR="0" rtl="0" algn="l">
              <a:lnSpc>
                <a:spcPct val="150000"/>
              </a:lnSpc>
              <a:spcBef>
                <a:spcPts val="0"/>
              </a:spcBef>
              <a:spcAft>
                <a:spcPts val="0"/>
              </a:spcAft>
              <a:buClr>
                <a:srgbClr val="E6E7E8"/>
              </a:buClr>
              <a:buSzPts val="2800"/>
              <a:buFont typeface="Arial"/>
              <a:buChar char="•"/>
            </a:pPr>
            <a:r>
              <a:rPr b="1" i="0" lang="en-US" sz="2800" u="none" cap="none" strike="noStrike">
                <a:solidFill>
                  <a:srgbClr val="E6E7E8"/>
                </a:solidFill>
                <a:latin typeface="Poppins"/>
                <a:ea typeface="Poppins"/>
                <a:cs typeface="Poppins"/>
                <a:sym typeface="Poppins"/>
              </a:rPr>
              <a:t>55 </a:t>
            </a:r>
            <a:r>
              <a:rPr b="0" i="0" lang="en-US" sz="2800" u="none" cap="none" strike="noStrike">
                <a:solidFill>
                  <a:srgbClr val="E6E7E8"/>
                </a:solidFill>
                <a:latin typeface="Poppins Medium"/>
                <a:ea typeface="Poppins Medium"/>
                <a:cs typeface="Poppins Medium"/>
                <a:sym typeface="Poppins Medium"/>
              </a:rPr>
              <a:t>States, Territories, and Country Associations</a:t>
            </a:r>
            <a:endParaRPr/>
          </a:p>
          <a:p>
            <a:pPr indent="-177800" lvl="0" marL="171450" marR="0" rtl="0" algn="l">
              <a:lnSpc>
                <a:spcPct val="150000"/>
              </a:lnSpc>
              <a:spcBef>
                <a:spcPts val="0"/>
              </a:spcBef>
              <a:spcAft>
                <a:spcPts val="0"/>
              </a:spcAft>
              <a:buClr>
                <a:srgbClr val="E6E7E8"/>
              </a:buClr>
              <a:buSzPts val="2800"/>
              <a:buFont typeface="Arial"/>
              <a:buChar char="•"/>
            </a:pPr>
            <a:r>
              <a:rPr b="1" i="0" lang="en-US" sz="2800" u="none" cap="none" strike="noStrike">
                <a:solidFill>
                  <a:srgbClr val="E6E7E8"/>
                </a:solidFill>
                <a:latin typeface="Poppins"/>
                <a:ea typeface="Poppins"/>
                <a:cs typeface="Poppins"/>
                <a:sym typeface="Poppins"/>
              </a:rPr>
              <a:t>6,200 </a:t>
            </a:r>
            <a:r>
              <a:rPr b="0" i="0" lang="en-US" sz="2800" u="none" cap="none" strike="noStrike">
                <a:solidFill>
                  <a:srgbClr val="E6E7E8"/>
                </a:solidFill>
                <a:latin typeface="Poppins Medium"/>
                <a:ea typeface="Poppins Medium"/>
                <a:cs typeface="Poppins Medium"/>
                <a:sym typeface="Poppins Medium"/>
              </a:rPr>
              <a:t>HOSA Chapters</a:t>
            </a:r>
            <a:endParaRPr/>
          </a:p>
          <a:p>
            <a:pPr indent="-177800" lvl="0" marL="171450" marR="0" rtl="0" algn="l">
              <a:lnSpc>
                <a:spcPct val="150000"/>
              </a:lnSpc>
              <a:spcBef>
                <a:spcPts val="0"/>
              </a:spcBef>
              <a:spcAft>
                <a:spcPts val="0"/>
              </a:spcAft>
              <a:buClr>
                <a:srgbClr val="E6E7E8"/>
              </a:buClr>
              <a:buSzPts val="2800"/>
              <a:buFont typeface="Arial"/>
              <a:buChar char="•"/>
            </a:pPr>
            <a:r>
              <a:rPr b="1" i="0" lang="en-US" sz="2800" u="none" cap="none" strike="noStrike">
                <a:solidFill>
                  <a:srgbClr val="E6E7E8"/>
                </a:solidFill>
                <a:latin typeface="Poppins"/>
                <a:ea typeface="Poppins"/>
                <a:cs typeface="Poppins"/>
                <a:sym typeface="Poppins"/>
              </a:rPr>
              <a:t>350,000 </a:t>
            </a:r>
            <a:r>
              <a:rPr b="0" i="0" lang="en-US" sz="2800" u="none" cap="none" strike="noStrike">
                <a:solidFill>
                  <a:srgbClr val="E6E7E8"/>
                </a:solidFill>
                <a:latin typeface="Poppins Medium"/>
                <a:ea typeface="Poppins Medium"/>
                <a:cs typeface="Poppins Medium"/>
                <a:sym typeface="Poppins Medium"/>
              </a:rPr>
              <a:t>HOSA Members</a:t>
            </a:r>
            <a:endParaRPr/>
          </a:p>
          <a:p>
            <a:pPr indent="-177800" lvl="0" marL="171450" marR="0" rtl="0" algn="l">
              <a:lnSpc>
                <a:spcPct val="150000"/>
              </a:lnSpc>
              <a:spcBef>
                <a:spcPts val="0"/>
              </a:spcBef>
              <a:spcAft>
                <a:spcPts val="0"/>
              </a:spcAft>
              <a:buClr>
                <a:srgbClr val="E6E7E8"/>
              </a:buClr>
              <a:buSzPts val="2800"/>
              <a:buFont typeface="Arial"/>
              <a:buChar char="•"/>
            </a:pPr>
            <a:r>
              <a:rPr b="1" i="0" lang="en-US" sz="2800" u="none" cap="none" strike="noStrike">
                <a:solidFill>
                  <a:srgbClr val="E6E7E8"/>
                </a:solidFill>
                <a:latin typeface="Poppins"/>
                <a:ea typeface="Poppins"/>
                <a:cs typeface="Poppins"/>
                <a:sym typeface="Poppins"/>
              </a:rPr>
              <a:t>15,000 </a:t>
            </a:r>
            <a:r>
              <a:rPr b="0" i="0" lang="en-US" sz="2800" u="none" cap="none" strike="noStrike">
                <a:solidFill>
                  <a:srgbClr val="E6E7E8"/>
                </a:solidFill>
                <a:latin typeface="Poppins Medium"/>
                <a:ea typeface="Poppins Medium"/>
                <a:cs typeface="Poppins Medium"/>
                <a:sym typeface="Poppins Medium"/>
              </a:rPr>
              <a:t>International Leadership Conference Attendees</a:t>
            </a:r>
            <a:endParaRPr/>
          </a:p>
          <a:p>
            <a:pPr indent="-177800" lvl="0" marL="171450" marR="0" rtl="0" algn="l">
              <a:lnSpc>
                <a:spcPct val="150000"/>
              </a:lnSpc>
              <a:spcBef>
                <a:spcPts val="0"/>
              </a:spcBef>
              <a:spcAft>
                <a:spcPts val="0"/>
              </a:spcAft>
              <a:buClr>
                <a:srgbClr val="E6E7E8"/>
              </a:buClr>
              <a:buSzPts val="2800"/>
              <a:buFont typeface="Arial"/>
              <a:buChar char="•"/>
            </a:pPr>
            <a:r>
              <a:rPr b="1" i="0" lang="en-US" sz="2800" u="none" cap="none" strike="noStrike">
                <a:solidFill>
                  <a:srgbClr val="E6E7E8"/>
                </a:solidFill>
                <a:latin typeface="Poppins"/>
                <a:ea typeface="Poppins"/>
                <a:cs typeface="Poppins"/>
                <a:sym typeface="Poppins"/>
              </a:rPr>
              <a:t>$10 </a:t>
            </a:r>
            <a:r>
              <a:rPr b="0" i="0" lang="en-US" sz="2800" u="none" cap="none" strike="noStrike">
                <a:solidFill>
                  <a:srgbClr val="E6E7E8"/>
                </a:solidFill>
                <a:latin typeface="Poppins Medium"/>
                <a:ea typeface="Poppins Medium"/>
                <a:cs typeface="Poppins Medium"/>
                <a:sym typeface="Poppins Medium"/>
              </a:rPr>
              <a:t>National Affiliation Fee</a:t>
            </a:r>
            <a:endParaRPr/>
          </a:p>
          <a:p>
            <a:pPr indent="0" lvl="0" marL="171450" marR="0" rtl="0" algn="l">
              <a:lnSpc>
                <a:spcPct val="150000"/>
              </a:lnSpc>
              <a:spcBef>
                <a:spcPts val="0"/>
              </a:spcBef>
              <a:spcAft>
                <a:spcPts val="0"/>
              </a:spcAft>
              <a:buClr>
                <a:schemeClr val="dk1"/>
              </a:buClr>
              <a:buSzPts val="2800"/>
              <a:buFont typeface="Arial"/>
              <a:buNone/>
            </a:pPr>
            <a:r>
              <a:t/>
            </a:r>
            <a:endParaRPr b="0" i="0" sz="2800" u="none" cap="none" strike="noStrike">
              <a:solidFill>
                <a:srgbClr val="1A1A1A"/>
              </a:solidFill>
              <a:latin typeface="Poppins Medium"/>
              <a:ea typeface="Poppins Medium"/>
              <a:cs typeface="Poppins Medium"/>
              <a:sym typeface="Poppins Medium"/>
            </a:endParaRPr>
          </a:p>
        </p:txBody>
      </p:sp>
      <p:pic>
        <p:nvPicPr>
          <p:cNvPr id="148" name="Google Shape;148;p6"/>
          <p:cNvPicPr preferRelativeResize="0"/>
          <p:nvPr/>
        </p:nvPicPr>
        <p:blipFill rotWithShape="1">
          <a:blip r:embed="rId5">
            <a:alphaModFix/>
          </a:blip>
          <a:srcRect b="0" l="0" r="0" t="0"/>
          <a:stretch/>
        </p:blipFill>
        <p:spPr>
          <a:xfrm>
            <a:off x="9862086" y="1074541"/>
            <a:ext cx="1383229" cy="1396157"/>
          </a:xfrm>
          <a:prstGeom prst="rect">
            <a:avLst/>
          </a:prstGeom>
          <a:noFill/>
          <a:ln>
            <a:noFill/>
          </a:ln>
        </p:spPr>
      </p:pic>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638B"/>
        </a:solidFill>
      </p:bgPr>
    </p:bg>
    <p:spTree>
      <p:nvGrpSpPr>
        <p:cNvPr id="152" name="Shape 152"/>
        <p:cNvGrpSpPr/>
        <p:nvPr/>
      </p:nvGrpSpPr>
      <p:grpSpPr>
        <a:xfrm>
          <a:off x="0" y="0"/>
          <a:ext cx="0" cy="0"/>
          <a:chOff x="0" y="0"/>
          <a:chExt cx="0" cy="0"/>
        </a:xfrm>
      </p:grpSpPr>
      <p:pic>
        <p:nvPicPr>
          <p:cNvPr id="153" name="Google Shape;153;p7"/>
          <p:cNvPicPr preferRelativeResize="0"/>
          <p:nvPr/>
        </p:nvPicPr>
        <p:blipFill rotWithShape="1">
          <a:blip r:embed="rId3">
            <a:alphaModFix amt="50000"/>
          </a:blip>
          <a:srcRect b="0" l="0" r="0" t="0"/>
          <a:stretch/>
        </p:blipFill>
        <p:spPr>
          <a:xfrm>
            <a:off x="0" y="0"/>
            <a:ext cx="12192000" cy="6858000"/>
          </a:xfrm>
          <a:prstGeom prst="rect">
            <a:avLst/>
          </a:prstGeom>
          <a:noFill/>
          <a:ln>
            <a:noFill/>
          </a:ln>
        </p:spPr>
      </p:pic>
      <p:sp>
        <p:nvSpPr>
          <p:cNvPr id="154" name="Google Shape;154;p7"/>
          <p:cNvSpPr txBox="1"/>
          <p:nvPr/>
        </p:nvSpPr>
        <p:spPr>
          <a:xfrm>
            <a:off x="571498" y="733667"/>
            <a:ext cx="6971760" cy="1705207"/>
          </a:xfrm>
          <a:prstGeom prst="rect">
            <a:avLst/>
          </a:prstGeom>
          <a:noFill/>
          <a:ln>
            <a:noFill/>
          </a:ln>
        </p:spPr>
        <p:txBody>
          <a:bodyPr anchorCtr="0" anchor="t" bIns="0" lIns="0" spcFirstLastPara="1" rIns="0" wrap="square" tIns="0">
            <a:normAutofit/>
          </a:bodyPr>
          <a:lstStyle/>
          <a:p>
            <a:pPr indent="0" lvl="0" marL="0" marR="0" rtl="0" algn="l">
              <a:lnSpc>
                <a:spcPct val="75000"/>
              </a:lnSpc>
              <a:spcBef>
                <a:spcPts val="0"/>
              </a:spcBef>
              <a:spcAft>
                <a:spcPts val="0"/>
              </a:spcAft>
              <a:buClr>
                <a:srgbClr val="E6E7E8"/>
              </a:buClr>
              <a:buSzPts val="4400"/>
              <a:buFont typeface="Poppins"/>
              <a:buNone/>
            </a:pPr>
            <a:r>
              <a:rPr b="1" i="0" lang="en-US" sz="4400" u="none" cap="none" strike="noStrike">
                <a:solidFill>
                  <a:srgbClr val="E6E7E8"/>
                </a:solidFill>
                <a:latin typeface="Poppins"/>
                <a:ea typeface="Poppins"/>
                <a:cs typeface="Poppins"/>
                <a:sym typeface="Poppins"/>
              </a:rPr>
              <a:t>WE ARE </a:t>
            </a:r>
            <a:endParaRPr/>
          </a:p>
          <a:p>
            <a:pPr indent="0" lvl="0" marL="0" marR="0" rtl="0" algn="l">
              <a:lnSpc>
                <a:spcPct val="75000"/>
              </a:lnSpc>
              <a:spcBef>
                <a:spcPts val="0"/>
              </a:spcBef>
              <a:spcAft>
                <a:spcPts val="0"/>
              </a:spcAft>
              <a:buClr>
                <a:srgbClr val="E6E7E8"/>
              </a:buClr>
              <a:buSzPts val="4400"/>
              <a:buFont typeface="Poppins"/>
              <a:buNone/>
            </a:pPr>
            <a:r>
              <a:rPr b="1" i="0" lang="en-US" sz="4400" u="none" cap="none" strike="noStrike">
                <a:solidFill>
                  <a:srgbClr val="E6E7E8"/>
                </a:solidFill>
                <a:latin typeface="Poppins"/>
                <a:ea typeface="Poppins"/>
                <a:cs typeface="Poppins"/>
                <a:sym typeface="Poppins"/>
              </a:rPr>
              <a:t>FUTURE HEALTH</a:t>
            </a:r>
            <a:endParaRPr/>
          </a:p>
          <a:p>
            <a:pPr indent="0" lvl="0" marL="0" marR="0" rtl="0" algn="l">
              <a:lnSpc>
                <a:spcPct val="75000"/>
              </a:lnSpc>
              <a:spcBef>
                <a:spcPts val="0"/>
              </a:spcBef>
              <a:spcAft>
                <a:spcPts val="0"/>
              </a:spcAft>
              <a:buClr>
                <a:srgbClr val="E6E7E8"/>
              </a:buClr>
              <a:buSzPts val="4400"/>
              <a:buFont typeface="Poppins"/>
              <a:buNone/>
            </a:pPr>
            <a:r>
              <a:rPr b="1" i="0" lang="en-US" sz="4400" u="none" cap="none" strike="noStrike">
                <a:solidFill>
                  <a:srgbClr val="E6E7E8"/>
                </a:solidFill>
                <a:latin typeface="Poppins"/>
                <a:ea typeface="Poppins"/>
                <a:cs typeface="Poppins"/>
                <a:sym typeface="Poppins"/>
              </a:rPr>
              <a:t>PROFESSIONALS</a:t>
            </a:r>
            <a:endParaRPr/>
          </a:p>
        </p:txBody>
      </p:sp>
      <p:sp>
        <p:nvSpPr>
          <p:cNvPr id="155" name="Google Shape;155;p7"/>
          <p:cNvSpPr txBox="1"/>
          <p:nvPr/>
        </p:nvSpPr>
        <p:spPr>
          <a:xfrm>
            <a:off x="571499" y="2381805"/>
            <a:ext cx="5600700" cy="437989"/>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C7AC68"/>
              </a:buClr>
              <a:buSzPts val="2000"/>
              <a:buFont typeface="Arial"/>
              <a:buNone/>
            </a:pPr>
            <a:r>
              <a:rPr b="0" i="0" lang="en-US" sz="2000" u="none" cap="none" strike="noStrike">
                <a:solidFill>
                  <a:srgbClr val="C7AC68"/>
                </a:solidFill>
                <a:latin typeface="Poppins Medium"/>
                <a:ea typeface="Poppins Medium"/>
                <a:cs typeface="Poppins Medium"/>
                <a:sym typeface="Poppins Medium"/>
              </a:rPr>
              <a:t>LEARN. LEAD. SERVE. INNOVATE.</a:t>
            </a:r>
            <a:endParaRPr/>
          </a:p>
        </p:txBody>
      </p:sp>
      <p:sp>
        <p:nvSpPr>
          <p:cNvPr id="156" name="Google Shape;156;p7"/>
          <p:cNvSpPr txBox="1"/>
          <p:nvPr/>
        </p:nvSpPr>
        <p:spPr>
          <a:xfrm>
            <a:off x="485774" y="2914651"/>
            <a:ext cx="66771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200" u="none" cap="none" strike="noStrike">
                <a:solidFill>
                  <a:srgbClr val="E6E7E8"/>
                </a:solidFill>
                <a:latin typeface="Helvetica Neue"/>
                <a:ea typeface="Helvetica Neue"/>
                <a:cs typeface="Helvetica Neue"/>
                <a:sym typeface="Helvetica Neue"/>
              </a:rPr>
              <a:t>HOSA is not a club to which a few students in school join. Rather, HOSA is a powerful instructional tool that works best when it is integrated into the HSE and health science related curriculum and classroom. HSE instructors are committed to the development of the total person. Those who join the HSE-HOSA Partnership recognize the importance of providing students with training far beyond the basic technical skills needed for entry into the </a:t>
            </a:r>
            <a:r>
              <a:rPr lang="en-US" sz="1200">
                <a:solidFill>
                  <a:srgbClr val="E6E7E8"/>
                </a:solidFill>
                <a:latin typeface="Helvetica Neue"/>
                <a:ea typeface="Helvetica Neue"/>
                <a:cs typeface="Helvetica Neue"/>
                <a:sym typeface="Helvetica Neue"/>
              </a:rPr>
              <a:t>healthcare</a:t>
            </a:r>
            <a:r>
              <a:rPr b="0" i="0" lang="en-US" sz="1200" u="none" cap="none" strike="noStrike">
                <a:solidFill>
                  <a:srgbClr val="E6E7E8"/>
                </a:solidFill>
                <a:latin typeface="Helvetica Neue"/>
                <a:ea typeface="Helvetica Neue"/>
                <a:cs typeface="Helvetica Neue"/>
                <a:sym typeface="Helvetica Neue"/>
              </a:rPr>
              <a:t> field. The rapidly changing health care system needs dedicated workers who, in addition to their technical skills, are people-oriented and capable of playing a leadership role as a member of a </a:t>
            </a:r>
            <a:r>
              <a:rPr lang="en-US" sz="1200">
                <a:solidFill>
                  <a:srgbClr val="E6E7E8"/>
                </a:solidFill>
                <a:latin typeface="Helvetica Neue"/>
                <a:ea typeface="Helvetica Neue"/>
                <a:cs typeface="Helvetica Neue"/>
                <a:sym typeface="Helvetica Neue"/>
              </a:rPr>
              <a:t>healthcare</a:t>
            </a:r>
            <a:r>
              <a:rPr b="0" i="0" lang="en-US" sz="1200" u="none" cap="none" strike="noStrike">
                <a:solidFill>
                  <a:srgbClr val="E6E7E8"/>
                </a:solidFill>
                <a:latin typeface="Helvetica Neue"/>
                <a:ea typeface="Helvetica Neue"/>
                <a:cs typeface="Helvetica Neue"/>
                <a:sym typeface="Helvetica Neue"/>
              </a:rPr>
              <a:t> team.</a:t>
            </a:r>
            <a:endParaRPr/>
          </a:p>
        </p:txBody>
      </p:sp>
      <p:sp>
        <p:nvSpPr>
          <p:cNvPr id="157" name="Google Shape;157;p7"/>
          <p:cNvSpPr txBox="1"/>
          <p:nvPr/>
        </p:nvSpPr>
        <p:spPr>
          <a:xfrm>
            <a:off x="4603936" y="6115051"/>
            <a:ext cx="2425512" cy="437989"/>
          </a:xfrm>
          <a:prstGeom prst="rect">
            <a:avLst/>
          </a:prstGeom>
          <a:noFill/>
          <a:ln>
            <a:noFill/>
          </a:ln>
        </p:spPr>
        <p:txBody>
          <a:bodyPr anchorCtr="0" anchor="t" bIns="0" lIns="0" spcFirstLastPara="1" rIns="0" wrap="square" tIns="0">
            <a:normAutofit/>
          </a:bodyPr>
          <a:lstStyle/>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 FUTURE HEALTH PROFESSIONALS</a:t>
            </a:r>
            <a:endParaRPr/>
          </a:p>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HOSA.ORG</a:t>
            </a:r>
            <a:endParaRPr/>
          </a:p>
        </p:txBody>
      </p:sp>
      <p:pic>
        <p:nvPicPr>
          <p:cNvPr id="158" name="Google Shape;158;p7"/>
          <p:cNvPicPr preferRelativeResize="0"/>
          <p:nvPr/>
        </p:nvPicPr>
        <p:blipFill rotWithShape="1">
          <a:blip r:embed="rId4">
            <a:alphaModFix/>
          </a:blip>
          <a:srcRect b="0" l="46669" r="6664" t="0"/>
          <a:stretch/>
        </p:blipFill>
        <p:spPr>
          <a:xfrm>
            <a:off x="7391400" y="0"/>
            <a:ext cx="4800600" cy="6858000"/>
          </a:xfrm>
          <a:prstGeom prst="rect">
            <a:avLst/>
          </a:prstGeom>
          <a:noFill/>
          <a:ln>
            <a:noFill/>
          </a:ln>
        </p:spPr>
      </p:pic>
      <p:pic>
        <p:nvPicPr>
          <p:cNvPr id="159" name="Google Shape;159;p7"/>
          <p:cNvPicPr preferRelativeResize="0"/>
          <p:nvPr/>
        </p:nvPicPr>
        <p:blipFill rotWithShape="1">
          <a:blip r:embed="rId5">
            <a:alphaModFix/>
          </a:blip>
          <a:srcRect b="0" l="0" r="0" t="0"/>
          <a:stretch/>
        </p:blipFill>
        <p:spPr>
          <a:xfrm>
            <a:off x="571498" y="5917431"/>
            <a:ext cx="1562101" cy="543750"/>
          </a:xfrm>
          <a:prstGeom prst="rect">
            <a:avLst/>
          </a:prstGeom>
          <a:noFill/>
          <a:ln>
            <a:noFill/>
          </a:ln>
        </p:spPr>
      </p:pic>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638B"/>
        </a:solidFill>
      </p:bgPr>
    </p:bg>
    <p:spTree>
      <p:nvGrpSpPr>
        <p:cNvPr id="163" name="Shape 163"/>
        <p:cNvGrpSpPr/>
        <p:nvPr/>
      </p:nvGrpSpPr>
      <p:grpSpPr>
        <a:xfrm>
          <a:off x="0" y="0"/>
          <a:ext cx="0" cy="0"/>
          <a:chOff x="0" y="0"/>
          <a:chExt cx="0" cy="0"/>
        </a:xfrm>
      </p:grpSpPr>
      <p:sp>
        <p:nvSpPr>
          <p:cNvPr id="164" name="Google Shape;164;p8"/>
          <p:cNvSpPr/>
          <p:nvPr/>
        </p:nvSpPr>
        <p:spPr>
          <a:xfrm>
            <a:off x="571499" y="657225"/>
            <a:ext cx="10944225" cy="4905375"/>
          </a:xfrm>
          <a:prstGeom prst="rect">
            <a:avLst/>
          </a:prstGeom>
          <a:solidFill>
            <a:srgbClr val="C7AC6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65" name="Google Shape;165;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6" name="Google Shape;166;p8"/>
          <p:cNvSpPr txBox="1"/>
          <p:nvPr/>
        </p:nvSpPr>
        <p:spPr>
          <a:xfrm>
            <a:off x="9057588" y="6115051"/>
            <a:ext cx="2425512" cy="437989"/>
          </a:xfrm>
          <a:prstGeom prst="rect">
            <a:avLst/>
          </a:prstGeom>
          <a:noFill/>
          <a:ln>
            <a:noFill/>
          </a:ln>
        </p:spPr>
        <p:txBody>
          <a:bodyPr anchorCtr="0" anchor="t" bIns="0" lIns="0" spcFirstLastPara="1" rIns="0" wrap="square" tIns="0">
            <a:normAutofit/>
          </a:bodyPr>
          <a:lstStyle/>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 FUTURE HEALTH PROFESSIONALS</a:t>
            </a:r>
            <a:endParaRPr/>
          </a:p>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HOSA.ORG</a:t>
            </a:r>
            <a:endParaRPr/>
          </a:p>
        </p:txBody>
      </p:sp>
      <p:pic>
        <p:nvPicPr>
          <p:cNvPr id="167" name="Google Shape;167;p8"/>
          <p:cNvPicPr preferRelativeResize="0"/>
          <p:nvPr/>
        </p:nvPicPr>
        <p:blipFill rotWithShape="1">
          <a:blip r:embed="rId4">
            <a:alphaModFix/>
          </a:blip>
          <a:srcRect b="0" l="31102" r="14427" t="0"/>
          <a:stretch/>
        </p:blipFill>
        <p:spPr>
          <a:xfrm>
            <a:off x="7504721" y="657224"/>
            <a:ext cx="4011003" cy="4911431"/>
          </a:xfrm>
          <a:prstGeom prst="rect">
            <a:avLst/>
          </a:prstGeom>
          <a:noFill/>
          <a:ln>
            <a:noFill/>
          </a:ln>
        </p:spPr>
      </p:pic>
      <p:cxnSp>
        <p:nvCxnSpPr>
          <p:cNvPr id="168" name="Google Shape;168;p8"/>
          <p:cNvCxnSpPr/>
          <p:nvPr/>
        </p:nvCxnSpPr>
        <p:spPr>
          <a:xfrm>
            <a:off x="1070972" y="2819400"/>
            <a:ext cx="5934075" cy="0"/>
          </a:xfrm>
          <a:prstGeom prst="straightConnector1">
            <a:avLst/>
          </a:prstGeom>
          <a:noFill/>
          <a:ln cap="flat" cmpd="sng" w="9525">
            <a:solidFill>
              <a:schemeClr val="lt1"/>
            </a:solidFill>
            <a:prstDash val="solid"/>
            <a:miter lim="800000"/>
            <a:headEnd len="sm" w="sm" type="none"/>
            <a:tailEnd len="sm" w="sm" type="none"/>
          </a:ln>
        </p:spPr>
      </p:cxnSp>
      <p:sp>
        <p:nvSpPr>
          <p:cNvPr id="169" name="Google Shape;169;p8"/>
          <p:cNvSpPr/>
          <p:nvPr/>
        </p:nvSpPr>
        <p:spPr>
          <a:xfrm>
            <a:off x="10455293" y="890791"/>
            <a:ext cx="1383230" cy="1396157"/>
          </a:xfrm>
          <a:prstGeom prst="rect">
            <a:avLst/>
          </a:prstGeom>
          <a:solidFill>
            <a:srgbClr val="FFFFFF"/>
          </a:solidFill>
          <a:ln>
            <a:noFill/>
          </a:ln>
        </p:spPr>
      </p:sp>
      <p:sp>
        <p:nvSpPr>
          <p:cNvPr id="170" name="Google Shape;170;p8"/>
          <p:cNvSpPr txBox="1"/>
          <p:nvPr/>
        </p:nvSpPr>
        <p:spPr>
          <a:xfrm>
            <a:off x="995550" y="2968921"/>
            <a:ext cx="63618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200" u="none" cap="none" strike="noStrike">
                <a:solidFill>
                  <a:srgbClr val="1A1A1A"/>
                </a:solidFill>
                <a:latin typeface="Helvetica Neue"/>
                <a:ea typeface="Helvetica Neue"/>
                <a:cs typeface="Helvetica Neue"/>
                <a:sym typeface="Helvetica Neue"/>
              </a:rPr>
              <a:t>HOSA's mission is especially critical when considering the acute shortage of qualified workers for the </a:t>
            </a:r>
            <a:r>
              <a:rPr lang="en-US" sz="1200">
                <a:solidFill>
                  <a:srgbClr val="1A1A1A"/>
                </a:solidFill>
                <a:latin typeface="Helvetica Neue"/>
                <a:ea typeface="Helvetica Neue"/>
                <a:cs typeface="Helvetica Neue"/>
                <a:sym typeface="Helvetica Neue"/>
              </a:rPr>
              <a:t>healthcare</a:t>
            </a:r>
            <a:r>
              <a:rPr b="0" i="0" lang="en-US" sz="1200" u="none" cap="none" strike="noStrike">
                <a:solidFill>
                  <a:srgbClr val="1A1A1A"/>
                </a:solidFill>
                <a:latin typeface="Helvetica Neue"/>
                <a:ea typeface="Helvetica Neue"/>
                <a:cs typeface="Helvetica Neue"/>
                <a:sym typeface="Helvetica Neue"/>
              </a:rPr>
              <a:t> industry. This shortage has been amplified by the COVID-19 pandemic. In the Spring of 2020 countless doctors and nurses returned to the frontline out of retirement and medical school allowed students to graduate early to fight the pandemic. HOSA is a viable solution to health industry shortages. HOSA Advisors globally are promoting the health professions and ensuring that future health professionals are prepared for college and their health profession of choice!</a:t>
            </a:r>
            <a:endParaRPr/>
          </a:p>
        </p:txBody>
      </p:sp>
      <p:sp>
        <p:nvSpPr>
          <p:cNvPr id="171" name="Google Shape;171;p8"/>
          <p:cNvSpPr txBox="1"/>
          <p:nvPr/>
        </p:nvSpPr>
        <p:spPr>
          <a:xfrm>
            <a:off x="1059777" y="2173108"/>
            <a:ext cx="5469022" cy="427691"/>
          </a:xfrm>
          <a:prstGeom prst="rect">
            <a:avLst/>
          </a:prstGeom>
          <a:noFill/>
          <a:ln>
            <a:noFill/>
          </a:ln>
        </p:spPr>
        <p:txBody>
          <a:bodyPr anchorCtr="0" anchor="t" bIns="0" lIns="0" spcFirstLastPara="1" rIns="0" wrap="square" tIns="0">
            <a:normAutofit fontScale="92500" lnSpcReduction="10000"/>
          </a:bodyPr>
          <a:lstStyle/>
          <a:p>
            <a:pPr indent="0" lvl="0" marL="0" marR="0" rtl="0" algn="l">
              <a:lnSpc>
                <a:spcPct val="90000"/>
              </a:lnSpc>
              <a:spcBef>
                <a:spcPts val="0"/>
              </a:spcBef>
              <a:spcAft>
                <a:spcPts val="0"/>
              </a:spcAft>
              <a:buClr>
                <a:srgbClr val="17638B"/>
              </a:buClr>
              <a:buSzPct val="100000"/>
              <a:buFont typeface="Arial"/>
              <a:buNone/>
            </a:pPr>
            <a:r>
              <a:rPr b="0" i="0" lang="en-US" sz="1800" u="none" cap="none" strike="noStrike">
                <a:solidFill>
                  <a:srgbClr val="17638B"/>
                </a:solidFill>
                <a:latin typeface="Poppins Medium"/>
                <a:ea typeface="Poppins Medium"/>
                <a:cs typeface="Poppins Medium"/>
                <a:sym typeface="Poppins Medium"/>
              </a:rPr>
              <a:t>HOSA Provides the Health Industry with a Pipeline of Qualified Leaders &amp; Professionals</a:t>
            </a:r>
            <a:endParaRPr/>
          </a:p>
        </p:txBody>
      </p:sp>
      <p:sp>
        <p:nvSpPr>
          <p:cNvPr id="172" name="Google Shape;172;p8"/>
          <p:cNvSpPr txBox="1"/>
          <p:nvPr/>
        </p:nvSpPr>
        <p:spPr>
          <a:xfrm>
            <a:off x="1070972" y="1188463"/>
            <a:ext cx="5934075" cy="1098485"/>
          </a:xfrm>
          <a:prstGeom prst="rect">
            <a:avLst/>
          </a:prstGeom>
          <a:noFill/>
          <a:ln>
            <a:noFill/>
          </a:ln>
        </p:spPr>
        <p:txBody>
          <a:bodyPr anchorCtr="0" anchor="t" bIns="0" lIns="0" spcFirstLastPara="1" rIns="0" wrap="square" tIns="0">
            <a:normAutofit/>
          </a:bodyPr>
          <a:lstStyle/>
          <a:p>
            <a:pPr indent="0" lvl="0" marL="0" marR="0" rtl="0" algn="l">
              <a:lnSpc>
                <a:spcPct val="75000"/>
              </a:lnSpc>
              <a:spcBef>
                <a:spcPts val="0"/>
              </a:spcBef>
              <a:spcAft>
                <a:spcPts val="0"/>
              </a:spcAft>
              <a:buClr>
                <a:srgbClr val="E6E7E8"/>
              </a:buClr>
              <a:buSzPts val="4000"/>
              <a:buFont typeface="Poppins"/>
              <a:buNone/>
            </a:pPr>
            <a:r>
              <a:rPr b="1" i="0" lang="en-US" sz="4000" u="none" cap="none" strike="noStrike">
                <a:solidFill>
                  <a:srgbClr val="E6E7E8"/>
                </a:solidFill>
                <a:latin typeface="Poppins"/>
                <a:ea typeface="Poppins"/>
                <a:cs typeface="Poppins"/>
                <a:sym typeface="Poppins"/>
              </a:rPr>
              <a:t>We are Future Health Professionals</a:t>
            </a:r>
            <a:endParaRPr/>
          </a:p>
        </p:txBody>
      </p:sp>
      <p:pic>
        <p:nvPicPr>
          <p:cNvPr id="173" name="Google Shape;173;p8"/>
          <p:cNvPicPr preferRelativeResize="0"/>
          <p:nvPr/>
        </p:nvPicPr>
        <p:blipFill rotWithShape="1">
          <a:blip r:embed="rId5">
            <a:alphaModFix/>
          </a:blip>
          <a:srcRect b="0" l="0" r="0" t="0"/>
          <a:stretch/>
        </p:blipFill>
        <p:spPr>
          <a:xfrm>
            <a:off x="571498" y="5917431"/>
            <a:ext cx="1562101" cy="543750"/>
          </a:xfrm>
          <a:prstGeom prst="rect">
            <a:avLst/>
          </a:prstGeom>
          <a:noFill/>
          <a:ln>
            <a:noFill/>
          </a:ln>
        </p:spPr>
      </p:pic>
    </p:spTree>
  </p:cSld>
  <p:clrMapOvr>
    <a:masterClrMapping/>
  </p:clrMapOvr>
  <p:transition spd="med">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638B"/>
        </a:solidFill>
      </p:bgPr>
    </p:bg>
    <p:spTree>
      <p:nvGrpSpPr>
        <p:cNvPr id="177" name="Shape 177"/>
        <p:cNvGrpSpPr/>
        <p:nvPr/>
      </p:nvGrpSpPr>
      <p:grpSpPr>
        <a:xfrm>
          <a:off x="0" y="0"/>
          <a:ext cx="0" cy="0"/>
          <a:chOff x="0" y="0"/>
          <a:chExt cx="0" cy="0"/>
        </a:xfrm>
      </p:grpSpPr>
      <p:pic>
        <p:nvPicPr>
          <p:cNvPr id="178" name="Google Shape;178;p9"/>
          <p:cNvPicPr preferRelativeResize="0"/>
          <p:nvPr/>
        </p:nvPicPr>
        <p:blipFill rotWithShape="1">
          <a:blip r:embed="rId3">
            <a:alphaModFix amt="50000"/>
          </a:blip>
          <a:srcRect b="0" l="0" r="0" t="0"/>
          <a:stretch/>
        </p:blipFill>
        <p:spPr>
          <a:xfrm>
            <a:off x="0" y="0"/>
            <a:ext cx="12192000" cy="6858000"/>
          </a:xfrm>
          <a:prstGeom prst="rect">
            <a:avLst/>
          </a:prstGeom>
          <a:noFill/>
          <a:ln>
            <a:noFill/>
          </a:ln>
        </p:spPr>
      </p:pic>
      <p:sp>
        <p:nvSpPr>
          <p:cNvPr id="179" name="Google Shape;179;p9"/>
          <p:cNvSpPr txBox="1"/>
          <p:nvPr/>
        </p:nvSpPr>
        <p:spPr>
          <a:xfrm>
            <a:off x="571500" y="733668"/>
            <a:ext cx="6971760" cy="1180858"/>
          </a:xfrm>
          <a:prstGeom prst="rect">
            <a:avLst/>
          </a:prstGeom>
          <a:noFill/>
          <a:ln>
            <a:noFill/>
          </a:ln>
        </p:spPr>
        <p:txBody>
          <a:bodyPr anchorCtr="0" anchor="t" bIns="0" lIns="0" spcFirstLastPara="1" rIns="0" wrap="square" tIns="0">
            <a:normAutofit/>
          </a:bodyPr>
          <a:lstStyle/>
          <a:p>
            <a:pPr indent="0" lvl="0" marL="0" marR="0" rtl="0" algn="l">
              <a:lnSpc>
                <a:spcPct val="75000"/>
              </a:lnSpc>
              <a:spcBef>
                <a:spcPts val="0"/>
              </a:spcBef>
              <a:spcAft>
                <a:spcPts val="0"/>
              </a:spcAft>
              <a:buClr>
                <a:srgbClr val="E6E7E8"/>
              </a:buClr>
              <a:buSzPts val="4400"/>
              <a:buFont typeface="Poppins"/>
              <a:buNone/>
            </a:pPr>
            <a:r>
              <a:rPr b="1" i="0" lang="en-US" sz="4400" u="none" cap="none" strike="noStrike">
                <a:solidFill>
                  <a:srgbClr val="E6E7E8"/>
                </a:solidFill>
                <a:latin typeface="Poppins"/>
                <a:ea typeface="Poppins"/>
                <a:cs typeface="Poppins"/>
                <a:sym typeface="Poppins"/>
              </a:rPr>
              <a:t>HOSA: A LEGACY</a:t>
            </a:r>
            <a:endParaRPr/>
          </a:p>
          <a:p>
            <a:pPr indent="0" lvl="0" marL="0" marR="0" rtl="0" algn="l">
              <a:lnSpc>
                <a:spcPct val="75000"/>
              </a:lnSpc>
              <a:spcBef>
                <a:spcPts val="0"/>
              </a:spcBef>
              <a:spcAft>
                <a:spcPts val="0"/>
              </a:spcAft>
              <a:buClr>
                <a:srgbClr val="E6E7E8"/>
              </a:buClr>
              <a:buSzPts val="4400"/>
              <a:buFont typeface="Poppins"/>
              <a:buNone/>
            </a:pPr>
            <a:r>
              <a:rPr b="1" i="0" lang="en-US" sz="4400" u="none" cap="none" strike="noStrike">
                <a:solidFill>
                  <a:srgbClr val="E6E7E8"/>
                </a:solidFill>
                <a:latin typeface="Poppins"/>
                <a:ea typeface="Poppins"/>
                <a:cs typeface="Poppins"/>
                <a:sym typeface="Poppins"/>
              </a:rPr>
              <a:t>OF EXCELLENCE</a:t>
            </a:r>
            <a:endParaRPr/>
          </a:p>
        </p:txBody>
      </p:sp>
      <p:sp>
        <p:nvSpPr>
          <p:cNvPr id="180" name="Google Shape;180;p9"/>
          <p:cNvSpPr txBox="1"/>
          <p:nvPr/>
        </p:nvSpPr>
        <p:spPr>
          <a:xfrm>
            <a:off x="571501" y="1821524"/>
            <a:ext cx="5600700" cy="437989"/>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C7AC68"/>
              </a:buClr>
              <a:buSzPts val="2000"/>
              <a:buFont typeface="Arial"/>
              <a:buNone/>
            </a:pPr>
            <a:r>
              <a:rPr b="0" i="0" lang="en-US" sz="2000" u="none" cap="none" strike="noStrike">
                <a:solidFill>
                  <a:srgbClr val="C7AC68"/>
                </a:solidFill>
                <a:latin typeface="Poppins Medium"/>
                <a:ea typeface="Poppins Medium"/>
                <a:cs typeface="Poppins Medium"/>
                <a:sym typeface="Poppins Medium"/>
              </a:rPr>
              <a:t>HOSA’S EARLY HISTORY</a:t>
            </a:r>
            <a:endParaRPr/>
          </a:p>
        </p:txBody>
      </p:sp>
      <p:sp>
        <p:nvSpPr>
          <p:cNvPr id="181" name="Google Shape;181;p9"/>
          <p:cNvSpPr txBox="1"/>
          <p:nvPr/>
        </p:nvSpPr>
        <p:spPr>
          <a:xfrm>
            <a:off x="485775" y="2385506"/>
            <a:ext cx="11068050" cy="313932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200" u="none" cap="none" strike="noStrike">
                <a:solidFill>
                  <a:srgbClr val="E6E7E8"/>
                </a:solidFill>
                <a:latin typeface="Helvetica Neue"/>
                <a:ea typeface="Helvetica Neue"/>
                <a:cs typeface="Helvetica Neue"/>
                <a:sym typeface="Helvetica Neue"/>
              </a:rPr>
              <a:t>In 1957 the then United States Office of Education realized that educational programs in health occupations were growing throughout the nation at such a pace that the first Health Occupations Program Specialist, Helen K. Powers, was appointed to supervise the field.  As programs expanded, needs for a student organization for health occupations students began to emerge for students enrolled in these programs.</a:t>
            </a:r>
            <a:endParaRPr/>
          </a:p>
          <a:p>
            <a:pPr indent="0" lvl="0" marL="0" marR="0" rtl="0" algn="l">
              <a:lnSpc>
                <a:spcPct val="150000"/>
              </a:lnSpc>
              <a:spcBef>
                <a:spcPts val="0"/>
              </a:spcBef>
              <a:spcAft>
                <a:spcPts val="0"/>
              </a:spcAft>
              <a:buNone/>
            </a:pPr>
            <a:r>
              <a:t/>
            </a:r>
            <a:endParaRPr b="0" i="0" sz="1200" u="none" cap="none" strike="noStrike">
              <a:solidFill>
                <a:srgbClr val="E6E7E8"/>
              </a:solidFill>
              <a:latin typeface="Helvetica Neue"/>
              <a:ea typeface="Helvetica Neue"/>
              <a:cs typeface="Helvetica Neue"/>
              <a:sym typeface="Helvetica Neue"/>
            </a:endParaRPr>
          </a:p>
          <a:p>
            <a:pPr indent="0" lvl="0" marL="0" marR="0" rtl="0" algn="l">
              <a:lnSpc>
                <a:spcPct val="150000"/>
              </a:lnSpc>
              <a:spcBef>
                <a:spcPts val="0"/>
              </a:spcBef>
              <a:spcAft>
                <a:spcPts val="0"/>
              </a:spcAft>
              <a:buNone/>
            </a:pPr>
            <a:r>
              <a:t/>
            </a:r>
            <a:endParaRPr b="0" i="0" sz="1200" u="none" cap="none" strike="noStrike">
              <a:solidFill>
                <a:srgbClr val="E6E7E8"/>
              </a:solidFill>
              <a:latin typeface="Helvetica Neue"/>
              <a:ea typeface="Helvetica Neue"/>
              <a:cs typeface="Helvetica Neue"/>
              <a:sym typeface="Helvetica Neue"/>
            </a:endParaRPr>
          </a:p>
          <a:p>
            <a:pPr indent="0" lvl="0" marL="0" marR="0" rtl="0" algn="l">
              <a:lnSpc>
                <a:spcPct val="150000"/>
              </a:lnSpc>
              <a:spcBef>
                <a:spcPts val="0"/>
              </a:spcBef>
              <a:spcAft>
                <a:spcPts val="0"/>
              </a:spcAft>
              <a:buNone/>
            </a:pPr>
            <a:r>
              <a:rPr b="0" i="0" lang="en-US" sz="1200" u="none" cap="none" strike="noStrike">
                <a:solidFill>
                  <a:srgbClr val="E6E7E8"/>
                </a:solidFill>
                <a:latin typeface="Helvetica Neue"/>
                <a:ea typeface="Helvetica Neue"/>
                <a:cs typeface="Helvetica Neue"/>
                <a:sym typeface="Helvetica Neue"/>
              </a:rPr>
              <a:t>In 1960, early student organizational needs were met through Future Nurses Clubs and Vocational Industrial Clubs of America (VICA).  The demand grew for a group that would provide the specialized programs of Health Occupations students.  An organization called the Health Careers Clubs gained national strength, especially in states such as Texas, New Jersey, North Carolina, Alabama, New York, New Mexico and others.  These clubs focused especially on health programs operating in academic high schools.</a:t>
            </a:r>
            <a:endParaRPr/>
          </a:p>
          <a:p>
            <a:pPr indent="0" lvl="0" marL="0" marR="0" rtl="0" algn="l">
              <a:lnSpc>
                <a:spcPct val="150000"/>
              </a:lnSpc>
              <a:spcBef>
                <a:spcPts val="0"/>
              </a:spcBef>
              <a:spcAft>
                <a:spcPts val="0"/>
              </a:spcAft>
              <a:buNone/>
            </a:pPr>
            <a:r>
              <a:rPr b="0" i="0" lang="en-US" sz="1200" u="none" cap="none" strike="noStrike">
                <a:solidFill>
                  <a:srgbClr val="E6E7E8"/>
                </a:solidFill>
                <a:latin typeface="Helvetica Neue"/>
                <a:ea typeface="Helvetica Neue"/>
                <a:cs typeface="Helvetica Neue"/>
                <a:sym typeface="Helvetica Neue"/>
              </a:rPr>
              <a:t>Health programming continued to grow and diversify.  Health occupations programs were established in vocational and technical schools in many states.  Health occupations educators began to see a need for an organized and united effort to consider common and unique concerns of health occupations.  The American Vocational Association (AVA) emerged as a logical locus for such a group.</a:t>
            </a:r>
            <a:endParaRPr/>
          </a:p>
        </p:txBody>
      </p:sp>
      <p:sp>
        <p:nvSpPr>
          <p:cNvPr id="182" name="Google Shape;182;p9"/>
          <p:cNvSpPr txBox="1"/>
          <p:nvPr/>
        </p:nvSpPr>
        <p:spPr>
          <a:xfrm>
            <a:off x="9057588" y="6115051"/>
            <a:ext cx="2425512" cy="437989"/>
          </a:xfrm>
          <a:prstGeom prst="rect">
            <a:avLst/>
          </a:prstGeom>
          <a:noFill/>
          <a:ln>
            <a:noFill/>
          </a:ln>
        </p:spPr>
        <p:txBody>
          <a:bodyPr anchorCtr="0" anchor="t" bIns="0" lIns="0" spcFirstLastPara="1" rIns="0" wrap="square" tIns="0">
            <a:normAutofit/>
          </a:bodyPr>
          <a:lstStyle/>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 FUTURE HEALTH PROFESSIONALS</a:t>
            </a:r>
            <a:endParaRPr/>
          </a:p>
          <a:p>
            <a:pPr indent="0" lvl="0" marL="0" marR="0" rtl="0" algn="r">
              <a:lnSpc>
                <a:spcPct val="75000"/>
              </a:lnSpc>
              <a:spcBef>
                <a:spcPts val="0"/>
              </a:spcBef>
              <a:spcAft>
                <a:spcPts val="0"/>
              </a:spcAft>
              <a:buClr>
                <a:srgbClr val="E6E7E8"/>
              </a:buClr>
              <a:buSzPts val="800"/>
              <a:buFont typeface="Arial"/>
              <a:buNone/>
            </a:pPr>
            <a:r>
              <a:rPr b="0" i="0" lang="en-US" sz="800" u="none" cap="none" strike="noStrike">
                <a:solidFill>
                  <a:srgbClr val="E6E7E8"/>
                </a:solidFill>
                <a:latin typeface="Poppins Medium"/>
                <a:ea typeface="Poppins Medium"/>
                <a:cs typeface="Poppins Medium"/>
                <a:sym typeface="Poppins Medium"/>
              </a:rPr>
              <a:t>HOSA.ORG</a:t>
            </a:r>
            <a:endParaRPr/>
          </a:p>
        </p:txBody>
      </p:sp>
      <p:cxnSp>
        <p:nvCxnSpPr>
          <p:cNvPr id="183" name="Google Shape;183;p9"/>
          <p:cNvCxnSpPr/>
          <p:nvPr/>
        </p:nvCxnSpPr>
        <p:spPr>
          <a:xfrm>
            <a:off x="571500" y="5791200"/>
            <a:ext cx="10911600" cy="0"/>
          </a:xfrm>
          <a:prstGeom prst="straightConnector1">
            <a:avLst/>
          </a:prstGeom>
          <a:noFill/>
          <a:ln cap="flat" cmpd="sng" w="9525">
            <a:solidFill>
              <a:schemeClr val="lt1"/>
            </a:solidFill>
            <a:prstDash val="solid"/>
            <a:miter lim="800000"/>
            <a:headEnd len="sm" w="sm" type="none"/>
            <a:tailEnd len="sm" w="sm" type="none"/>
          </a:ln>
        </p:spPr>
      </p:cxnSp>
      <p:pic>
        <p:nvPicPr>
          <p:cNvPr id="184" name="Google Shape;184;p9"/>
          <p:cNvPicPr preferRelativeResize="0"/>
          <p:nvPr/>
        </p:nvPicPr>
        <p:blipFill rotWithShape="1">
          <a:blip r:embed="rId4">
            <a:alphaModFix/>
          </a:blip>
          <a:srcRect b="0" l="0" r="0" t="0"/>
          <a:stretch/>
        </p:blipFill>
        <p:spPr>
          <a:xfrm>
            <a:off x="571498" y="5917431"/>
            <a:ext cx="1562101" cy="543750"/>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2025-06-26T14:52:29Z</dcterms:created>
  <dc:creator>Clayton Carter</dc:creator>
</cp:coreProperties>
</file>