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2" r:id="rId9"/>
    <p:sldId id="263" r:id="rId10"/>
    <p:sldId id="275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8288000" cy="10287000"/>
  <p:notesSz cx="6858000" cy="9144000"/>
  <p:embeddedFontLst>
    <p:embeddedFont>
      <p:font typeface="League Spartan" pitchFamily="2" charset="77"/>
      <p:regular r:id="rId22"/>
      <p:bold r:id="rId23"/>
    </p:embeddedFont>
    <p:embeddedFont>
      <p:font typeface="Montserrat" pitchFamily="2" charset="77"/>
      <p:regular r:id="rId24"/>
      <p:bold r:id="rId25"/>
      <p:italic r:id="rId26"/>
      <p:boldItalic r:id="rId27"/>
    </p:embeddedFont>
    <p:embeddedFont>
      <p:font typeface="Montserrat Medium" panose="020F0502020204030204" pitchFamily="34" charset="0"/>
      <p:regular r:id="rId28"/>
      <p:bold r:id="rId29"/>
      <p:italic r:id="rId30"/>
      <p:boldItalic r:id="rId31"/>
    </p:embeddedFont>
    <p:embeddedFont>
      <p:font typeface="Oswald" pitchFamily="2" charset="77"/>
      <p:regular r:id="rId32"/>
      <p:bold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6" roundtripDataSignature="AMtx7mgxwlBr/zhMIhUOn6exXdfPOio10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C7B5"/>
    <a:srgbClr val="FFD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68"/>
    <p:restoredTop sz="94686"/>
  </p:normalViewPr>
  <p:slideViewPr>
    <p:cSldViewPr snapToGrid="0">
      <p:cViewPr varScale="1">
        <p:scale>
          <a:sx n="58" d="100"/>
          <a:sy n="58" d="100"/>
        </p:scale>
        <p:origin x="1088" y="5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heme" Target="theme/them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857500" y="512763"/>
            <a:ext cx="3429000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87" name="Google Shape;87;p1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1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Jan - introductions</a:t>
            </a:r>
            <a:endParaRPr/>
          </a:p>
        </p:txBody>
      </p:sp>
      <p:sp>
        <p:nvSpPr>
          <p:cNvPr id="89" name="Google Shape;89;p1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1290C37A-0B69-2E8D-5F49-4079441C2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7ed623382a_0_27:notes">
            <a:extLst>
              <a:ext uri="{FF2B5EF4-FFF2-40B4-BE49-F238E27FC236}">
                <a16:creationId xmlns:a16="http://schemas.microsoft.com/office/drawing/2014/main" id="{09E2E195-EEA3-0185-39E4-77057F494384}"/>
              </a:ext>
            </a:extLst>
          </p:cNvPr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g37ed623382a_0_27:notes">
            <a:extLst>
              <a:ext uri="{FF2B5EF4-FFF2-40B4-BE49-F238E27FC236}">
                <a16:creationId xmlns:a16="http://schemas.microsoft.com/office/drawing/2014/main" id="{CD7DEE14-1ACC-39D4-5C75-8B90C908E6F1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78" name="Google Shape;178;g37ed623382a_0_27:notes">
            <a:extLst>
              <a:ext uri="{FF2B5EF4-FFF2-40B4-BE49-F238E27FC236}">
                <a16:creationId xmlns:a16="http://schemas.microsoft.com/office/drawing/2014/main" id="{FD9A8577-03BB-F638-013D-168CEF709C77}"/>
              </a:ext>
            </a:extLst>
          </p:cNvPr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" name="Google Shape;179;g37ed623382a_0_27:notes">
            <a:extLst>
              <a:ext uri="{FF2B5EF4-FFF2-40B4-BE49-F238E27FC236}">
                <a16:creationId xmlns:a16="http://schemas.microsoft.com/office/drawing/2014/main" id="{5F7B8EE0-CD6B-529D-5A7F-5FB6E5555C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DANA have the student perform the skill; can use the control and will get a reading / comes with 100 lancets and 50 strips. 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latin typeface="Oswald"/>
                <a:ea typeface="Oswald"/>
                <a:cs typeface="Oswald"/>
                <a:sym typeface="Oswald"/>
              </a:rPr>
              <a:t>The student can perform the skill using the control and will get a reading.  The total of $73.97 includes 100 lancets and 50 strips.</a:t>
            </a:r>
            <a:endParaRPr sz="1100" dirty="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g37ed623382a_0_27:notes">
            <a:extLst>
              <a:ext uri="{FF2B5EF4-FFF2-40B4-BE49-F238E27FC236}">
                <a16:creationId xmlns:a16="http://schemas.microsoft.com/office/drawing/2014/main" id="{226D4BC3-F280-F9E8-A392-D6733123BA5C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g37ed623382a_0_27:notes">
            <a:extLst>
              <a:ext uri="{FF2B5EF4-FFF2-40B4-BE49-F238E27FC236}">
                <a16:creationId xmlns:a16="http://schemas.microsoft.com/office/drawing/2014/main" id="{4DB5C33D-FC90-08E5-D996-D2BBA912DEA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456072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2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2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04" name="Google Shape;204;p12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5" name="Google Shape;205;p12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JAN</a:t>
            </a:r>
            <a:endParaRPr/>
          </a:p>
        </p:txBody>
      </p:sp>
      <p:sp>
        <p:nvSpPr>
          <p:cNvPr id="206" name="Google Shape;206;p12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12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71a043be08_0_4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g371a043be08_0_4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16" name="Google Shape;216;g371a043be08_0_4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g371a043be08_0_4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JAN</a:t>
            </a:r>
            <a:endParaRPr/>
          </a:p>
        </p:txBody>
      </p:sp>
      <p:sp>
        <p:nvSpPr>
          <p:cNvPr id="218" name="Google Shape;218;g371a043be08_0_4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g371a043be08_0_4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71a043be08_0_17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g371a043be08_0_17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28" name="Google Shape;228;g371a043be08_0_17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" name="Google Shape;229;g371a043be08_0_17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</a:rPr>
              <a:t>JAN Maybe add  QR code here so the audience can scan it. 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30" name="Google Shape;230;g371a043be08_0_17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g371a043be08_0_17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5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40" name="Google Shape;240;p5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p5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JAN</a:t>
            </a:r>
            <a:endParaRPr/>
          </a:p>
        </p:txBody>
      </p:sp>
      <p:sp>
        <p:nvSpPr>
          <p:cNvPr id="242" name="Google Shape;242;p5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5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7f83f80f76_0_0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g37f83f80f76_0_0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52" name="Google Shape;252;g37f83f80f76_0_0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g37f83f80f76_0_0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JAN</a:t>
            </a:r>
            <a:endParaRPr/>
          </a:p>
        </p:txBody>
      </p:sp>
      <p:sp>
        <p:nvSpPr>
          <p:cNvPr id="254" name="Google Shape;254;g37f83f80f76_0_0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g37f83f80f76_0_0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7ed623382a_2_0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g37ed623382a_2_0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64" name="Google Shape;264;g37ed623382a_2_0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g37ed623382a_2_0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JAN</a:t>
            </a:r>
            <a:endParaRPr/>
          </a:p>
        </p:txBody>
      </p:sp>
      <p:sp>
        <p:nvSpPr>
          <p:cNvPr id="266" name="Google Shape;266;g37ed623382a_2_0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g37ed623382a_2_0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0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10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77" name="Google Shape;277;p10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8" name="Google Shape;278;p10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JAN Wall of Fame - student story</a:t>
            </a:r>
            <a:endParaRPr/>
          </a:p>
        </p:txBody>
      </p:sp>
      <p:sp>
        <p:nvSpPr>
          <p:cNvPr id="279" name="Google Shape;279;p10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10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3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13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90" name="Google Shape;290;p13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3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13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4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14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302" name="Google Shape;302;p14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3" name="Google Shape;303;p14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4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14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SAM</a:t>
            </a:r>
            <a:endParaRPr/>
          </a:p>
        </p:txBody>
      </p:sp>
      <p:sp>
        <p:nvSpPr>
          <p:cNvPr id="102" name="Google Shape;102;p2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3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13" name="Google Shape;113;p3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p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SAM</a:t>
            </a:r>
            <a:endParaRPr/>
          </a:p>
        </p:txBody>
      </p:sp>
      <p:sp>
        <p:nvSpPr>
          <p:cNvPr id="115" name="Google Shape;115;p3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3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7426a0460b_0_0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g37426a0460b_0_0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25" name="Google Shape;125;g37426a0460b_0_0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g37426a0460b_0_0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SAM</a:t>
            </a:r>
            <a:endParaRPr/>
          </a:p>
        </p:txBody>
      </p:sp>
      <p:sp>
        <p:nvSpPr>
          <p:cNvPr id="127" name="Google Shape;127;g37426a0460b_0_0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g37426a0460b_0_0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37" name="Google Shape;137;p7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7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SAM</a:t>
            </a:r>
            <a:endParaRPr/>
          </a:p>
        </p:txBody>
      </p:sp>
      <p:sp>
        <p:nvSpPr>
          <p:cNvPr id="139" name="Google Shape;139;p7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8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8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91" name="Google Shape;191;p8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p8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DANA Review additional resources….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Curriculum resources: review the crosswalks, how it relates to classroom curriculum, verifying the intra curriculum pieces. </a:t>
            </a:r>
            <a:endParaRPr/>
          </a:p>
        </p:txBody>
      </p:sp>
      <p:sp>
        <p:nvSpPr>
          <p:cNvPr id="193" name="Google Shape;193;p8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8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7ed623382a_0_0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g37ed623382a_0_0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50" name="Google Shape;150;g37ed623382a_0_0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g37ed623382a_0_0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DANA - NHA (National Hospital Association) suggested the change from EKG interpretation to demonstrating fingerstick and use of glucometer and we thought it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would be easy to implement.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we discovered was $$$$. Jan began to research and found a great solution which is also being utilized in many simulation labs.</a:t>
            </a:r>
            <a:endParaRPr/>
          </a:p>
        </p:txBody>
      </p:sp>
      <p:sp>
        <p:nvSpPr>
          <p:cNvPr id="152" name="Google Shape;152;g37ed623382a_0_0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g37ed623382a_0_0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7ed623382a_0_13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g37ed623382a_0_13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64" name="Google Shape;164;g37ed623382a_0_13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g37ed623382a_0_1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DANA show the video how the kit works- really cool. The hand is flexible and will work well for the skill. Always use simulated blood.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Demonstrate skill. </a:t>
            </a:r>
            <a:endParaRPr/>
          </a:p>
        </p:txBody>
      </p:sp>
      <p:sp>
        <p:nvSpPr>
          <p:cNvPr id="166" name="Google Shape;166;g37ed623382a_0_13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g37ed623382a_0_13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7ed623382a_0_27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g37ed623382a_0_27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78" name="Google Shape;178;g37ed623382a_0_27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" name="Google Shape;179;g37ed623382a_0_27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DANA have the student perform the skill; can use the control and will get a reading / comes with 100 lancets and 50 strips. 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latin typeface="Oswald"/>
                <a:ea typeface="Oswald"/>
                <a:cs typeface="Oswald"/>
                <a:sym typeface="Oswald"/>
              </a:rPr>
              <a:t>The student can perform the skill using the control and will get a reading.  The total of $73.97 includes 100 lancets and 50 strips.</a:t>
            </a:r>
            <a:endParaRPr sz="1100" dirty="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g37ed623382a_0_27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g37ed623382a_0_27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6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9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9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2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1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5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hyperlink" Target="https://www.amazon.com/dp/B0FHWL2RRN?ref=cm_sw_r_cso_sms_apin_dp_H0CHGAA5GXVNWXJ75NQG&amp;ref_=cm_sw_r_cso_sms_apin_dp_H0CHGAA5GXVNWXJ75NQG&amp;social_share=cm_sw_r_cso_sms_apin_dp_H0CHGAA5GXVNWXJ75NQG&amp;titleSource=true" TargetMode="Externa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hosa.org/on-demand-learning-opportunities/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WdNFo-mWlA4" TargetMode="External"/><Relationship Id="rId5" Type="http://schemas.openxmlformats.org/officeDocument/2006/relationships/hyperlink" Target="https://hosa.org/on-demand-learning-opportunities/" TargetMode="Externa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hosa.org/wp-content/uploads/2025/07/25-26-Scavenger-Hunt.pdf" TargetMode="External"/><Relationship Id="rId5" Type="http://schemas.openxmlformats.org/officeDocument/2006/relationships/hyperlink" Target="https://hosa.org/on-demand-learning-opportunities/" TargetMode="Externa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hyperlink" Target="https://pages-demo.nasm.org/s/1/o/1/a/1/p/1" TargetMode="Externa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hosa.org/wp-content/uploads/2025/08/25-26-MI-Aug31.pdf" TargetMode="External"/><Relationship Id="rId3" Type="http://schemas.openxmlformats.org/officeDocument/2006/relationships/image" Target="../media/image4.jpg"/><Relationship Id="rId7" Type="http://schemas.openxmlformats.org/officeDocument/2006/relationships/hyperlink" Target="https://hosa.org/wp-content/uploads/2025/09/25-26-BD-Aug31.docx.pdf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hosa.org/wp-content/uploads/2025/08/25-26-HE-Aug30.pdf" TargetMode="External"/><Relationship Id="rId5" Type="http://schemas.openxmlformats.org/officeDocument/2006/relationships/hyperlink" Target="https://hosa.org/wp-content/uploads/2025/08/25-26-RPS-Aug18-FINAL-shared.pdf" TargetMode="External"/><Relationship Id="rId4" Type="http://schemas.openxmlformats.org/officeDocument/2006/relationships/image" Target="../media/image2.png"/><Relationship Id="rId9" Type="http://schemas.openxmlformats.org/officeDocument/2006/relationships/hyperlink" Target="https://youtube.com/shorts/jiOC95h0jNM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forms.office.com/pages/responsepage.aspx?id=FhVbzcxgOkajUIX4IEPAh36zSa7KDq9CmClPnubhdjtUNlRCMjM2Mk5FVjYwNFVFVVMyTzZWWDI4Ni4u&amp;route=shorturl" TargetMode="External"/><Relationship Id="rId5" Type="http://schemas.openxmlformats.org/officeDocument/2006/relationships/hyperlink" Target="https://pages-demo.nasm.org/s/1/o/1/a/1/p/1" TargetMode="Externa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hosa.org/competitive-event-winners/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gif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hosa.org/wp-content/uploads/2025/09/25-26-Whats-Right-for-You-SS.PSCSept14B.pdf" TargetMode="External"/><Relationship Id="rId5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hosa.org/wp-content/uploads/2024/09/24-25-Whats-Right-for-You-SS.PSCSept05.docx.pdf" TargetMode="External"/><Relationship Id="rId3" Type="http://schemas.openxmlformats.org/officeDocument/2006/relationships/image" Target="../media/image4.jpg"/><Relationship Id="rId7" Type="http://schemas.openxmlformats.org/officeDocument/2006/relationships/hyperlink" Target="https://hosa.org/competitive-event-digital-uploads/" TargetMode="External"/><Relationship Id="rId12" Type="http://schemas.openxmlformats.org/officeDocument/2006/relationships/hyperlink" Target="https://hosa.org/competitive-event-sample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hosa.org/wp-content/uploads/2025/06/25-26-CE-Updates-TwoPager-June30-Version-2.pdf" TargetMode="External"/><Relationship Id="rId11" Type="http://schemas.openxmlformats.org/officeDocument/2006/relationships/hyperlink" Target="https://www.youtube.com/watch?v=6MYC4O2yBQ8" TargetMode="External"/><Relationship Id="rId5" Type="http://schemas.openxmlformats.org/officeDocument/2006/relationships/hyperlink" Target="https://hosa.org/wp-content/uploads/2025/08/25-26-CE-Updates-TwoPager-August1-2.pdf" TargetMode="External"/><Relationship Id="rId10" Type="http://schemas.openxmlformats.org/officeDocument/2006/relationships/hyperlink" Target="https://hosa.org/wp-content/uploads/2025/07/Judge-Feedback-CPS-1.pdf" TargetMode="External"/><Relationship Id="rId4" Type="http://schemas.openxmlformats.org/officeDocument/2006/relationships/image" Target="../media/image2.png"/><Relationship Id="rId9" Type="http://schemas.openxmlformats.org/officeDocument/2006/relationships/hyperlink" Target="https://hosa.org/ceusefultools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hosa.org/ceusefultools/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jpg"/><Relationship Id="rId7" Type="http://schemas.openxmlformats.org/officeDocument/2006/relationships/hyperlink" Target="https://www.amazon.com/dp/B0CQY9NPKV?ref=ppx_yo2ov_dt_b_fed_asin_title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hyperlink" Target="https://www.amazon.com/dp/B09RVQJ4ZV?ref=ppx_yo2ov_dt_b_fed_asin_title&amp;th=1" TargetMode="Externa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2531799" y="610300"/>
            <a:ext cx="11865300" cy="41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99" dirty="0">
                <a:solidFill>
                  <a:srgbClr val="841619"/>
                </a:solidFill>
                <a:latin typeface="Oswald"/>
                <a:ea typeface="Oswald"/>
                <a:cs typeface="Oswald"/>
                <a:sym typeface="Oswald"/>
              </a:rPr>
              <a:t>HOSA’s BEST KEPT SECRETS -</a:t>
            </a:r>
            <a:endParaRPr sz="2300" dirty="0"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99" dirty="0">
                <a:solidFill>
                  <a:srgbClr val="841619"/>
                </a:solidFill>
                <a:latin typeface="Oswald"/>
                <a:ea typeface="Oswald"/>
                <a:cs typeface="Oswald"/>
                <a:sym typeface="Oswald"/>
              </a:rPr>
              <a:t>  HOW TO MAKE IT EASIER IN YOUR CLASSROOM</a:t>
            </a:r>
            <a:endParaRPr sz="2300" dirty="0"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199" dirty="0">
              <a:solidFill>
                <a:srgbClr val="841619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94" name="Google Shape;94;p1"/>
          <p:cNvSpPr txBox="1"/>
          <p:nvPr/>
        </p:nvSpPr>
        <p:spPr>
          <a:xfrm>
            <a:off x="2380567" y="4893575"/>
            <a:ext cx="14584800" cy="2696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D0BBA6"/>
                </a:solidFill>
                <a:latin typeface="Oswald"/>
                <a:ea typeface="Oswald"/>
                <a:cs typeface="Oswald"/>
                <a:sym typeface="Oswald"/>
              </a:rPr>
              <a:t>Jan Mould, RN, BSN, MEd</a:t>
            </a:r>
            <a:endParaRPr sz="4400" b="1" dirty="0">
              <a:solidFill>
                <a:srgbClr val="D0BBA6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D0BBA6"/>
                </a:solidFill>
                <a:latin typeface="Oswald"/>
                <a:ea typeface="Oswald"/>
                <a:cs typeface="Oswald"/>
                <a:sym typeface="Oswald"/>
              </a:rPr>
              <a:t>Dana Chandler, RN, BSN, MEd</a:t>
            </a:r>
            <a:endParaRPr sz="4400" b="1" dirty="0">
              <a:solidFill>
                <a:srgbClr val="D0BBA6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D0BBA6"/>
                </a:solidFill>
                <a:latin typeface="Oswald"/>
                <a:ea typeface="Oswald"/>
                <a:cs typeface="Oswald"/>
                <a:sym typeface="Oswald"/>
              </a:rPr>
              <a:t>Sam Pohl, BA</a:t>
            </a:r>
            <a:endParaRPr sz="4400" b="1" dirty="0">
              <a:solidFill>
                <a:srgbClr val="D0BBA6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95" name="Google Shape;95;p1"/>
          <p:cNvSpPr/>
          <p:nvPr/>
        </p:nvSpPr>
        <p:spPr>
          <a:xfrm>
            <a:off x="14546911" y="8690738"/>
            <a:ext cx="2985532" cy="1135124"/>
          </a:xfrm>
          <a:custGeom>
            <a:avLst/>
            <a:gdLst/>
            <a:ahLst/>
            <a:cxnLst/>
            <a:rect l="l" t="t" r="r" b="b"/>
            <a:pathLst>
              <a:path w="2985532" h="1135124" extrusionOk="0">
                <a:moveTo>
                  <a:pt x="0" y="0"/>
                </a:moveTo>
                <a:lnTo>
                  <a:pt x="2985532" y="0"/>
                </a:lnTo>
                <a:lnTo>
                  <a:pt x="2985532" y="1135124"/>
                </a:lnTo>
                <a:lnTo>
                  <a:pt x="0" y="1135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855" b="-69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" name="Google Shape;96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03425" y="8264526"/>
            <a:ext cx="4787000" cy="183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>
          <a:extLst>
            <a:ext uri="{FF2B5EF4-FFF2-40B4-BE49-F238E27FC236}">
              <a16:creationId xmlns:a16="http://schemas.microsoft.com/office/drawing/2014/main" id="{43837200-7177-40CD-B6E1-7003168EB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7ed623382a_0_27">
            <a:extLst>
              <a:ext uri="{FF2B5EF4-FFF2-40B4-BE49-F238E27FC236}">
                <a16:creationId xmlns:a16="http://schemas.microsoft.com/office/drawing/2014/main" id="{0DDE16CD-89EE-2F4E-895C-BAB4B2FDD6F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g37ed623382a_0_27">
            <a:extLst>
              <a:ext uri="{FF2B5EF4-FFF2-40B4-BE49-F238E27FC236}">
                <a16:creationId xmlns:a16="http://schemas.microsoft.com/office/drawing/2014/main" id="{540AA12E-6FF2-8AA4-DDFC-EF7F6DD00129}"/>
              </a:ext>
            </a:extLst>
          </p:cNvPr>
          <p:cNvSpPr/>
          <p:nvPr/>
        </p:nvSpPr>
        <p:spPr>
          <a:xfrm>
            <a:off x="13721931" y="399924"/>
            <a:ext cx="2985532" cy="1135124"/>
          </a:xfrm>
          <a:custGeom>
            <a:avLst/>
            <a:gdLst/>
            <a:ahLst/>
            <a:cxnLst/>
            <a:rect l="l" t="t" r="r" b="b"/>
            <a:pathLst>
              <a:path w="2985532" h="1135124" extrusionOk="0">
                <a:moveTo>
                  <a:pt x="0" y="0"/>
                </a:moveTo>
                <a:lnTo>
                  <a:pt x="2985532" y="0"/>
                </a:lnTo>
                <a:lnTo>
                  <a:pt x="2985532" y="1135124"/>
                </a:lnTo>
                <a:lnTo>
                  <a:pt x="0" y="1135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859" b="-68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g37ed623382a_0_27">
            <a:extLst>
              <a:ext uri="{FF2B5EF4-FFF2-40B4-BE49-F238E27FC236}">
                <a16:creationId xmlns:a16="http://schemas.microsoft.com/office/drawing/2014/main" id="{EF1F0156-D226-FF83-0139-479FDFFF417C}"/>
              </a:ext>
            </a:extLst>
          </p:cNvPr>
          <p:cNvSpPr txBox="1"/>
          <p:nvPr/>
        </p:nvSpPr>
        <p:spPr>
          <a:xfrm>
            <a:off x="7636225" y="3429000"/>
            <a:ext cx="8388300" cy="4616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9144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200" dirty="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 Found this one last night – entire kit for  $48.99 </a:t>
            </a: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DBC7B5"/>
                </a:solidFill>
                <a:latin typeface="Oswald"/>
                <a:ea typeface="Oswald"/>
                <a:cs typeface="Oswald"/>
                <a:sym typeface="Oswal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Blood Glucose Test Trainer Kit </a:t>
            </a:r>
            <a:endParaRPr lang="en-US" sz="4000" b="1" dirty="0">
              <a:solidFill>
                <a:srgbClr val="DBC7B5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b="1" dirty="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86" name="Google Shape;186;g37ed623382a_0_27">
            <a:extLst>
              <a:ext uri="{FF2B5EF4-FFF2-40B4-BE49-F238E27FC236}">
                <a16:creationId xmlns:a16="http://schemas.microsoft.com/office/drawing/2014/main" id="{E6A3A6CF-7D8A-1655-4408-AB1EDA65C18F}"/>
              </a:ext>
            </a:extLst>
          </p:cNvPr>
          <p:cNvSpPr txBox="1"/>
          <p:nvPr/>
        </p:nvSpPr>
        <p:spPr>
          <a:xfrm>
            <a:off x="431274" y="-87355"/>
            <a:ext cx="16276200" cy="20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213333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 b="1">
                <a:latin typeface="Oswald"/>
                <a:ea typeface="Oswald"/>
                <a:cs typeface="Oswald"/>
                <a:sym typeface="Oswald"/>
              </a:rPr>
              <a:t>A Possible Solution</a:t>
            </a:r>
            <a:endParaRPr sz="6400" b="1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" name="Picture 1" descr="A medical equipment and a syringe&#10;&#10;AI-generated content may be incorrect.">
            <a:extLst>
              <a:ext uri="{FF2B5EF4-FFF2-40B4-BE49-F238E27FC236}">
                <a16:creationId xmlns:a16="http://schemas.microsoft.com/office/drawing/2014/main" id="{4AE49058-D73A-CFA7-D1EB-837BEF6766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552" y="2551893"/>
            <a:ext cx="6527278" cy="756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12"/>
          <p:cNvSpPr/>
          <p:nvPr/>
        </p:nvSpPr>
        <p:spPr>
          <a:xfrm>
            <a:off x="12846431" y="472899"/>
            <a:ext cx="2985532" cy="1135124"/>
          </a:xfrm>
          <a:custGeom>
            <a:avLst/>
            <a:gdLst/>
            <a:ahLst/>
            <a:cxnLst/>
            <a:rect l="l" t="t" r="r" b="b"/>
            <a:pathLst>
              <a:path w="2985532" h="1135124" extrusionOk="0">
                <a:moveTo>
                  <a:pt x="0" y="0"/>
                </a:moveTo>
                <a:lnTo>
                  <a:pt x="2985532" y="0"/>
                </a:lnTo>
                <a:lnTo>
                  <a:pt x="2985532" y="1135124"/>
                </a:lnTo>
                <a:lnTo>
                  <a:pt x="0" y="1135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855" b="-69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12"/>
          <p:cNvSpPr/>
          <p:nvPr/>
        </p:nvSpPr>
        <p:spPr>
          <a:xfrm>
            <a:off x="1212531" y="3211690"/>
            <a:ext cx="11179663" cy="6145060"/>
          </a:xfrm>
          <a:custGeom>
            <a:avLst/>
            <a:gdLst/>
            <a:ahLst/>
            <a:cxnLst/>
            <a:rect l="l" t="t" r="r" b="b"/>
            <a:pathLst>
              <a:path w="11179663" h="6145060" extrusionOk="0">
                <a:moveTo>
                  <a:pt x="0" y="0"/>
                </a:moveTo>
                <a:lnTo>
                  <a:pt x="11179663" y="0"/>
                </a:lnTo>
                <a:lnTo>
                  <a:pt x="11179663" y="6145060"/>
                </a:lnTo>
                <a:lnTo>
                  <a:pt x="0" y="61450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08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12"/>
          <p:cNvSpPr txBox="1"/>
          <p:nvPr/>
        </p:nvSpPr>
        <p:spPr>
          <a:xfrm>
            <a:off x="823399" y="-5"/>
            <a:ext cx="16276200" cy="22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73333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u="sng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 Demand </a:t>
            </a:r>
            <a:endParaRPr sz="1000"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u="sng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Learning Opportunities</a:t>
            </a:r>
            <a:r>
              <a:rPr lang="en-US" sz="5800" b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71a043be08_0_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g371a043be08_0_4"/>
          <p:cNvSpPr/>
          <p:nvPr/>
        </p:nvSpPr>
        <p:spPr>
          <a:xfrm>
            <a:off x="13183181" y="399949"/>
            <a:ext cx="2985532" cy="1135124"/>
          </a:xfrm>
          <a:custGeom>
            <a:avLst/>
            <a:gdLst/>
            <a:ahLst/>
            <a:cxnLst/>
            <a:rect l="l" t="t" r="r" b="b"/>
            <a:pathLst>
              <a:path w="2985532" h="1135124" extrusionOk="0">
                <a:moveTo>
                  <a:pt x="0" y="0"/>
                </a:moveTo>
                <a:lnTo>
                  <a:pt x="2985532" y="0"/>
                </a:lnTo>
                <a:lnTo>
                  <a:pt x="2985532" y="1135124"/>
                </a:lnTo>
                <a:lnTo>
                  <a:pt x="0" y="1135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859" b="-68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g371a043be08_0_4"/>
          <p:cNvSpPr txBox="1"/>
          <p:nvPr/>
        </p:nvSpPr>
        <p:spPr>
          <a:xfrm>
            <a:off x="641099" y="8"/>
            <a:ext cx="16276200" cy="23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73333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00" b="1" u="sng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 Demand </a:t>
            </a:r>
            <a:endParaRPr sz="900"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00" b="1" u="sng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Learning Opportunities</a:t>
            </a:r>
            <a:r>
              <a:rPr lang="en-US" sz="5800" b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/>
          </a:p>
        </p:txBody>
      </p:sp>
      <p:sp>
        <p:nvSpPr>
          <p:cNvPr id="224" name="Google Shape;224;g371a043be08_0_4"/>
          <p:cNvSpPr txBox="1"/>
          <p:nvPr/>
        </p:nvSpPr>
        <p:spPr>
          <a:xfrm>
            <a:off x="1993425" y="3051650"/>
            <a:ext cx="141753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700" u="sng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Mini Lesson:  Student Self-Assessment &amp; Other Tools for CE Prep</a:t>
            </a:r>
            <a:endParaRPr sz="57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71a043be08_0_17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g371a043be08_0_17"/>
          <p:cNvSpPr/>
          <p:nvPr/>
        </p:nvSpPr>
        <p:spPr>
          <a:xfrm>
            <a:off x="13284181" y="375624"/>
            <a:ext cx="2985532" cy="1135124"/>
          </a:xfrm>
          <a:custGeom>
            <a:avLst/>
            <a:gdLst/>
            <a:ahLst/>
            <a:cxnLst/>
            <a:rect l="l" t="t" r="r" b="b"/>
            <a:pathLst>
              <a:path w="2985532" h="1135124" extrusionOk="0">
                <a:moveTo>
                  <a:pt x="0" y="0"/>
                </a:moveTo>
                <a:lnTo>
                  <a:pt x="2985532" y="0"/>
                </a:lnTo>
                <a:lnTo>
                  <a:pt x="2985532" y="1135124"/>
                </a:lnTo>
                <a:lnTo>
                  <a:pt x="0" y="1135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859" b="-68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g371a043be08_0_17"/>
          <p:cNvSpPr txBox="1"/>
          <p:nvPr/>
        </p:nvSpPr>
        <p:spPr>
          <a:xfrm>
            <a:off x="896374" y="-101280"/>
            <a:ext cx="16276200" cy="23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73333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b="1" u="sng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 Demand </a:t>
            </a:r>
            <a:endParaRPr sz="1100"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b="1" u="sng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Learning Opportunities</a:t>
            </a:r>
            <a:r>
              <a:rPr lang="en-US" sz="5600" b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1200"/>
          </a:p>
        </p:txBody>
      </p:sp>
      <p:sp>
        <p:nvSpPr>
          <p:cNvPr id="236" name="Google Shape;236;g371a043be08_0_17"/>
          <p:cNvSpPr txBox="1"/>
          <p:nvPr/>
        </p:nvSpPr>
        <p:spPr>
          <a:xfrm>
            <a:off x="1522575" y="3429000"/>
            <a:ext cx="14175300" cy="36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700" u="sng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HOSA SCAVENGER HUNT</a:t>
            </a:r>
            <a:endParaRPr sz="57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7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7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7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COMING SOON - GRR WORKSHEET</a:t>
            </a:r>
            <a:endParaRPr sz="57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5"/>
          <p:cNvSpPr/>
          <p:nvPr/>
        </p:nvSpPr>
        <p:spPr>
          <a:xfrm>
            <a:off x="12919406" y="448599"/>
            <a:ext cx="2985532" cy="1135124"/>
          </a:xfrm>
          <a:custGeom>
            <a:avLst/>
            <a:gdLst/>
            <a:ahLst/>
            <a:cxnLst/>
            <a:rect l="l" t="t" r="r" b="b"/>
            <a:pathLst>
              <a:path w="2985532" h="1135124" extrusionOk="0">
                <a:moveTo>
                  <a:pt x="0" y="0"/>
                </a:moveTo>
                <a:lnTo>
                  <a:pt x="2985532" y="0"/>
                </a:lnTo>
                <a:lnTo>
                  <a:pt x="2985532" y="1135124"/>
                </a:lnTo>
                <a:lnTo>
                  <a:pt x="0" y="1135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855" b="-69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5">
            <a:hlinkClick r:id="rId5"/>
          </p:cNvPr>
          <p:cNvSpPr/>
          <p:nvPr/>
        </p:nvSpPr>
        <p:spPr>
          <a:xfrm>
            <a:off x="3755453" y="3006142"/>
            <a:ext cx="8132545" cy="5936758"/>
          </a:xfrm>
          <a:custGeom>
            <a:avLst/>
            <a:gdLst/>
            <a:ahLst/>
            <a:cxnLst/>
            <a:rect l="l" t="t" r="r" b="b"/>
            <a:pathLst>
              <a:path w="8132545" h="5936758" extrusionOk="0">
                <a:moveTo>
                  <a:pt x="0" y="0"/>
                </a:moveTo>
                <a:lnTo>
                  <a:pt x="8132544" y="0"/>
                </a:lnTo>
                <a:lnTo>
                  <a:pt x="8132544" y="5936758"/>
                </a:lnTo>
                <a:lnTo>
                  <a:pt x="0" y="59367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5"/>
          <p:cNvSpPr txBox="1"/>
          <p:nvPr/>
        </p:nvSpPr>
        <p:spPr>
          <a:xfrm>
            <a:off x="310102" y="350746"/>
            <a:ext cx="16276200" cy="10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1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Guidelines</a:t>
            </a:r>
            <a:endParaRPr sz="210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7f83f80f76_0_0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g37f83f80f76_0_0"/>
          <p:cNvSpPr/>
          <p:nvPr/>
        </p:nvSpPr>
        <p:spPr>
          <a:xfrm>
            <a:off x="14938706" y="334299"/>
            <a:ext cx="2985532" cy="1135124"/>
          </a:xfrm>
          <a:custGeom>
            <a:avLst/>
            <a:gdLst/>
            <a:ahLst/>
            <a:cxnLst/>
            <a:rect l="l" t="t" r="r" b="b"/>
            <a:pathLst>
              <a:path w="2985532" h="1135124" extrusionOk="0">
                <a:moveTo>
                  <a:pt x="0" y="0"/>
                </a:moveTo>
                <a:lnTo>
                  <a:pt x="2985532" y="0"/>
                </a:lnTo>
                <a:lnTo>
                  <a:pt x="2985532" y="1135124"/>
                </a:lnTo>
                <a:lnTo>
                  <a:pt x="0" y="1135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859" b="-68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g37f83f80f76_0_0"/>
          <p:cNvSpPr txBox="1"/>
          <p:nvPr/>
        </p:nvSpPr>
        <p:spPr>
          <a:xfrm>
            <a:off x="310100" y="753405"/>
            <a:ext cx="16276200" cy="10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1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Guidelines for use in the classroom </a:t>
            </a:r>
            <a:endParaRPr sz="21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60" name="Google Shape;260;g37f83f80f76_0_0"/>
          <p:cNvSpPr txBox="1"/>
          <p:nvPr/>
        </p:nvSpPr>
        <p:spPr>
          <a:xfrm>
            <a:off x="538950" y="3304025"/>
            <a:ext cx="13497300" cy="46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00" u="sng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Researched Persuasive Writing &amp; Speaking</a:t>
            </a:r>
            <a:endParaRPr sz="5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00" u="sng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Health Education</a:t>
            </a:r>
            <a:endParaRPr sz="5800">
              <a:solidFill>
                <a:srgbClr val="FFF2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00" u="sng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Biomedical Debate</a:t>
            </a:r>
            <a:endParaRPr sz="5800">
              <a:solidFill>
                <a:srgbClr val="FFF2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00" u="sng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Medical Innovation</a:t>
            </a:r>
            <a:r>
              <a:rPr lang="en-US" sz="5800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rPr>
              <a:t> - used legos</a:t>
            </a:r>
            <a:endParaRPr sz="5800">
              <a:solidFill>
                <a:srgbClr val="FFF2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00" u="sng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CERT Skills</a:t>
            </a:r>
            <a:endParaRPr sz="5800">
              <a:solidFill>
                <a:srgbClr val="FFF2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7ed623382a_2_0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FIrFirst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g37ed623382a_2_0"/>
          <p:cNvSpPr/>
          <p:nvPr/>
        </p:nvSpPr>
        <p:spPr>
          <a:xfrm>
            <a:off x="13721931" y="399924"/>
            <a:ext cx="2985532" cy="1135124"/>
          </a:xfrm>
          <a:custGeom>
            <a:avLst/>
            <a:gdLst/>
            <a:ahLst/>
            <a:cxnLst/>
            <a:rect l="l" t="t" r="r" b="b"/>
            <a:pathLst>
              <a:path w="2985532" h="1135124" extrusionOk="0">
                <a:moveTo>
                  <a:pt x="0" y="0"/>
                </a:moveTo>
                <a:lnTo>
                  <a:pt x="2985532" y="0"/>
                </a:lnTo>
                <a:lnTo>
                  <a:pt x="2985532" y="1135124"/>
                </a:lnTo>
                <a:lnTo>
                  <a:pt x="0" y="1135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859" b="-68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g37ed623382a_2_0"/>
          <p:cNvSpPr txBox="1"/>
          <p:nvPr/>
        </p:nvSpPr>
        <p:spPr>
          <a:xfrm>
            <a:off x="7636225" y="3429000"/>
            <a:ext cx="8388300" cy="15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9144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72" name="Google Shape;272;g37ed623382a_2_0"/>
          <p:cNvSpPr txBox="1"/>
          <p:nvPr/>
        </p:nvSpPr>
        <p:spPr>
          <a:xfrm>
            <a:off x="431274" y="-87355"/>
            <a:ext cx="16276200" cy="20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213333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 b="1">
                <a:latin typeface="Oswald"/>
                <a:ea typeface="Oswald"/>
                <a:cs typeface="Oswald"/>
                <a:sym typeface="Oswald"/>
              </a:rPr>
              <a:t>Substitute Lessons</a:t>
            </a:r>
            <a:endParaRPr sz="6400" b="1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73" name="Google Shape;273;g37ed623382a_2_0"/>
          <p:cNvSpPr txBox="1"/>
          <p:nvPr/>
        </p:nvSpPr>
        <p:spPr>
          <a:xfrm>
            <a:off x="875500" y="3649200"/>
            <a:ext cx="11065200" cy="53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6540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00"/>
              <a:buFont typeface="Oswald"/>
              <a:buChar char="●"/>
            </a:pPr>
            <a:r>
              <a:rPr lang="en-US" sz="67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First Step Career Skills</a:t>
            </a:r>
            <a:endParaRPr sz="6700"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 u="sng">
                <a:solidFill>
                  <a:srgbClr val="FFF2CC"/>
                </a:solidFill>
                <a:latin typeface="Oswald"/>
                <a:ea typeface="Oswald"/>
                <a:cs typeface="Oswald"/>
                <a:sym typeface="Oswal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pdf</a:t>
            </a:r>
            <a:r>
              <a:rPr lang="en-US" sz="67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-US" sz="67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or</a:t>
            </a:r>
            <a:r>
              <a:rPr lang="en-US" sz="67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-US" sz="6700" b="1" u="sng">
                <a:solidFill>
                  <a:srgbClr val="FFF2CC"/>
                </a:solidFill>
                <a:latin typeface="Oswald"/>
                <a:ea typeface="Oswald"/>
                <a:cs typeface="Oswald"/>
                <a:sym typeface="Oswald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curriculum</a:t>
            </a:r>
            <a:endParaRPr sz="6700" b="1">
              <a:solidFill>
                <a:srgbClr val="FFF2CC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7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457200" lvl="0" indent="-6540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00"/>
              <a:buFont typeface="Oswald"/>
              <a:buChar char="●"/>
            </a:pPr>
            <a:r>
              <a:rPr lang="en-US" sz="67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Healthy Living</a:t>
            </a:r>
            <a:endParaRPr sz="6700"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 u="sng">
                <a:solidFill>
                  <a:srgbClr val="FFF2CC"/>
                </a:solidFill>
                <a:latin typeface="Oswald"/>
                <a:ea typeface="Oswald"/>
                <a:cs typeface="Oswald"/>
                <a:sym typeface="Oswal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courses</a:t>
            </a:r>
            <a:r>
              <a:rPr lang="en-US" sz="5700" b="1" u="sng">
                <a:solidFill>
                  <a:schemeClr val="hlink"/>
                </a:solidFill>
                <a:latin typeface="Oswald"/>
                <a:ea typeface="Oswald"/>
                <a:cs typeface="Oswald"/>
                <a:sym typeface="Oswald"/>
                <a:hlinkClick r:id="rId5"/>
              </a:rPr>
              <a:t> </a:t>
            </a:r>
            <a:r>
              <a:rPr lang="en-US" sz="57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endParaRPr sz="57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0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10"/>
          <p:cNvSpPr/>
          <p:nvPr/>
        </p:nvSpPr>
        <p:spPr>
          <a:xfrm>
            <a:off x="13600756" y="448574"/>
            <a:ext cx="2985532" cy="1135124"/>
          </a:xfrm>
          <a:custGeom>
            <a:avLst/>
            <a:gdLst/>
            <a:ahLst/>
            <a:cxnLst/>
            <a:rect l="l" t="t" r="r" b="b"/>
            <a:pathLst>
              <a:path w="2985532" h="1135124" extrusionOk="0">
                <a:moveTo>
                  <a:pt x="0" y="0"/>
                </a:moveTo>
                <a:lnTo>
                  <a:pt x="2985532" y="0"/>
                </a:lnTo>
                <a:lnTo>
                  <a:pt x="2985532" y="1135124"/>
                </a:lnTo>
                <a:lnTo>
                  <a:pt x="0" y="1135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855" b="-69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10"/>
          <p:cNvSpPr/>
          <p:nvPr/>
        </p:nvSpPr>
        <p:spPr>
          <a:xfrm>
            <a:off x="425062" y="2983664"/>
            <a:ext cx="11345376" cy="6953243"/>
          </a:xfrm>
          <a:custGeom>
            <a:avLst/>
            <a:gdLst/>
            <a:ahLst/>
            <a:cxnLst/>
            <a:rect l="l" t="t" r="r" b="b"/>
            <a:pathLst>
              <a:path w="11345376" h="6953243" extrusionOk="0">
                <a:moveTo>
                  <a:pt x="0" y="0"/>
                </a:moveTo>
                <a:lnTo>
                  <a:pt x="11345376" y="0"/>
                </a:lnTo>
                <a:lnTo>
                  <a:pt x="11345376" y="6953243"/>
                </a:lnTo>
                <a:lnTo>
                  <a:pt x="0" y="69532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10"/>
          <p:cNvSpPr txBox="1"/>
          <p:nvPr/>
        </p:nvSpPr>
        <p:spPr>
          <a:xfrm>
            <a:off x="310102" y="350746"/>
            <a:ext cx="162762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800" b="1" u="sng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Competitive Event Winners</a:t>
            </a:r>
            <a:endParaRPr sz="18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86" name="Google Shape;286;p10"/>
          <p:cNvSpPr txBox="1"/>
          <p:nvPr/>
        </p:nvSpPr>
        <p:spPr>
          <a:xfrm>
            <a:off x="13101675" y="3796100"/>
            <a:ext cx="3983700" cy="39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Mrs. Mould’s Wall of Fame</a:t>
            </a:r>
            <a:endParaRPr sz="6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13"/>
          <p:cNvSpPr/>
          <p:nvPr/>
        </p:nvSpPr>
        <p:spPr>
          <a:xfrm>
            <a:off x="12968031" y="382437"/>
            <a:ext cx="2985532" cy="1135124"/>
          </a:xfrm>
          <a:custGeom>
            <a:avLst/>
            <a:gdLst/>
            <a:ahLst/>
            <a:cxnLst/>
            <a:rect l="l" t="t" r="r" b="b"/>
            <a:pathLst>
              <a:path w="2985532" h="1135124" extrusionOk="0">
                <a:moveTo>
                  <a:pt x="0" y="0"/>
                </a:moveTo>
                <a:lnTo>
                  <a:pt x="2985532" y="0"/>
                </a:lnTo>
                <a:lnTo>
                  <a:pt x="2985532" y="1135124"/>
                </a:lnTo>
                <a:lnTo>
                  <a:pt x="0" y="1135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855" b="-69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13"/>
          <p:cNvSpPr txBox="1"/>
          <p:nvPr/>
        </p:nvSpPr>
        <p:spPr>
          <a:xfrm>
            <a:off x="324890" y="457408"/>
            <a:ext cx="162762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 b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Questions</a:t>
            </a:r>
            <a:endParaRPr/>
          </a:p>
        </p:txBody>
      </p:sp>
      <p:pic>
        <p:nvPicPr>
          <p:cNvPr id="298" name="Google Shape;298;p13" descr="a yellow smiley face with a question mark on it 's forehead . (Provided by Tenor)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94338" y="3657725"/>
            <a:ext cx="3724275" cy="474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14"/>
          <p:cNvSpPr/>
          <p:nvPr/>
        </p:nvSpPr>
        <p:spPr>
          <a:xfrm>
            <a:off x="13211231" y="419824"/>
            <a:ext cx="2985532" cy="1135124"/>
          </a:xfrm>
          <a:custGeom>
            <a:avLst/>
            <a:gdLst/>
            <a:ahLst/>
            <a:cxnLst/>
            <a:rect l="l" t="t" r="r" b="b"/>
            <a:pathLst>
              <a:path w="2985532" h="1135124" extrusionOk="0">
                <a:moveTo>
                  <a:pt x="0" y="0"/>
                </a:moveTo>
                <a:lnTo>
                  <a:pt x="2985532" y="0"/>
                </a:lnTo>
                <a:lnTo>
                  <a:pt x="2985532" y="1135124"/>
                </a:lnTo>
                <a:lnTo>
                  <a:pt x="0" y="1135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855" b="-69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14"/>
          <p:cNvSpPr/>
          <p:nvPr/>
        </p:nvSpPr>
        <p:spPr>
          <a:xfrm>
            <a:off x="6614825" y="2613000"/>
            <a:ext cx="2113379" cy="2225053"/>
          </a:xfrm>
          <a:custGeom>
            <a:avLst/>
            <a:gdLst/>
            <a:ahLst/>
            <a:cxnLst/>
            <a:rect l="l" t="t" r="r" b="b"/>
            <a:pathLst>
              <a:path w="4644788" h="4341567" extrusionOk="0">
                <a:moveTo>
                  <a:pt x="0" y="0"/>
                </a:moveTo>
                <a:lnTo>
                  <a:pt x="4644788" y="0"/>
                </a:lnTo>
                <a:lnTo>
                  <a:pt x="4644788" y="4341567"/>
                </a:lnTo>
                <a:lnTo>
                  <a:pt x="0" y="43415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14"/>
          <p:cNvSpPr txBox="1"/>
          <p:nvPr/>
        </p:nvSpPr>
        <p:spPr>
          <a:xfrm>
            <a:off x="237152" y="2612992"/>
            <a:ext cx="8046600" cy="48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Jan Mould</a:t>
            </a:r>
            <a:endParaRPr sz="18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Director, Competitive Events </a:t>
            </a:r>
            <a:endParaRPr sz="18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jan.mould@hosa.org </a:t>
            </a:r>
            <a:endParaRPr sz="18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423.791.2356</a:t>
            </a:r>
            <a:endParaRPr sz="18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D996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D996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D996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1" name="Google Shape;311;p14"/>
          <p:cNvSpPr txBox="1"/>
          <p:nvPr/>
        </p:nvSpPr>
        <p:spPr>
          <a:xfrm>
            <a:off x="553277" y="419833"/>
            <a:ext cx="162762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8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Thank You</a:t>
            </a:r>
            <a:endParaRPr sz="18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12" name="Google Shape;312;p14"/>
          <p:cNvSpPr txBox="1"/>
          <p:nvPr/>
        </p:nvSpPr>
        <p:spPr>
          <a:xfrm>
            <a:off x="9630400" y="4961075"/>
            <a:ext cx="7368600" cy="21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38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Dana Chandler</a:t>
            </a:r>
            <a:endParaRPr sz="16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38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Deputy Director, Competitive Events </a:t>
            </a:r>
            <a:endParaRPr sz="16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38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dana.chandler@hosa.org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3" name="Google Shape;313;p14" title="Screenshot 2025-09-13 at 7.54.47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80050" y="7134575"/>
            <a:ext cx="3326517" cy="217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14"/>
          <p:cNvSpPr txBox="1"/>
          <p:nvPr/>
        </p:nvSpPr>
        <p:spPr>
          <a:xfrm>
            <a:off x="4717900" y="7134575"/>
            <a:ext cx="12281100" cy="21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8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Sam Pohl</a:t>
            </a:r>
            <a:endParaRPr sz="16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8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Director CE Operations </a:t>
            </a:r>
            <a:endParaRPr sz="16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8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sam.pohl@hosa.org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5" name="Google Shape;315;p14" title="Screenshot 2025-09-13 at 7.57.24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211225" y="3170725"/>
            <a:ext cx="2315688" cy="234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13041006" y="375637"/>
            <a:ext cx="2985532" cy="1135124"/>
          </a:xfrm>
          <a:custGeom>
            <a:avLst/>
            <a:gdLst/>
            <a:ahLst/>
            <a:cxnLst/>
            <a:rect l="l" t="t" r="r" b="b"/>
            <a:pathLst>
              <a:path w="2985532" h="1135124" extrusionOk="0">
                <a:moveTo>
                  <a:pt x="0" y="0"/>
                </a:moveTo>
                <a:lnTo>
                  <a:pt x="2985532" y="0"/>
                </a:lnTo>
                <a:lnTo>
                  <a:pt x="2985532" y="1135124"/>
                </a:lnTo>
                <a:lnTo>
                  <a:pt x="0" y="1135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855" b="-69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"/>
          <p:cNvSpPr/>
          <p:nvPr/>
        </p:nvSpPr>
        <p:spPr>
          <a:xfrm>
            <a:off x="211371" y="2619317"/>
            <a:ext cx="11039819" cy="7359879"/>
          </a:xfrm>
          <a:custGeom>
            <a:avLst/>
            <a:gdLst/>
            <a:ahLst/>
            <a:cxnLst/>
            <a:rect l="l" t="t" r="r" b="b"/>
            <a:pathLst>
              <a:path w="11039819" h="7359879" extrusionOk="0">
                <a:moveTo>
                  <a:pt x="0" y="0"/>
                </a:moveTo>
                <a:lnTo>
                  <a:pt x="11039819" y="0"/>
                </a:lnTo>
                <a:lnTo>
                  <a:pt x="11039819" y="7359880"/>
                </a:lnTo>
                <a:lnTo>
                  <a:pt x="0" y="73598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"/>
          <p:cNvSpPr txBox="1"/>
          <p:nvPr/>
        </p:nvSpPr>
        <p:spPr>
          <a:xfrm>
            <a:off x="10773908" y="3429005"/>
            <a:ext cx="6687600" cy="67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12927" marR="0" lvl="1" indent="-544563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Oswald"/>
              <a:buChar char="•"/>
            </a:pPr>
            <a:r>
              <a:rPr lang="en-US" sz="4800" i="0" u="none" strike="noStrike" cap="none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helps build programs</a:t>
            </a:r>
            <a:endParaRPr sz="2000" dirty="0"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1012926" marR="0" lvl="1" indent="-54456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Oswald"/>
              <a:buChar char="•"/>
            </a:pPr>
            <a:r>
              <a:rPr lang="en-US" sz="4800" i="0" u="none" strike="noStrike" cap="none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pushes members</a:t>
            </a:r>
            <a:endParaRPr sz="4800" i="0" u="none" strike="noStrike" cap="none" dirty="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4572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  </a:t>
            </a:r>
            <a:r>
              <a:rPr lang="en-US" sz="4800" u="sng" dirty="0">
                <a:solidFill>
                  <a:srgbClr val="FFF2CC"/>
                </a:solidFill>
                <a:latin typeface="Oswald"/>
                <a:ea typeface="Oswald"/>
                <a:cs typeface="Oswald"/>
                <a:sym typeface="Oswald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What Event is Right for </a:t>
            </a:r>
            <a:endParaRPr sz="4800" dirty="0">
              <a:solidFill>
                <a:srgbClr val="FFF2CC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4572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rgbClr val="FFF2CC"/>
                </a:solidFill>
                <a:latin typeface="Oswald"/>
                <a:ea typeface="Oswald"/>
                <a:cs typeface="Oswald"/>
                <a:sym typeface="Oswald"/>
              </a:rPr>
              <a:t>  </a:t>
            </a:r>
            <a:r>
              <a:rPr lang="en-US" sz="4800" u="sng" dirty="0">
                <a:solidFill>
                  <a:srgbClr val="FFF2CC"/>
                </a:solidFill>
                <a:latin typeface="Oswald"/>
                <a:ea typeface="Oswald"/>
                <a:cs typeface="Oswald"/>
                <a:sym typeface="Oswald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</a:t>
            </a:r>
            <a:endParaRPr sz="4800" dirty="0">
              <a:solidFill>
                <a:srgbClr val="FFF2CC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2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dirty="0"/>
          </a:p>
        </p:txBody>
      </p:sp>
      <p:sp>
        <p:nvSpPr>
          <p:cNvPr id="109" name="Google Shape;109;p2"/>
          <p:cNvSpPr txBox="1"/>
          <p:nvPr/>
        </p:nvSpPr>
        <p:spPr>
          <a:xfrm>
            <a:off x="482949" y="108895"/>
            <a:ext cx="16276200" cy="16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213333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WHY Competitive Events?</a:t>
            </a:r>
            <a:endParaRPr sz="200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3"/>
          <p:cNvSpPr/>
          <p:nvPr/>
        </p:nvSpPr>
        <p:spPr>
          <a:xfrm>
            <a:off x="11489716" y="-6"/>
            <a:ext cx="4876962" cy="1865438"/>
          </a:xfrm>
          <a:custGeom>
            <a:avLst/>
            <a:gdLst/>
            <a:ahLst/>
            <a:cxnLst/>
            <a:rect l="l" t="t" r="r" b="b"/>
            <a:pathLst>
              <a:path w="4876962" h="1865438" extrusionOk="0">
                <a:moveTo>
                  <a:pt x="0" y="0"/>
                </a:moveTo>
                <a:lnTo>
                  <a:pt x="4876962" y="0"/>
                </a:lnTo>
                <a:lnTo>
                  <a:pt x="4876962" y="1865438"/>
                </a:lnTo>
                <a:lnTo>
                  <a:pt x="0" y="18654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586" b="-58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3"/>
          <p:cNvSpPr/>
          <p:nvPr/>
        </p:nvSpPr>
        <p:spPr>
          <a:xfrm>
            <a:off x="2695381" y="4891628"/>
            <a:ext cx="13671301" cy="3523781"/>
          </a:xfrm>
          <a:custGeom>
            <a:avLst/>
            <a:gdLst/>
            <a:ahLst/>
            <a:cxnLst/>
            <a:rect l="l" t="t" r="r" b="b"/>
            <a:pathLst>
              <a:path w="13671301" h="3523781" extrusionOk="0">
                <a:moveTo>
                  <a:pt x="0" y="0"/>
                </a:moveTo>
                <a:lnTo>
                  <a:pt x="13671302" y="0"/>
                </a:lnTo>
                <a:lnTo>
                  <a:pt x="13671302" y="3523781"/>
                </a:lnTo>
                <a:lnTo>
                  <a:pt x="0" y="35237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3"/>
          <p:cNvSpPr txBox="1"/>
          <p:nvPr/>
        </p:nvSpPr>
        <p:spPr>
          <a:xfrm>
            <a:off x="1802764" y="3051187"/>
            <a:ext cx="154566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>
                <a:solidFill>
                  <a:srgbClr val="841619"/>
                </a:solidFill>
                <a:latin typeface="Oswald"/>
                <a:ea typeface="Oswald"/>
                <a:cs typeface="Oswald"/>
                <a:sym typeface="Oswald"/>
              </a:rPr>
              <a:t>General Rules &amp; Regulations</a:t>
            </a:r>
            <a:endParaRPr sz="170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7426a0460b_0_0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g37426a0460b_0_0"/>
          <p:cNvSpPr/>
          <p:nvPr/>
        </p:nvSpPr>
        <p:spPr>
          <a:xfrm>
            <a:off x="11489766" y="147669"/>
            <a:ext cx="4876962" cy="1865438"/>
          </a:xfrm>
          <a:custGeom>
            <a:avLst/>
            <a:gdLst/>
            <a:ahLst/>
            <a:cxnLst/>
            <a:rect l="l" t="t" r="r" b="b"/>
            <a:pathLst>
              <a:path w="4876962" h="1865438" extrusionOk="0">
                <a:moveTo>
                  <a:pt x="0" y="0"/>
                </a:moveTo>
                <a:lnTo>
                  <a:pt x="4876962" y="0"/>
                </a:lnTo>
                <a:lnTo>
                  <a:pt x="4876962" y="1865438"/>
                </a:lnTo>
                <a:lnTo>
                  <a:pt x="0" y="18654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589" b="-58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g37426a0460b_0_0"/>
          <p:cNvSpPr/>
          <p:nvPr/>
        </p:nvSpPr>
        <p:spPr>
          <a:xfrm>
            <a:off x="2695431" y="5489278"/>
            <a:ext cx="13671301" cy="3523781"/>
          </a:xfrm>
          <a:custGeom>
            <a:avLst/>
            <a:gdLst/>
            <a:ahLst/>
            <a:cxnLst/>
            <a:rect l="l" t="t" r="r" b="b"/>
            <a:pathLst>
              <a:path w="13671301" h="3523781" extrusionOk="0">
                <a:moveTo>
                  <a:pt x="0" y="0"/>
                </a:moveTo>
                <a:lnTo>
                  <a:pt x="13671302" y="0"/>
                </a:lnTo>
                <a:lnTo>
                  <a:pt x="13671302" y="3523781"/>
                </a:lnTo>
                <a:lnTo>
                  <a:pt x="0" y="35237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g37426a0460b_0_0"/>
          <p:cNvSpPr txBox="1"/>
          <p:nvPr/>
        </p:nvSpPr>
        <p:spPr>
          <a:xfrm>
            <a:off x="1802764" y="3051187"/>
            <a:ext cx="154566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841619"/>
                </a:solidFill>
                <a:latin typeface="Oswald"/>
                <a:ea typeface="Oswald"/>
                <a:cs typeface="Oswald"/>
                <a:sym typeface="Oswald"/>
              </a:rPr>
              <a:t>Your Turn - How Well Do You Know the GRRs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7"/>
          <p:cNvSpPr/>
          <p:nvPr/>
        </p:nvSpPr>
        <p:spPr>
          <a:xfrm>
            <a:off x="13479156" y="450574"/>
            <a:ext cx="2985532" cy="1135124"/>
          </a:xfrm>
          <a:custGeom>
            <a:avLst/>
            <a:gdLst/>
            <a:ahLst/>
            <a:cxnLst/>
            <a:rect l="l" t="t" r="r" b="b"/>
            <a:pathLst>
              <a:path w="2985532" h="1135124" extrusionOk="0">
                <a:moveTo>
                  <a:pt x="0" y="0"/>
                </a:moveTo>
                <a:lnTo>
                  <a:pt x="2985532" y="0"/>
                </a:lnTo>
                <a:lnTo>
                  <a:pt x="2985532" y="1135124"/>
                </a:lnTo>
                <a:lnTo>
                  <a:pt x="0" y="1135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855" b="-69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7"/>
          <p:cNvSpPr txBox="1"/>
          <p:nvPr/>
        </p:nvSpPr>
        <p:spPr>
          <a:xfrm>
            <a:off x="0" y="2930525"/>
            <a:ext cx="7746300" cy="5133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61721" marR="0" lvl="1" indent="-53086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DAC7B5"/>
              </a:buClr>
              <a:buSzPts val="4400"/>
              <a:buFont typeface="Oswald"/>
              <a:buChar char="•"/>
            </a:pPr>
            <a:r>
              <a:rPr lang="en-US" sz="4400" b="1" i="0" u="sng" strike="noStrike" cap="none" dirty="0">
                <a:solidFill>
                  <a:srgbClr val="DBC7B5"/>
                </a:solidFill>
                <a:latin typeface="Oswald"/>
                <a:ea typeface="Oswald"/>
                <a:cs typeface="Oswald"/>
                <a:sym typeface="Oswal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 Updates</a:t>
            </a:r>
            <a:endParaRPr dirty="0">
              <a:solidFill>
                <a:srgbClr val="DBC7B5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b="1" u="sng" dirty="0">
              <a:solidFill>
                <a:srgbClr val="DAC7B5"/>
              </a:solidFill>
              <a:latin typeface="Oswald"/>
              <a:ea typeface="Oswald"/>
              <a:cs typeface="Oswald"/>
              <a:sym typeface="Oswald"/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1061721" marR="0" lvl="1" indent="-53086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DAC7B5"/>
              </a:buClr>
              <a:buSzPts val="4400"/>
              <a:buFont typeface="Oswald"/>
              <a:buChar char="•"/>
            </a:pPr>
            <a:r>
              <a:rPr lang="en-US" sz="4400" b="1" i="0" u="sng" strike="noStrike" cap="none" dirty="0">
                <a:solidFill>
                  <a:srgbClr val="DAC7B5"/>
                </a:solidFill>
                <a:latin typeface="Oswald"/>
                <a:ea typeface="Oswald"/>
                <a:cs typeface="Oswald"/>
                <a:sym typeface="Oswald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Digital Uploads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b="1" u="sng" dirty="0">
              <a:solidFill>
                <a:srgbClr val="DAC7B5"/>
              </a:solidFill>
              <a:latin typeface="Oswald"/>
              <a:ea typeface="Oswald"/>
              <a:cs typeface="Oswald"/>
              <a:sym typeface="Oswald"/>
              <a:hlinkClick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1061720" marR="0" lvl="1" indent="-53086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DAC7B5"/>
              </a:buClr>
              <a:buSzPts val="4400"/>
              <a:buFont typeface="Oswald"/>
              <a:buChar char="•"/>
            </a:pPr>
            <a:r>
              <a:rPr lang="en-US" sz="4400" b="1" i="0" u="sng" strike="noStrike" cap="none" dirty="0">
                <a:solidFill>
                  <a:srgbClr val="DAC7B5"/>
                </a:solidFill>
                <a:latin typeface="Oswald"/>
                <a:ea typeface="Oswald"/>
                <a:cs typeface="Oswald"/>
                <a:sym typeface="Oswald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Event Preparation &amp; Resources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45" name="Google Shape;145;p7"/>
          <p:cNvSpPr txBox="1"/>
          <p:nvPr/>
        </p:nvSpPr>
        <p:spPr>
          <a:xfrm>
            <a:off x="188502" y="450583"/>
            <a:ext cx="162762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CE Useful Tools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46" name="Google Shape;146;p7"/>
          <p:cNvSpPr txBox="1"/>
          <p:nvPr/>
        </p:nvSpPr>
        <p:spPr>
          <a:xfrm>
            <a:off x="9144000" y="2921000"/>
            <a:ext cx="7952700" cy="60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90019" marR="0" lvl="1" indent="-545009" algn="l" rtl="0">
              <a:lnSpc>
                <a:spcPct val="119991"/>
              </a:lnSpc>
              <a:spcBef>
                <a:spcPts val="0"/>
              </a:spcBef>
              <a:spcAft>
                <a:spcPts val="0"/>
              </a:spcAft>
              <a:buClr>
                <a:srgbClr val="DAC7B5"/>
              </a:buClr>
              <a:buSzPts val="4517"/>
              <a:buFont typeface="Oswald"/>
              <a:buChar char="•"/>
            </a:pPr>
            <a:r>
              <a:rPr lang="en-US" sz="4517" b="1" i="0" u="sng" strike="noStrike" cap="none">
                <a:solidFill>
                  <a:srgbClr val="DAC7B5"/>
                </a:solidFill>
                <a:latin typeface="Oswald"/>
                <a:ea typeface="Oswald"/>
                <a:cs typeface="Oswald"/>
                <a:sym typeface="Oswald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Judge Feedback</a:t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1999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517" b="1" u="sng">
              <a:solidFill>
                <a:srgbClr val="DAC7B5"/>
              </a:solidFill>
              <a:latin typeface="Oswald"/>
              <a:ea typeface="Oswald"/>
              <a:cs typeface="Oswald"/>
              <a:sym typeface="Oswald"/>
              <a:hlinkClick r:id="rId1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1090019" marR="0" lvl="1" indent="-545009" algn="l" rtl="0">
              <a:lnSpc>
                <a:spcPct val="119991"/>
              </a:lnSpc>
              <a:spcBef>
                <a:spcPts val="0"/>
              </a:spcBef>
              <a:spcAft>
                <a:spcPts val="0"/>
              </a:spcAft>
              <a:buClr>
                <a:srgbClr val="DAC7B5"/>
              </a:buClr>
              <a:buSzPts val="4517"/>
              <a:buFont typeface="Oswald"/>
              <a:buChar char="•"/>
            </a:pPr>
            <a:r>
              <a:rPr lang="en-US" sz="4517" b="1" i="0" u="sng" strike="noStrike" cap="none">
                <a:solidFill>
                  <a:srgbClr val="DAC7B5"/>
                </a:solidFill>
                <a:latin typeface="Oswald"/>
                <a:ea typeface="Oswald"/>
                <a:cs typeface="Oswald"/>
                <a:sym typeface="Oswald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Member Activities Tracking Instructions</a:t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1999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517" b="1" u="sng">
              <a:solidFill>
                <a:srgbClr val="DAC7B5"/>
              </a:solidFill>
              <a:latin typeface="Oswald"/>
              <a:ea typeface="Oswald"/>
              <a:cs typeface="Oswald"/>
              <a:sym typeface="Oswald"/>
              <a:hlinkClick r:id="rId1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1090019" marR="0" lvl="1" indent="-545009" algn="l" rtl="0">
              <a:lnSpc>
                <a:spcPct val="119991"/>
              </a:lnSpc>
              <a:spcBef>
                <a:spcPts val="0"/>
              </a:spcBef>
              <a:spcAft>
                <a:spcPts val="0"/>
              </a:spcAft>
              <a:buClr>
                <a:srgbClr val="DAC7B5"/>
              </a:buClr>
              <a:buSzPts val="4517"/>
              <a:buFont typeface="Oswald"/>
              <a:buChar char="•"/>
            </a:pPr>
            <a:r>
              <a:rPr lang="en-US" sz="4517" b="1" i="0" u="sng" strike="noStrike" cap="none">
                <a:solidFill>
                  <a:srgbClr val="DAC7B5"/>
                </a:solidFill>
                <a:latin typeface="Oswald"/>
                <a:ea typeface="Oswald"/>
                <a:cs typeface="Oswald"/>
                <a:sym typeface="Oswald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Competitive Event Samples</a:t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1999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517" b="1" u="sng">
              <a:solidFill>
                <a:srgbClr val="DAC7B5"/>
              </a:solidFill>
              <a:latin typeface="Oswald"/>
              <a:ea typeface="Oswald"/>
              <a:cs typeface="Oswald"/>
              <a:sym typeface="Oswald"/>
              <a:hlinkClick r:id="rId1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914400" marR="0" lvl="0" indent="0" algn="l" rtl="0">
              <a:lnSpc>
                <a:spcPct val="119991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8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8"/>
          <p:cNvSpPr/>
          <p:nvPr/>
        </p:nvSpPr>
        <p:spPr>
          <a:xfrm>
            <a:off x="13527381" y="497224"/>
            <a:ext cx="2985532" cy="1135124"/>
          </a:xfrm>
          <a:custGeom>
            <a:avLst/>
            <a:gdLst/>
            <a:ahLst/>
            <a:cxnLst/>
            <a:rect l="l" t="t" r="r" b="b"/>
            <a:pathLst>
              <a:path w="2985532" h="1135124" extrusionOk="0">
                <a:moveTo>
                  <a:pt x="0" y="0"/>
                </a:moveTo>
                <a:lnTo>
                  <a:pt x="2985532" y="0"/>
                </a:lnTo>
                <a:lnTo>
                  <a:pt x="2985532" y="1135124"/>
                </a:lnTo>
                <a:lnTo>
                  <a:pt x="0" y="1135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855" b="-69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8"/>
          <p:cNvSpPr/>
          <p:nvPr/>
        </p:nvSpPr>
        <p:spPr>
          <a:xfrm>
            <a:off x="6580826" y="3898843"/>
            <a:ext cx="9833124" cy="5531132"/>
          </a:xfrm>
          <a:custGeom>
            <a:avLst/>
            <a:gdLst/>
            <a:ahLst/>
            <a:cxnLst/>
            <a:rect l="l" t="t" r="r" b="b"/>
            <a:pathLst>
              <a:path w="9833124" h="5531132" extrusionOk="0">
                <a:moveTo>
                  <a:pt x="0" y="0"/>
                </a:moveTo>
                <a:lnTo>
                  <a:pt x="9833124" y="0"/>
                </a:lnTo>
                <a:lnTo>
                  <a:pt x="9833124" y="5531132"/>
                </a:lnTo>
                <a:lnTo>
                  <a:pt x="0" y="55311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8"/>
          <p:cNvSpPr txBox="1"/>
          <p:nvPr/>
        </p:nvSpPr>
        <p:spPr>
          <a:xfrm>
            <a:off x="356950" y="209025"/>
            <a:ext cx="15426300" cy="11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3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CE Useful Tools</a:t>
            </a:r>
            <a:endParaRPr sz="23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00" name="Google Shape;200;p8"/>
          <p:cNvSpPr txBox="1"/>
          <p:nvPr/>
        </p:nvSpPr>
        <p:spPr>
          <a:xfrm>
            <a:off x="0" y="2930525"/>
            <a:ext cx="7746300" cy="55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61721" marR="0" lvl="1" indent="-53086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DAC7B5"/>
              </a:buClr>
              <a:buSzPts val="4400"/>
              <a:buFont typeface="Oswald"/>
              <a:buChar char="•"/>
            </a:pPr>
            <a:r>
              <a:rPr lang="en-US" sz="4400" b="1" i="0" u="sng" strike="noStrike" cap="none">
                <a:solidFill>
                  <a:srgbClr val="DAC7B5"/>
                </a:solidFill>
                <a:latin typeface="Oswald"/>
                <a:ea typeface="Oswald"/>
                <a:cs typeface="Oswald"/>
                <a:sym typeface="Oswald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Curriculum Resources</a:t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b="1" u="sng">
              <a:solidFill>
                <a:srgbClr val="DAC7B5"/>
              </a:solidFill>
              <a:latin typeface="Oswald"/>
              <a:ea typeface="Oswald"/>
              <a:cs typeface="Oswald"/>
              <a:sym typeface="Oswald"/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1061721" marR="0" lvl="1" indent="-53086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DAC7B5"/>
              </a:buClr>
              <a:buSzPts val="4400"/>
              <a:buFont typeface="Oswald"/>
              <a:buChar char="•"/>
            </a:pPr>
            <a:r>
              <a:rPr lang="en-US" sz="4400" b="1" i="0" u="sng" strike="noStrike" cap="none">
                <a:solidFill>
                  <a:srgbClr val="DAC7B5"/>
                </a:solidFill>
                <a:latin typeface="Oswald"/>
                <a:ea typeface="Oswald"/>
                <a:cs typeface="Oswald"/>
                <a:sym typeface="Oswald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Event History</a:t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b="1" u="sng">
              <a:solidFill>
                <a:srgbClr val="DAC7B5"/>
              </a:solidFill>
              <a:latin typeface="Oswald"/>
              <a:ea typeface="Oswald"/>
              <a:cs typeface="Oswald"/>
              <a:sym typeface="Oswald"/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1061721" marR="0" lvl="1" indent="-53086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DAC7B5"/>
              </a:buClr>
              <a:buSzPts val="4400"/>
              <a:buFont typeface="Oswald"/>
              <a:buChar char="•"/>
            </a:pPr>
            <a:r>
              <a:rPr lang="en-US" sz="4400" b="1" i="0" u="sng" strike="noStrike" cap="none">
                <a:solidFill>
                  <a:srgbClr val="DAC7B5"/>
                </a:solidFill>
                <a:latin typeface="Oswald"/>
                <a:ea typeface="Oswald"/>
                <a:cs typeface="Oswald"/>
                <a:sym typeface="Oswald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Seeding Charts</a:t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b="1" u="sng">
              <a:solidFill>
                <a:srgbClr val="DAC7B5"/>
              </a:solidFill>
              <a:latin typeface="Montserrat Medium"/>
              <a:ea typeface="Montserrat Medium"/>
              <a:cs typeface="Montserrat Medium"/>
              <a:sym typeface="Montserrat Medium"/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b="1" u="sng">
              <a:solidFill>
                <a:srgbClr val="DAC7B5"/>
              </a:solidFill>
              <a:latin typeface="Montserrat Medium"/>
              <a:ea typeface="Montserrat Medium"/>
              <a:cs typeface="Montserrat Medium"/>
              <a:sym typeface="Montserrat Medium"/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7ed623382a_0_0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g37ed623382a_0_0"/>
          <p:cNvSpPr/>
          <p:nvPr/>
        </p:nvSpPr>
        <p:spPr>
          <a:xfrm>
            <a:off x="13721931" y="399924"/>
            <a:ext cx="2985532" cy="1135124"/>
          </a:xfrm>
          <a:custGeom>
            <a:avLst/>
            <a:gdLst/>
            <a:ahLst/>
            <a:cxnLst/>
            <a:rect l="l" t="t" r="r" b="b"/>
            <a:pathLst>
              <a:path w="2985532" h="1135124" extrusionOk="0">
                <a:moveTo>
                  <a:pt x="0" y="0"/>
                </a:moveTo>
                <a:lnTo>
                  <a:pt x="2985532" y="0"/>
                </a:lnTo>
                <a:lnTo>
                  <a:pt x="2985532" y="1135124"/>
                </a:lnTo>
                <a:lnTo>
                  <a:pt x="0" y="1135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859" b="-68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g37ed623382a_0_0"/>
          <p:cNvSpPr txBox="1"/>
          <p:nvPr/>
        </p:nvSpPr>
        <p:spPr>
          <a:xfrm>
            <a:off x="10711751" y="2985750"/>
            <a:ext cx="5995800" cy="67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12926" marR="0" lvl="1" indent="-54456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Oswald"/>
              <a:buChar char="•"/>
            </a:pPr>
            <a:r>
              <a:rPr lang="en-US" sz="4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easy one </a:t>
            </a:r>
            <a:endParaRPr sz="48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1012926" marR="0" lvl="1" indent="-54456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Oswald"/>
              <a:buChar char="•"/>
            </a:pPr>
            <a:r>
              <a:rPr lang="en-US" sz="4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only use simulated body fluids</a:t>
            </a:r>
            <a:endParaRPr sz="48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1012926" marR="0" lvl="1" indent="-54456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Oswald"/>
              <a:buChar char="•"/>
            </a:pPr>
            <a:r>
              <a:rPr lang="en-US" sz="4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cheapest I could find - $593.67</a:t>
            </a:r>
            <a:endParaRPr sz="48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1012926" marR="0" lvl="1" indent="-54456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Oswald"/>
              <a:buChar char="•"/>
            </a:pPr>
            <a:r>
              <a:rPr lang="en-US" sz="4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Full kit - $2,474.00</a:t>
            </a:r>
            <a:endParaRPr sz="48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/>
          </a:p>
        </p:txBody>
      </p:sp>
      <p:sp>
        <p:nvSpPr>
          <p:cNvPr id="158" name="Google Shape;158;g37ed623382a_0_0"/>
          <p:cNvSpPr txBox="1"/>
          <p:nvPr/>
        </p:nvSpPr>
        <p:spPr>
          <a:xfrm>
            <a:off x="431274" y="-87355"/>
            <a:ext cx="16276200" cy="20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213333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 b="1">
                <a:latin typeface="Oswald"/>
                <a:ea typeface="Oswald"/>
                <a:cs typeface="Oswald"/>
                <a:sym typeface="Oswald"/>
              </a:rPr>
              <a:t>PCT New Skill - Glucometer</a:t>
            </a:r>
            <a:endParaRPr sz="6400" b="1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59" name="Google Shape;159;g37ed623382a_0_0" descr="a person is using a device that says 003 on the screen (Provided by Tenor)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6550" y="2778825"/>
            <a:ext cx="4743450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g37ed623382a_0_0" title="Screenshot 2025-09-18 at 1.04.16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52050" y="2461250"/>
            <a:ext cx="3911076" cy="723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7ed623382a_0_1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g37ed623382a_0_13"/>
          <p:cNvSpPr/>
          <p:nvPr/>
        </p:nvSpPr>
        <p:spPr>
          <a:xfrm>
            <a:off x="13721931" y="399924"/>
            <a:ext cx="2985532" cy="1135124"/>
          </a:xfrm>
          <a:custGeom>
            <a:avLst/>
            <a:gdLst/>
            <a:ahLst/>
            <a:cxnLst/>
            <a:rect l="l" t="t" r="r" b="b"/>
            <a:pathLst>
              <a:path w="2985532" h="1135124" extrusionOk="0">
                <a:moveTo>
                  <a:pt x="0" y="0"/>
                </a:moveTo>
                <a:lnTo>
                  <a:pt x="2985532" y="0"/>
                </a:lnTo>
                <a:lnTo>
                  <a:pt x="2985532" y="1135124"/>
                </a:lnTo>
                <a:lnTo>
                  <a:pt x="0" y="1135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859" b="-68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g37ed623382a_0_13"/>
          <p:cNvSpPr txBox="1"/>
          <p:nvPr/>
        </p:nvSpPr>
        <p:spPr>
          <a:xfrm>
            <a:off x="9336883" y="3429005"/>
            <a:ext cx="6687600" cy="22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9144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/>
          </a:p>
        </p:txBody>
      </p:sp>
      <p:sp>
        <p:nvSpPr>
          <p:cNvPr id="172" name="Google Shape;172;g37ed623382a_0_13"/>
          <p:cNvSpPr txBox="1"/>
          <p:nvPr/>
        </p:nvSpPr>
        <p:spPr>
          <a:xfrm>
            <a:off x="431274" y="-87355"/>
            <a:ext cx="16276200" cy="20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213333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 b="1">
                <a:latin typeface="Oswald"/>
                <a:ea typeface="Oswald"/>
                <a:cs typeface="Oswald"/>
                <a:sym typeface="Oswald"/>
              </a:rPr>
              <a:t>A Possible Solution</a:t>
            </a:r>
            <a:endParaRPr sz="6400" b="1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73" name="Google Shape;173;g37ed623382a_0_13" title="Screenshot 2025-09-13 at 7.03.29 PM.png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336875" y="3410650"/>
            <a:ext cx="6134100" cy="567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g37ed623382a_0_13" title="Screenshot 2025-09-13 at 7.04.05 PM.png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24125" y="2832550"/>
            <a:ext cx="6306175" cy="683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7ed623382a_0_27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g37ed623382a_0_27"/>
          <p:cNvSpPr/>
          <p:nvPr/>
        </p:nvSpPr>
        <p:spPr>
          <a:xfrm>
            <a:off x="13721931" y="399924"/>
            <a:ext cx="2985532" cy="1135124"/>
          </a:xfrm>
          <a:custGeom>
            <a:avLst/>
            <a:gdLst/>
            <a:ahLst/>
            <a:cxnLst/>
            <a:rect l="l" t="t" r="r" b="b"/>
            <a:pathLst>
              <a:path w="2985532" h="1135124" extrusionOk="0">
                <a:moveTo>
                  <a:pt x="0" y="0"/>
                </a:moveTo>
                <a:lnTo>
                  <a:pt x="2985532" y="0"/>
                </a:lnTo>
                <a:lnTo>
                  <a:pt x="2985532" y="1135124"/>
                </a:lnTo>
                <a:lnTo>
                  <a:pt x="0" y="1135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859" b="-68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g37ed623382a_0_27"/>
          <p:cNvSpPr txBox="1"/>
          <p:nvPr/>
        </p:nvSpPr>
        <p:spPr>
          <a:xfrm>
            <a:off x="7636225" y="3429000"/>
            <a:ext cx="8388300" cy="52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9144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 Nail practice hand -  $13.99</a:t>
            </a:r>
            <a:endParaRPr sz="4000"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Blood glucose trainer - $39.99</a:t>
            </a:r>
            <a:endParaRPr sz="4000"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Glucometer -  $19.99</a:t>
            </a:r>
            <a:endParaRPr sz="4000"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Total:  $73.97</a:t>
            </a:r>
            <a:endParaRPr sz="4000"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86" name="Google Shape;186;g37ed623382a_0_27"/>
          <p:cNvSpPr txBox="1"/>
          <p:nvPr/>
        </p:nvSpPr>
        <p:spPr>
          <a:xfrm>
            <a:off x="431274" y="-87355"/>
            <a:ext cx="16276200" cy="20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213333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 b="1">
                <a:latin typeface="Oswald"/>
                <a:ea typeface="Oswald"/>
                <a:cs typeface="Oswald"/>
                <a:sym typeface="Oswald"/>
              </a:rPr>
              <a:t>A Possible Solution</a:t>
            </a:r>
            <a:endParaRPr sz="6400" b="1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87" name="Google Shape;187;g37ed623382a_0_27" title="Screenshot 2025-09-13 at 7.06.43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7200" y="2529714"/>
            <a:ext cx="6687600" cy="7037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576</Words>
  <Application>Microsoft Macintosh PowerPoint</Application>
  <PresentationFormat>Custom</PresentationFormat>
  <Paragraphs>172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Montserrat</vt:lpstr>
      <vt:lpstr>Montserrat Medium</vt:lpstr>
      <vt:lpstr>Calibri</vt:lpstr>
      <vt:lpstr>Oswald</vt:lpstr>
      <vt:lpstr>League Spartan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Jan Mould</cp:lastModifiedBy>
  <cp:revision>4</cp:revision>
  <dcterms:created xsi:type="dcterms:W3CDTF">2006-08-16T00:00:00Z</dcterms:created>
  <dcterms:modified xsi:type="dcterms:W3CDTF">2025-09-21T02:25:12Z</dcterms:modified>
</cp:coreProperties>
</file>