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85"/>
  </p:normalViewPr>
  <p:slideViewPr>
    <p:cSldViewPr snapToGrid="0">
      <p:cViewPr varScale="1">
        <p:scale>
          <a:sx n="124" d="100"/>
          <a:sy n="124" d="100"/>
        </p:scale>
        <p:origin x="1184" y="4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288700e4b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288700e4b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288700e4b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288700e4b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7288700e4b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7288700e4b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7288700e4b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7288700e4b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7288700e4b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7288700e4b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7288700e4b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7288700e4b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730c5f355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730c5f355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7288700e4b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7288700e4b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7288700e4b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7288700e4b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ictionary.cambridge.org/dictionary/english/believ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dictionary.cambridge.org/dictionary/english/person" TargetMode="External"/><Relationship Id="rId5" Type="http://schemas.openxmlformats.org/officeDocument/2006/relationships/hyperlink" Target="https://dictionary.cambridge.org/dictionary/english/talk" TargetMode="External"/><Relationship Id="rId4" Type="http://schemas.openxmlformats.org/officeDocument/2006/relationships/hyperlink" Target="https://dictionary.cambridge.org/dictionary/english/reason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enterformentalhealth.in/technology-and-mental-health-exploring-the-connection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sychologytoday.com/us/blog/relationship-emporium/202406/the-dark-side-of-smartphone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hosa.org/guidelines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295125" y="1713425"/>
            <a:ext cx="6170700" cy="156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180"/>
              <a:t> Is the Smartphone </a:t>
            </a:r>
            <a:endParaRPr sz="318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180"/>
              <a:t>Responsible for the Current Youth Mental Health Crisis? There are two sides to every story!</a:t>
            </a:r>
            <a:endParaRPr sz="318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756550" y="374027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             Jan Mould, RN, BSN, MEd</a:t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3300" y="-1323975"/>
            <a:ext cx="2974125" cy="1241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									</a:t>
            </a:r>
            <a:r>
              <a:rPr lang="en" sz="3100" b="1" dirty="0"/>
              <a:t>        					One side - pro</a:t>
            </a:r>
            <a:endParaRPr sz="3100" b="1"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100" b="1" dirty="0"/>
              <a:t>									 					Other side - con</a:t>
            </a:r>
            <a:endParaRPr sz="31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1155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Researched Persuasive Writing &amp; Speaking</a:t>
            </a:r>
            <a:endParaRPr dirty="0"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1148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 dirty="0"/>
              <a:t>Persuade definition according to Cambridge:</a:t>
            </a:r>
            <a:endParaRPr sz="2700" dirty="0"/>
          </a:p>
          <a:p>
            <a:pPr marL="41148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050" b="1" dirty="0">
                <a:solidFill>
                  <a:srgbClr val="1D2A57"/>
                </a:solidFill>
              </a:rPr>
              <a:t>to make someone do or </a:t>
            </a:r>
            <a:r>
              <a:rPr lang="en" sz="2050" b="1" dirty="0">
                <a:solidFill>
                  <a:srgbClr val="1D2A57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believe</a:t>
            </a:r>
            <a:r>
              <a:rPr lang="en" sz="2050" b="1" dirty="0">
                <a:solidFill>
                  <a:srgbClr val="1D2A57"/>
                </a:solidFill>
              </a:rPr>
              <a:t> something by giving them a good </a:t>
            </a:r>
            <a:r>
              <a:rPr lang="en" sz="2050" b="1" dirty="0">
                <a:solidFill>
                  <a:srgbClr val="1D2A57"/>
                </a:solidFill>
                <a:uFill>
                  <a:noFill/>
                </a:u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reason</a:t>
            </a:r>
            <a:r>
              <a:rPr lang="en" sz="2050" b="1" dirty="0">
                <a:solidFill>
                  <a:srgbClr val="1D2A57"/>
                </a:solidFill>
              </a:rPr>
              <a:t> to do it or by </a:t>
            </a:r>
            <a:r>
              <a:rPr lang="en" sz="2050" b="1" dirty="0">
                <a:solidFill>
                  <a:srgbClr val="1D2A57"/>
                </a:solidFill>
                <a:uFill>
                  <a:noFill/>
                </a:u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talking</a:t>
            </a:r>
            <a:r>
              <a:rPr lang="en" sz="2050" b="1" dirty="0">
                <a:solidFill>
                  <a:srgbClr val="1D2A57"/>
                </a:solidFill>
              </a:rPr>
              <a:t> to that </a:t>
            </a:r>
            <a:r>
              <a:rPr lang="en" sz="2050" b="1" dirty="0">
                <a:solidFill>
                  <a:srgbClr val="1D2A57"/>
                </a:solidFill>
                <a:uFill>
                  <a:noFill/>
                </a:u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person</a:t>
            </a:r>
            <a:r>
              <a:rPr lang="en" sz="2050" b="1" dirty="0">
                <a:solidFill>
                  <a:srgbClr val="1D2A57"/>
                </a:solidFill>
              </a:rPr>
              <a:t> and making them </a:t>
            </a:r>
            <a:r>
              <a:rPr lang="en" sz="2050" b="1" dirty="0">
                <a:solidFill>
                  <a:srgbClr val="1D2A57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believe</a:t>
            </a:r>
            <a:r>
              <a:rPr lang="en" sz="2050" b="1" dirty="0">
                <a:solidFill>
                  <a:srgbClr val="1D2A57"/>
                </a:solidFill>
              </a:rPr>
              <a:t> it</a:t>
            </a:r>
            <a:endParaRPr sz="3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															</a:t>
            </a:r>
            <a:r>
              <a:rPr lang="en" b="1" dirty="0"/>
              <a:t>PRO</a:t>
            </a:r>
            <a:endParaRPr b="1" dirty="0"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311700" y="1325365"/>
            <a:ext cx="8520600" cy="324350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dirty="0"/>
              <a:t>FIND THE POINTS IN THE    ARTICLE BELOW THAT ARE PERSUASIVE REGARDING SMARTPHONES BEING POSITIVE TO MENTAL HEALTH</a:t>
            </a:r>
            <a:endParaRPr sz="21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u="sng" dirty="0">
                <a:solidFill>
                  <a:schemeClr val="hlink"/>
                </a:solidFill>
                <a:hlinkClick r:id="rId3"/>
              </a:rPr>
              <a:t>Technology and Mental Health Exploring The Connection</a:t>
            </a:r>
            <a:endParaRPr sz="2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														</a:t>
            </a:r>
            <a:r>
              <a:rPr lang="en" b="1" dirty="0"/>
              <a:t>CON</a:t>
            </a:r>
            <a:endParaRPr b="1" dirty="0"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													       </a:t>
            </a:r>
            <a:r>
              <a:rPr lang="en" sz="2100" dirty="0"/>
              <a:t>FIND THE POINTS IN THE </a:t>
            </a:r>
            <a:endParaRPr sz="2100" dirty="0"/>
          </a:p>
          <a:p>
            <a:pPr marL="36576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dirty="0"/>
              <a:t>ARTICLE BELOW  THAT ARE </a:t>
            </a:r>
            <a:endParaRPr sz="2100" dirty="0"/>
          </a:p>
          <a:p>
            <a:pPr marL="36576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dirty="0"/>
              <a:t>PERSUASIVE REGARDING</a:t>
            </a:r>
            <a:endParaRPr sz="2100" dirty="0"/>
          </a:p>
          <a:p>
            <a:pPr marL="36576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dirty="0"/>
              <a:t>SMARTPHONES BEING </a:t>
            </a:r>
            <a:endParaRPr sz="2100" dirty="0"/>
          </a:p>
          <a:p>
            <a:pPr marL="36576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dirty="0"/>
              <a:t>NEGATIVE TO MENTAL HEALTH</a:t>
            </a:r>
            <a:endParaRPr sz="2100" dirty="0"/>
          </a:p>
          <a:p>
            <a:pPr marL="36576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36576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36576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u="sng" dirty="0">
                <a:solidFill>
                  <a:schemeClr val="hlink"/>
                </a:solidFill>
                <a:hlinkClick r:id="rId3"/>
              </a:rPr>
              <a:t>The Dark Side of Smartphones</a:t>
            </a:r>
            <a:endParaRPr sz="2300" dirty="0"/>
          </a:p>
          <a:p>
            <a:pPr marL="36576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36576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														</a:t>
            </a:r>
            <a:r>
              <a:rPr lang="en" b="1" dirty="0"/>
              <a:t>NEXT STEP</a:t>
            </a:r>
            <a:endParaRPr b="1" dirty="0"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													       </a:t>
            </a:r>
            <a:r>
              <a:rPr lang="en" sz="2400" dirty="0"/>
              <a:t>Conduct your own research to</a:t>
            </a:r>
            <a:endParaRPr sz="24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                                                 support your thoughts on the </a:t>
            </a:r>
            <a:endParaRPr sz="24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                                                 topic.  Using the Researched </a:t>
            </a:r>
            <a:endParaRPr sz="2400" dirty="0"/>
          </a:p>
          <a:p>
            <a:pPr marL="36576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Persuasive</a:t>
            </a:r>
            <a:endParaRPr sz="2400" dirty="0"/>
          </a:p>
          <a:p>
            <a:pPr marL="36576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Writing and Speaking </a:t>
            </a:r>
            <a:endParaRPr sz="2400" dirty="0"/>
          </a:p>
          <a:p>
            <a:pPr marL="36576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guidelines found </a:t>
            </a:r>
            <a:endParaRPr sz="2400" dirty="0"/>
          </a:p>
          <a:p>
            <a:pPr marL="41148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u="sng" dirty="0">
                <a:solidFill>
                  <a:schemeClr val="hlink"/>
                </a:solidFill>
                <a:hlinkClick r:id="rId3"/>
              </a:rPr>
              <a:t>HERE</a:t>
            </a:r>
            <a:r>
              <a:rPr lang="en" sz="2400" dirty="0"/>
              <a:t> - write a persuasive essay.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														</a:t>
            </a:r>
            <a:r>
              <a:rPr lang="en" b="1" dirty="0"/>
              <a:t>NEXT STEP</a:t>
            </a:r>
            <a:endParaRPr b="1" dirty="0"/>
          </a:p>
        </p:txBody>
      </p:sp>
      <p:sp>
        <p:nvSpPr>
          <p:cNvPr id="92" name="Google Shape;92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													      </a:t>
            </a:r>
            <a:r>
              <a:rPr lang="en" sz="2400" dirty="0"/>
              <a:t>The essay should be:</a:t>
            </a:r>
            <a:endParaRPr sz="24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                                                 Page 1:  a title page</a:t>
            </a:r>
            <a:endParaRPr sz="24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                                                 Pages 2 &amp; 3 body of paper</a:t>
            </a:r>
            <a:endParaRPr sz="24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                                                 Page 4+ reference page</a:t>
            </a:r>
            <a:endParaRPr sz="2400" dirty="0"/>
          </a:p>
          <a:p>
            <a:pPr marL="41148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41148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NEXT STEP	</a:t>
            </a:r>
            <a:endParaRPr b="1"/>
          </a:p>
        </p:txBody>
      </p:sp>
      <p:sp>
        <p:nvSpPr>
          <p:cNvPr id="98" name="Google Shape;98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													       </a:t>
            </a:r>
            <a:r>
              <a:rPr lang="en" sz="2500" dirty="0"/>
              <a:t>Turn your essay into a </a:t>
            </a:r>
            <a:endParaRPr sz="2500" dirty="0"/>
          </a:p>
          <a:p>
            <a:pPr marL="36576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dirty="0"/>
              <a:t>Speech.</a:t>
            </a:r>
            <a:endParaRPr sz="2500" dirty="0"/>
          </a:p>
          <a:p>
            <a:pPr marL="36576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dirty="0"/>
              <a:t>Speech may be up to 4 </a:t>
            </a:r>
            <a:endParaRPr sz="2500" dirty="0"/>
          </a:p>
          <a:p>
            <a:pPr marL="36576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dirty="0"/>
              <a:t>minutes long</a:t>
            </a:r>
            <a:endParaRPr sz="2500" dirty="0"/>
          </a:p>
          <a:p>
            <a:pPr marL="36576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500" dirty="0"/>
          </a:p>
          <a:p>
            <a:pPr marL="36576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dirty="0"/>
              <a:t>Remember the rubric for the</a:t>
            </a:r>
            <a:endParaRPr sz="2500" dirty="0"/>
          </a:p>
          <a:p>
            <a:pPr marL="36576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dirty="0"/>
              <a:t>event is found at the end of </a:t>
            </a:r>
            <a:endParaRPr sz="2500" dirty="0"/>
          </a:p>
          <a:p>
            <a:pPr marL="36576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dirty="0"/>
              <a:t>the guidelines.</a:t>
            </a:r>
            <a:endParaRPr sz="2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									   </a:t>
            </a:r>
            <a:r>
              <a:rPr lang="en" b="1" dirty="0"/>
              <a:t>  				</a:t>
            </a:r>
            <a:r>
              <a:rPr lang="en" sz="2400" b="1" dirty="0"/>
              <a:t>CONGRATULATIONS!</a:t>
            </a:r>
            <a:endParaRPr sz="2400" b="1" dirty="0"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 b="1" dirty="0"/>
              <a:t>									   				YOU ARE READY FOR </a:t>
            </a:r>
            <a:endParaRPr sz="2400" b="1" dirty="0"/>
          </a:p>
          <a:p>
            <a:pPr marL="41148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/>
              <a:t>   COMPETITION.</a:t>
            </a:r>
            <a:endParaRPr sz="2400" b="1" dirty="0"/>
          </a:p>
        </p:txBody>
      </p:sp>
      <p:pic>
        <p:nvPicPr>
          <p:cNvPr id="105" name="Google Shape;105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54100" y="1246225"/>
            <a:ext cx="2974125" cy="1241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398</Words>
  <Application>Microsoft Macintosh PowerPoint</Application>
  <PresentationFormat>On-screen Show (16:9)</PresentationFormat>
  <Paragraphs>50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Simple Light</vt:lpstr>
      <vt:lpstr> Is the Smartphone  Responsible for the Current Youth Mental Health Crisis? There are two sides to every story!</vt:lpstr>
      <vt:lpstr>PowerPoint Presentation</vt:lpstr>
      <vt:lpstr>Researched Persuasive Writing &amp; Speaking</vt:lpstr>
      <vt:lpstr>               PRO</vt:lpstr>
      <vt:lpstr>              CON</vt:lpstr>
      <vt:lpstr>              NEXT STEP</vt:lpstr>
      <vt:lpstr>              NEXT STEP</vt:lpstr>
      <vt:lpstr>NEXT STEP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Jan Mould</cp:lastModifiedBy>
  <cp:revision>1</cp:revision>
  <dcterms:modified xsi:type="dcterms:W3CDTF">2025-08-05T16:26:04Z</dcterms:modified>
</cp:coreProperties>
</file>