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94" r:id="rId35"/>
    <p:sldId id="286" r:id="rId36"/>
    <p:sldId id="287" r:id="rId37"/>
    <p:sldId id="288" r:id="rId38"/>
    <p:sldId id="289" r:id="rId39"/>
    <p:sldId id="290" r:id="rId40"/>
    <p:sldId id="291" r:id="rId41"/>
    <p:sldId id="292" r:id="rId42"/>
    <p:sldId id="293" r:id="rId43"/>
  </p:sldIdLst>
  <p:sldSz cx="18288000" cy="10287000"/>
  <p:notesSz cx="6858000" cy="9144000"/>
  <p:embeddedFontLst>
    <p:embeddedFont>
      <p:font typeface="Arial Bold" panose="020B0704020202020204" pitchFamily="34" charset="0"/>
      <p:regular r:id="rId45"/>
      <p:bold r:id="rId46"/>
    </p:embeddedFont>
    <p:embeddedFont>
      <p:font typeface="Arimo Bold" panose="020B0604020202020204" charset="0"/>
      <p:regular r:id="rId47"/>
    </p:embeddedFont>
    <p:embeddedFont>
      <p:font typeface="Calibri (MS)" panose="020B0604020202020204" charset="0"/>
      <p:regular r:id="rId48"/>
    </p:embeddedFont>
    <p:embeddedFont>
      <p:font typeface="Calibri (MS) Bold" panose="020B0604020202020204" charset="0"/>
      <p:regular r:id="rId49"/>
    </p:embeddedFont>
    <p:embeddedFont>
      <p:font typeface="Calibri (MS) Italics" panose="020B0604020202020204" charset="0"/>
      <p:regular r:id="rId50"/>
    </p:embeddedFont>
    <p:embeddedFont>
      <p:font typeface="Calibri (MS) Light Italics" panose="020B0604020202020204" charset="0"/>
      <p:regular r:id="rId51"/>
    </p:embeddedFont>
    <p:embeddedFont>
      <p:font typeface="Georgia Pro Condensed Bold" panose="020B0604020202020204" charset="0"/>
      <p:regular r:id="rId52"/>
    </p:embeddedFont>
    <p:embeddedFont>
      <p:font typeface="Georgia Pro Condensed Italics" panose="020B0604020202020204" charset="0"/>
      <p:regular r:id="rId53"/>
    </p:embeddedFont>
    <p:embeddedFont>
      <p:font typeface="Linotype Feltpen Medium" panose="020B060402020202020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4E2E32-4808-065C-8413-05868DAFEAA5}" v="1" dt="2025-01-07T14:56:54.4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iler, Morgan (SAMHSA/OIPA)" userId="S::morgan.seiler@samhsa.hhs.gov::9ae00f1f-d494-46e2-ab8a-573f73387d41" providerId="AD" clId="Web-{162A9EF7-1E0F-D936-43C0-0F1AD1FA0AB8}"/>
    <pc:docChg chg="modSld">
      <pc:chgData name="Seiler, Morgan (SAMHSA/OIPA)" userId="S::morgan.seiler@samhsa.hhs.gov::9ae00f1f-d494-46e2-ab8a-573f73387d41" providerId="AD" clId="Web-{162A9EF7-1E0F-D936-43C0-0F1AD1FA0AB8}" dt="2024-12-13T07:52:06.223" v="1060"/>
      <pc:docMkLst>
        <pc:docMk/>
      </pc:docMkLst>
      <pc:sldChg chg="modNotes">
        <pc:chgData name="Seiler, Morgan (SAMHSA/OIPA)" userId="S::morgan.seiler@samhsa.hhs.gov::9ae00f1f-d494-46e2-ab8a-573f73387d41" providerId="AD" clId="Web-{162A9EF7-1E0F-D936-43C0-0F1AD1FA0AB8}" dt="2024-12-13T07:00:12.338" v="128"/>
        <pc:sldMkLst>
          <pc:docMk/>
          <pc:sldMk cId="0" sldId="256"/>
        </pc:sldMkLst>
      </pc:sldChg>
      <pc:sldChg chg="modSp">
        <pc:chgData name="Seiler, Morgan (SAMHSA/OIPA)" userId="S::morgan.seiler@samhsa.hhs.gov::9ae00f1f-d494-46e2-ab8a-573f73387d41" providerId="AD" clId="Web-{162A9EF7-1E0F-D936-43C0-0F1AD1FA0AB8}" dt="2024-12-13T07:00:20.151" v="129" actId="1076"/>
        <pc:sldMkLst>
          <pc:docMk/>
          <pc:sldMk cId="0" sldId="257"/>
        </pc:sldMkLst>
        <pc:spChg chg="mod">
          <ac:chgData name="Seiler, Morgan (SAMHSA/OIPA)" userId="S::morgan.seiler@samhsa.hhs.gov::9ae00f1f-d494-46e2-ab8a-573f73387d41" providerId="AD" clId="Web-{162A9EF7-1E0F-D936-43C0-0F1AD1FA0AB8}" dt="2024-12-13T07:00:20.151" v="129" actId="1076"/>
          <ac:spMkLst>
            <pc:docMk/>
            <pc:sldMk cId="0" sldId="257"/>
            <ac:spMk id="6" creationId="{00000000-0000-0000-0000-000000000000}"/>
          </ac:spMkLst>
        </pc:spChg>
      </pc:sldChg>
      <pc:sldChg chg="modNotes">
        <pc:chgData name="Seiler, Morgan (SAMHSA/OIPA)" userId="S::morgan.seiler@samhsa.hhs.gov::9ae00f1f-d494-46e2-ab8a-573f73387d41" providerId="AD" clId="Web-{162A9EF7-1E0F-D936-43C0-0F1AD1FA0AB8}" dt="2024-12-13T07:01:06.557" v="186"/>
        <pc:sldMkLst>
          <pc:docMk/>
          <pc:sldMk cId="0" sldId="258"/>
        </pc:sldMkLst>
      </pc:sldChg>
      <pc:sldChg chg="modSp">
        <pc:chgData name="Seiler, Morgan (SAMHSA/OIPA)" userId="S::morgan.seiler@samhsa.hhs.gov::9ae00f1f-d494-46e2-ab8a-573f73387d41" providerId="AD" clId="Web-{162A9EF7-1E0F-D936-43C0-0F1AD1FA0AB8}" dt="2024-12-13T07:01:10.713" v="187" actId="1076"/>
        <pc:sldMkLst>
          <pc:docMk/>
          <pc:sldMk cId="0" sldId="259"/>
        </pc:sldMkLst>
        <pc:spChg chg="mod">
          <ac:chgData name="Seiler, Morgan (SAMHSA/OIPA)" userId="S::morgan.seiler@samhsa.hhs.gov::9ae00f1f-d494-46e2-ab8a-573f73387d41" providerId="AD" clId="Web-{162A9EF7-1E0F-D936-43C0-0F1AD1FA0AB8}" dt="2024-12-13T07:01:10.713" v="187" actId="1076"/>
          <ac:spMkLst>
            <pc:docMk/>
            <pc:sldMk cId="0" sldId="259"/>
            <ac:spMk id="7" creationId="{00000000-0000-0000-0000-000000000000}"/>
          </ac:spMkLst>
        </pc:spChg>
      </pc:sldChg>
      <pc:sldChg chg="modNotes">
        <pc:chgData name="Seiler, Morgan (SAMHSA/OIPA)" userId="S::morgan.seiler@samhsa.hhs.gov::9ae00f1f-d494-46e2-ab8a-573f73387d41" providerId="AD" clId="Web-{162A9EF7-1E0F-D936-43C0-0F1AD1FA0AB8}" dt="2024-12-13T07:02:29.619" v="224"/>
        <pc:sldMkLst>
          <pc:docMk/>
          <pc:sldMk cId="0" sldId="260"/>
        </pc:sldMkLst>
      </pc:sldChg>
      <pc:sldChg chg="modNotes">
        <pc:chgData name="Seiler, Morgan (SAMHSA/OIPA)" userId="S::morgan.seiler@samhsa.hhs.gov::9ae00f1f-d494-46e2-ab8a-573f73387d41" providerId="AD" clId="Web-{162A9EF7-1E0F-D936-43C0-0F1AD1FA0AB8}" dt="2024-12-13T07:50:40.192" v="1057"/>
        <pc:sldMkLst>
          <pc:docMk/>
          <pc:sldMk cId="0" sldId="261"/>
        </pc:sldMkLst>
      </pc:sldChg>
      <pc:sldChg chg="modNotes">
        <pc:chgData name="Seiler, Morgan (SAMHSA/OIPA)" userId="S::morgan.seiler@samhsa.hhs.gov::9ae00f1f-d494-46e2-ab8a-573f73387d41" providerId="AD" clId="Web-{162A9EF7-1E0F-D936-43C0-0F1AD1FA0AB8}" dt="2024-12-13T07:05:59.134" v="483"/>
        <pc:sldMkLst>
          <pc:docMk/>
          <pc:sldMk cId="0" sldId="262"/>
        </pc:sldMkLst>
      </pc:sldChg>
      <pc:sldChg chg="modSp">
        <pc:chgData name="Seiler, Morgan (SAMHSA/OIPA)" userId="S::morgan.seiler@samhsa.hhs.gov::9ae00f1f-d494-46e2-ab8a-573f73387d41" providerId="AD" clId="Web-{162A9EF7-1E0F-D936-43C0-0F1AD1FA0AB8}" dt="2024-12-13T07:06:09.103" v="484" actId="1076"/>
        <pc:sldMkLst>
          <pc:docMk/>
          <pc:sldMk cId="0" sldId="263"/>
        </pc:sldMkLst>
        <pc:spChg chg="mod">
          <ac:chgData name="Seiler, Morgan (SAMHSA/OIPA)" userId="S::morgan.seiler@samhsa.hhs.gov::9ae00f1f-d494-46e2-ab8a-573f73387d41" providerId="AD" clId="Web-{162A9EF7-1E0F-D936-43C0-0F1AD1FA0AB8}" dt="2024-12-13T07:06:09.103" v="484" actId="1076"/>
          <ac:spMkLst>
            <pc:docMk/>
            <pc:sldMk cId="0" sldId="263"/>
            <ac:spMk id="5" creationId="{00000000-0000-0000-0000-000000000000}"/>
          </ac:spMkLst>
        </pc:spChg>
      </pc:sldChg>
      <pc:sldChg chg="modNotes">
        <pc:chgData name="Seiler, Morgan (SAMHSA/OIPA)" userId="S::morgan.seiler@samhsa.hhs.gov::9ae00f1f-d494-46e2-ab8a-573f73387d41" providerId="AD" clId="Web-{162A9EF7-1E0F-D936-43C0-0F1AD1FA0AB8}" dt="2024-12-13T07:09:28.728" v="584"/>
        <pc:sldMkLst>
          <pc:docMk/>
          <pc:sldMk cId="0" sldId="264"/>
        </pc:sldMkLst>
      </pc:sldChg>
      <pc:sldChg chg="addSp modSp modNotes">
        <pc:chgData name="Seiler, Morgan (SAMHSA/OIPA)" userId="S::morgan.seiler@samhsa.hhs.gov::9ae00f1f-d494-46e2-ab8a-573f73387d41" providerId="AD" clId="Web-{162A9EF7-1E0F-D936-43C0-0F1AD1FA0AB8}" dt="2024-12-13T07:08:22.103" v="582"/>
        <pc:sldMkLst>
          <pc:docMk/>
          <pc:sldMk cId="0" sldId="265"/>
        </pc:sldMkLst>
        <pc:picChg chg="add mod">
          <ac:chgData name="Seiler, Morgan (SAMHSA/OIPA)" userId="S::morgan.seiler@samhsa.hhs.gov::9ae00f1f-d494-46e2-ab8a-573f73387d41" providerId="AD" clId="Web-{162A9EF7-1E0F-D936-43C0-0F1AD1FA0AB8}" dt="2024-12-13T06:58:23.963" v="4" actId="1076"/>
          <ac:picMkLst>
            <pc:docMk/>
            <pc:sldMk cId="0" sldId="265"/>
            <ac:picMk id="18" creationId="{FE9250DA-35CB-01CB-C136-C27F715A594B}"/>
          </ac:picMkLst>
        </pc:picChg>
      </pc:sldChg>
      <pc:sldChg chg="modNotes">
        <pc:chgData name="Seiler, Morgan (SAMHSA/OIPA)" userId="S::morgan.seiler@samhsa.hhs.gov::9ae00f1f-d494-46e2-ab8a-573f73387d41" providerId="AD" clId="Web-{162A9EF7-1E0F-D936-43C0-0F1AD1FA0AB8}" dt="2024-12-13T07:13:10.635" v="603"/>
        <pc:sldMkLst>
          <pc:docMk/>
          <pc:sldMk cId="0" sldId="267"/>
        </pc:sldMkLst>
      </pc:sldChg>
      <pc:sldChg chg="addAnim modNotes">
        <pc:chgData name="Seiler, Morgan (SAMHSA/OIPA)" userId="S::morgan.seiler@samhsa.hhs.gov::9ae00f1f-d494-46e2-ab8a-573f73387d41" providerId="AD" clId="Web-{162A9EF7-1E0F-D936-43C0-0F1AD1FA0AB8}" dt="2024-12-13T07:52:06.223" v="1060"/>
        <pc:sldMkLst>
          <pc:docMk/>
          <pc:sldMk cId="0" sldId="268"/>
        </pc:sldMkLst>
      </pc:sldChg>
      <pc:sldChg chg="modNotes">
        <pc:chgData name="Seiler, Morgan (SAMHSA/OIPA)" userId="S::morgan.seiler@samhsa.hhs.gov::9ae00f1f-d494-46e2-ab8a-573f73387d41" providerId="AD" clId="Web-{162A9EF7-1E0F-D936-43C0-0F1AD1FA0AB8}" dt="2024-12-13T07:17:55.134" v="639"/>
        <pc:sldMkLst>
          <pc:docMk/>
          <pc:sldMk cId="0" sldId="270"/>
        </pc:sldMkLst>
      </pc:sldChg>
      <pc:sldChg chg="modNotes">
        <pc:chgData name="Seiler, Morgan (SAMHSA/OIPA)" userId="S::morgan.seiler@samhsa.hhs.gov::9ae00f1f-d494-46e2-ab8a-573f73387d41" providerId="AD" clId="Web-{162A9EF7-1E0F-D936-43C0-0F1AD1FA0AB8}" dt="2024-12-13T07:30:19.644" v="661"/>
        <pc:sldMkLst>
          <pc:docMk/>
          <pc:sldMk cId="0" sldId="271"/>
        </pc:sldMkLst>
      </pc:sldChg>
      <pc:sldChg chg="modNotes">
        <pc:chgData name="Seiler, Morgan (SAMHSA/OIPA)" userId="S::morgan.seiler@samhsa.hhs.gov::9ae00f1f-d494-46e2-ab8a-573f73387d41" providerId="AD" clId="Web-{162A9EF7-1E0F-D936-43C0-0F1AD1FA0AB8}" dt="2024-12-13T07:17:38.166" v="637"/>
        <pc:sldMkLst>
          <pc:docMk/>
          <pc:sldMk cId="0" sldId="272"/>
        </pc:sldMkLst>
      </pc:sldChg>
      <pc:sldChg chg="modNotes">
        <pc:chgData name="Seiler, Morgan (SAMHSA/OIPA)" userId="S::morgan.seiler@samhsa.hhs.gov::9ae00f1f-d494-46e2-ab8a-573f73387d41" providerId="AD" clId="Web-{162A9EF7-1E0F-D936-43C0-0F1AD1FA0AB8}" dt="2024-12-13T07:31:22.347" v="675"/>
        <pc:sldMkLst>
          <pc:docMk/>
          <pc:sldMk cId="0" sldId="274"/>
        </pc:sldMkLst>
      </pc:sldChg>
      <pc:sldChg chg="modNotes">
        <pc:chgData name="Seiler, Morgan (SAMHSA/OIPA)" userId="S::morgan.seiler@samhsa.hhs.gov::9ae00f1f-d494-46e2-ab8a-573f73387d41" providerId="AD" clId="Web-{162A9EF7-1E0F-D936-43C0-0F1AD1FA0AB8}" dt="2024-12-13T07:34:59.097" v="812"/>
        <pc:sldMkLst>
          <pc:docMk/>
          <pc:sldMk cId="0" sldId="276"/>
        </pc:sldMkLst>
      </pc:sldChg>
      <pc:sldChg chg="modNotes">
        <pc:chgData name="Seiler, Morgan (SAMHSA/OIPA)" userId="S::morgan.seiler@samhsa.hhs.gov::9ae00f1f-d494-46e2-ab8a-573f73387d41" providerId="AD" clId="Web-{162A9EF7-1E0F-D936-43C0-0F1AD1FA0AB8}" dt="2024-12-13T07:35:49.160" v="870"/>
        <pc:sldMkLst>
          <pc:docMk/>
          <pc:sldMk cId="0" sldId="277"/>
        </pc:sldMkLst>
      </pc:sldChg>
      <pc:sldChg chg="modNotes">
        <pc:chgData name="Seiler, Morgan (SAMHSA/OIPA)" userId="S::morgan.seiler@samhsa.hhs.gov::9ae00f1f-d494-46e2-ab8a-573f73387d41" providerId="AD" clId="Web-{162A9EF7-1E0F-D936-43C0-0F1AD1FA0AB8}" dt="2024-12-13T07:36:37.316" v="918"/>
        <pc:sldMkLst>
          <pc:docMk/>
          <pc:sldMk cId="0" sldId="278"/>
        </pc:sldMkLst>
      </pc:sldChg>
      <pc:sldChg chg="modNotes">
        <pc:chgData name="Seiler, Morgan (SAMHSA/OIPA)" userId="S::morgan.seiler@samhsa.hhs.gov::9ae00f1f-d494-46e2-ab8a-573f73387d41" providerId="AD" clId="Web-{162A9EF7-1E0F-D936-43C0-0F1AD1FA0AB8}" dt="2024-12-13T07:26:21.936" v="658"/>
        <pc:sldMkLst>
          <pc:docMk/>
          <pc:sldMk cId="0" sldId="279"/>
        </pc:sldMkLst>
      </pc:sldChg>
      <pc:sldChg chg="modNotes">
        <pc:chgData name="Seiler, Morgan (SAMHSA/OIPA)" userId="S::morgan.seiler@samhsa.hhs.gov::9ae00f1f-d494-46e2-ab8a-573f73387d41" providerId="AD" clId="Web-{162A9EF7-1E0F-D936-43C0-0F1AD1FA0AB8}" dt="2024-12-13T07:20:36.228" v="647"/>
        <pc:sldMkLst>
          <pc:docMk/>
          <pc:sldMk cId="0" sldId="280"/>
        </pc:sldMkLst>
      </pc:sldChg>
      <pc:sldChg chg="modNotes">
        <pc:chgData name="Seiler, Morgan (SAMHSA/OIPA)" userId="S::morgan.seiler@samhsa.hhs.gov::9ae00f1f-d494-46e2-ab8a-573f73387d41" providerId="AD" clId="Web-{162A9EF7-1E0F-D936-43C0-0F1AD1FA0AB8}" dt="2024-12-13T07:20:47.400" v="649"/>
        <pc:sldMkLst>
          <pc:docMk/>
          <pc:sldMk cId="0" sldId="281"/>
        </pc:sldMkLst>
      </pc:sldChg>
      <pc:sldChg chg="modNotes">
        <pc:chgData name="Seiler, Morgan (SAMHSA/OIPA)" userId="S::morgan.seiler@samhsa.hhs.gov::9ae00f1f-d494-46e2-ab8a-573f73387d41" providerId="AD" clId="Web-{162A9EF7-1E0F-D936-43C0-0F1AD1FA0AB8}" dt="2024-12-13T07:20:27.056" v="645"/>
        <pc:sldMkLst>
          <pc:docMk/>
          <pc:sldMk cId="0" sldId="282"/>
        </pc:sldMkLst>
      </pc:sldChg>
      <pc:sldChg chg="modNotes">
        <pc:chgData name="Seiler, Morgan (SAMHSA/OIPA)" userId="S::morgan.seiler@samhsa.hhs.gov::9ae00f1f-d494-46e2-ab8a-573f73387d41" providerId="AD" clId="Web-{162A9EF7-1E0F-D936-43C0-0F1AD1FA0AB8}" dt="2024-12-13T07:20:56.998" v="651"/>
        <pc:sldMkLst>
          <pc:docMk/>
          <pc:sldMk cId="0" sldId="283"/>
        </pc:sldMkLst>
      </pc:sldChg>
      <pc:sldChg chg="modNotes">
        <pc:chgData name="Seiler, Morgan (SAMHSA/OIPA)" userId="S::morgan.seiler@samhsa.hhs.gov::9ae00f1f-d494-46e2-ab8a-573f73387d41" providerId="AD" clId="Web-{162A9EF7-1E0F-D936-43C0-0F1AD1FA0AB8}" dt="2024-12-13T07:21:04.985" v="653"/>
        <pc:sldMkLst>
          <pc:docMk/>
          <pc:sldMk cId="0" sldId="284"/>
        </pc:sldMkLst>
      </pc:sldChg>
      <pc:sldChg chg="modNotes">
        <pc:chgData name="Seiler, Morgan (SAMHSA/OIPA)" userId="S::morgan.seiler@samhsa.hhs.gov::9ae00f1f-d494-46e2-ab8a-573f73387d41" providerId="AD" clId="Web-{162A9EF7-1E0F-D936-43C0-0F1AD1FA0AB8}" dt="2024-12-13T07:21:07.672" v="654"/>
        <pc:sldMkLst>
          <pc:docMk/>
          <pc:sldMk cId="0" sldId="285"/>
        </pc:sldMkLst>
      </pc:sldChg>
      <pc:sldChg chg="modNotes">
        <pc:chgData name="Seiler, Morgan (SAMHSA/OIPA)" userId="S::morgan.seiler@samhsa.hhs.gov::9ae00f1f-d494-46e2-ab8a-573f73387d41" providerId="AD" clId="Web-{162A9EF7-1E0F-D936-43C0-0F1AD1FA0AB8}" dt="2024-12-13T07:39:16.769" v="932"/>
        <pc:sldMkLst>
          <pc:docMk/>
          <pc:sldMk cId="0" sldId="287"/>
        </pc:sldMkLst>
      </pc:sldChg>
      <pc:sldChg chg="modNotes">
        <pc:chgData name="Seiler, Morgan (SAMHSA/OIPA)" userId="S::morgan.seiler@samhsa.hhs.gov::9ae00f1f-d494-46e2-ab8a-573f73387d41" providerId="AD" clId="Web-{162A9EF7-1E0F-D936-43C0-0F1AD1FA0AB8}" dt="2024-12-13T07:41:29.130" v="949"/>
        <pc:sldMkLst>
          <pc:docMk/>
          <pc:sldMk cId="0" sldId="288"/>
        </pc:sldMkLst>
      </pc:sldChg>
      <pc:sldChg chg="modNotes">
        <pc:chgData name="Seiler, Morgan (SAMHSA/OIPA)" userId="S::morgan.seiler@samhsa.hhs.gov::9ae00f1f-d494-46e2-ab8a-573f73387d41" providerId="AD" clId="Web-{162A9EF7-1E0F-D936-43C0-0F1AD1FA0AB8}" dt="2024-12-13T07:43:56.427" v="969"/>
        <pc:sldMkLst>
          <pc:docMk/>
          <pc:sldMk cId="0" sldId="289"/>
        </pc:sldMkLst>
      </pc:sldChg>
      <pc:sldChg chg="modNotes">
        <pc:chgData name="Seiler, Morgan (SAMHSA/OIPA)" userId="S::morgan.seiler@samhsa.hhs.gov::9ae00f1f-d494-46e2-ab8a-573f73387d41" providerId="AD" clId="Web-{162A9EF7-1E0F-D936-43C0-0F1AD1FA0AB8}" dt="2024-12-13T07:45:06.208" v="971"/>
        <pc:sldMkLst>
          <pc:docMk/>
          <pc:sldMk cId="0" sldId="290"/>
        </pc:sldMkLst>
      </pc:sldChg>
      <pc:sldChg chg="modNotes">
        <pc:chgData name="Seiler, Morgan (SAMHSA/OIPA)" userId="S::morgan.seiler@samhsa.hhs.gov::9ae00f1f-d494-46e2-ab8a-573f73387d41" providerId="AD" clId="Web-{162A9EF7-1E0F-D936-43C0-0F1AD1FA0AB8}" dt="2024-12-13T07:45:15.114" v="972"/>
        <pc:sldMkLst>
          <pc:docMk/>
          <pc:sldMk cId="0" sldId="291"/>
        </pc:sldMkLst>
      </pc:sldChg>
      <pc:sldChg chg="addSp delSp modSp">
        <pc:chgData name="Seiler, Morgan (SAMHSA/OIPA)" userId="S::morgan.seiler@samhsa.hhs.gov::9ae00f1f-d494-46e2-ab8a-573f73387d41" providerId="AD" clId="Web-{162A9EF7-1E0F-D936-43C0-0F1AD1FA0AB8}" dt="2024-12-13T07:49:47.067" v="1050" actId="1076"/>
        <pc:sldMkLst>
          <pc:docMk/>
          <pc:sldMk cId="0" sldId="293"/>
        </pc:sldMkLst>
        <pc:spChg chg="ord">
          <ac:chgData name="Seiler, Morgan (SAMHSA/OIPA)" userId="S::morgan.seiler@samhsa.hhs.gov::9ae00f1f-d494-46e2-ab8a-573f73387d41" providerId="AD" clId="Web-{162A9EF7-1E0F-D936-43C0-0F1AD1FA0AB8}" dt="2024-12-13T07:47:35.208" v="1001"/>
          <ac:spMkLst>
            <pc:docMk/>
            <pc:sldMk cId="0" sldId="293"/>
            <ac:spMk id="17" creationId="{00000000-0000-0000-0000-000000000000}"/>
          </ac:spMkLst>
        </pc:spChg>
        <pc:spChg chg="ord">
          <ac:chgData name="Seiler, Morgan (SAMHSA/OIPA)" userId="S::morgan.seiler@samhsa.hhs.gov::9ae00f1f-d494-46e2-ab8a-573f73387d41" providerId="AD" clId="Web-{162A9EF7-1E0F-D936-43C0-0F1AD1FA0AB8}" dt="2024-12-13T07:47:35.270" v="1010"/>
          <ac:spMkLst>
            <pc:docMk/>
            <pc:sldMk cId="0" sldId="293"/>
            <ac:spMk id="18" creationId="{00000000-0000-0000-0000-000000000000}"/>
          </ac:spMkLst>
        </pc:spChg>
        <pc:spChg chg="del mod topLvl">
          <ac:chgData name="Seiler, Morgan (SAMHSA/OIPA)" userId="S::morgan.seiler@samhsa.hhs.gov::9ae00f1f-d494-46e2-ab8a-573f73387d41" providerId="AD" clId="Web-{162A9EF7-1E0F-D936-43C0-0F1AD1FA0AB8}" dt="2024-12-13T07:49:42.473" v="1049"/>
          <ac:spMkLst>
            <pc:docMk/>
            <pc:sldMk cId="0" sldId="293"/>
            <ac:spMk id="20" creationId="{2E47EC3A-0D71-5ABE-1679-959E32BDF9CA}"/>
          </ac:spMkLst>
        </pc:spChg>
        <pc:spChg chg="mod topLvl">
          <ac:chgData name="Seiler, Morgan (SAMHSA/OIPA)" userId="S::morgan.seiler@samhsa.hhs.gov::9ae00f1f-d494-46e2-ab8a-573f73387d41" providerId="AD" clId="Web-{162A9EF7-1E0F-D936-43C0-0F1AD1FA0AB8}" dt="2024-12-13T07:49:47.067" v="1050" actId="1076"/>
          <ac:spMkLst>
            <pc:docMk/>
            <pc:sldMk cId="0" sldId="293"/>
            <ac:spMk id="21" creationId="{3B388569-6DF3-5915-A4F2-CBA2B8DBFDCD}"/>
          </ac:spMkLst>
        </pc:spChg>
        <pc:grpChg chg="mod">
          <ac:chgData name="Seiler, Morgan (SAMHSA/OIPA)" userId="S::morgan.seiler@samhsa.hhs.gov::9ae00f1f-d494-46e2-ab8a-573f73387d41" providerId="AD" clId="Web-{162A9EF7-1E0F-D936-43C0-0F1AD1FA0AB8}" dt="2024-12-13T06:56:36.584" v="0" actId="14100"/>
          <ac:grpSpMkLst>
            <pc:docMk/>
            <pc:sldMk cId="0" sldId="293"/>
            <ac:grpSpMk id="2" creationId="{00000000-0000-0000-0000-000000000000}"/>
          </ac:grpSpMkLst>
        </pc:grpChg>
        <pc:grpChg chg="mod">
          <ac:chgData name="Seiler, Morgan (SAMHSA/OIPA)" userId="S::morgan.seiler@samhsa.hhs.gov::9ae00f1f-d494-46e2-ab8a-573f73387d41" providerId="AD" clId="Web-{162A9EF7-1E0F-D936-43C0-0F1AD1FA0AB8}" dt="2024-12-13T07:46:05.130" v="974" actId="14100"/>
          <ac:grpSpMkLst>
            <pc:docMk/>
            <pc:sldMk cId="0" sldId="293"/>
            <ac:grpSpMk id="4" creationId="{00000000-0000-0000-0000-000000000000}"/>
          </ac:grpSpMkLst>
        </pc:grpChg>
        <pc:grpChg chg="ord">
          <ac:chgData name="Seiler, Morgan (SAMHSA/OIPA)" userId="S::morgan.seiler@samhsa.hhs.gov::9ae00f1f-d494-46e2-ab8a-573f73387d41" providerId="AD" clId="Web-{162A9EF7-1E0F-D936-43C0-0F1AD1FA0AB8}" dt="2024-12-13T07:47:35.145" v="992"/>
          <ac:grpSpMkLst>
            <pc:docMk/>
            <pc:sldMk cId="0" sldId="293"/>
            <ac:grpSpMk id="12" creationId="{00000000-0000-0000-0000-000000000000}"/>
          </ac:grpSpMkLst>
        </pc:grpChg>
        <pc:grpChg chg="add del mod ord">
          <ac:chgData name="Seiler, Morgan (SAMHSA/OIPA)" userId="S::morgan.seiler@samhsa.hhs.gov::9ae00f1f-d494-46e2-ab8a-573f73387d41" providerId="AD" clId="Web-{162A9EF7-1E0F-D936-43C0-0F1AD1FA0AB8}" dt="2024-12-13T07:49:42.473" v="1049"/>
          <ac:grpSpMkLst>
            <pc:docMk/>
            <pc:sldMk cId="0" sldId="293"/>
            <ac:grpSpMk id="19" creationId="{0C782A42-FEAC-7D07-29C2-4D776CE83958}"/>
          </ac:grpSpMkLst>
        </pc:grpChg>
      </pc:sldChg>
    </pc:docChg>
  </pc:docChgLst>
  <pc:docChgLst>
    <pc:chgData name="Seiler, Morgan (SAMHSA/OIPA)" userId="S::morgan.seiler@samhsa.hhs.gov::9ae00f1f-d494-46e2-ab8a-573f73387d41" providerId="AD" clId="Web-{70AEC491-E8BD-48D0-0298-B59D4AD57F0B}"/>
    <pc:docChg chg="modSld">
      <pc:chgData name="Seiler, Morgan (SAMHSA/OIPA)" userId="S::morgan.seiler@samhsa.hhs.gov::9ae00f1f-d494-46e2-ab8a-573f73387d41" providerId="AD" clId="Web-{70AEC491-E8BD-48D0-0298-B59D4AD57F0B}" dt="2024-12-13T16:45:33.754" v="1446"/>
      <pc:docMkLst>
        <pc:docMk/>
      </pc:docMkLst>
      <pc:sldChg chg="modNotes">
        <pc:chgData name="Seiler, Morgan (SAMHSA/OIPA)" userId="S::morgan.seiler@samhsa.hhs.gov::9ae00f1f-d494-46e2-ab8a-573f73387d41" providerId="AD" clId="Web-{70AEC491-E8BD-48D0-0298-B59D4AD57F0B}" dt="2024-12-13T15:37:57.548" v="161"/>
        <pc:sldMkLst>
          <pc:docMk/>
          <pc:sldMk cId="0" sldId="256"/>
        </pc:sldMkLst>
      </pc:sldChg>
      <pc:sldChg chg="modNotes">
        <pc:chgData name="Seiler, Morgan (SAMHSA/OIPA)" userId="S::morgan.seiler@samhsa.hhs.gov::9ae00f1f-d494-46e2-ab8a-573f73387d41" providerId="AD" clId="Web-{70AEC491-E8BD-48D0-0298-B59D4AD57F0B}" dt="2024-12-13T15:38:57.502" v="290"/>
        <pc:sldMkLst>
          <pc:docMk/>
          <pc:sldMk cId="0" sldId="257"/>
        </pc:sldMkLst>
      </pc:sldChg>
      <pc:sldChg chg="modNotes">
        <pc:chgData name="Seiler, Morgan (SAMHSA/OIPA)" userId="S::morgan.seiler@samhsa.hhs.gov::9ae00f1f-d494-46e2-ab8a-573f73387d41" providerId="AD" clId="Web-{70AEC491-E8BD-48D0-0298-B59D4AD57F0B}" dt="2024-12-13T15:40:49.221" v="377"/>
        <pc:sldMkLst>
          <pc:docMk/>
          <pc:sldMk cId="0" sldId="259"/>
        </pc:sldMkLst>
      </pc:sldChg>
      <pc:sldChg chg="addSp delSp modSp modNotes">
        <pc:chgData name="Seiler, Morgan (SAMHSA/OIPA)" userId="S::morgan.seiler@samhsa.hhs.gov::9ae00f1f-d494-46e2-ab8a-573f73387d41" providerId="AD" clId="Web-{70AEC491-E8BD-48D0-0298-B59D4AD57F0B}" dt="2024-12-13T15:50:22.851" v="546" actId="1076"/>
        <pc:sldMkLst>
          <pc:docMk/>
          <pc:sldMk cId="0" sldId="261"/>
        </pc:sldMkLst>
        <pc:spChg chg="mod">
          <ac:chgData name="Seiler, Morgan (SAMHSA/OIPA)" userId="S::morgan.seiler@samhsa.hhs.gov::9ae00f1f-d494-46e2-ab8a-573f73387d41" providerId="AD" clId="Web-{70AEC491-E8BD-48D0-0298-B59D4AD57F0B}" dt="2024-12-13T15:43:20.613" v="537" actId="1076"/>
          <ac:spMkLst>
            <pc:docMk/>
            <pc:sldMk cId="0" sldId="261"/>
            <ac:spMk id="22" creationId="{00000000-0000-0000-0000-000000000000}"/>
          </ac:spMkLst>
        </pc:spChg>
        <pc:picChg chg="add del mod">
          <ac:chgData name="Seiler, Morgan (SAMHSA/OIPA)" userId="S::morgan.seiler@samhsa.hhs.gov::9ae00f1f-d494-46e2-ab8a-573f73387d41" providerId="AD" clId="Web-{70AEC491-E8BD-48D0-0298-B59D4AD57F0B}" dt="2024-12-13T15:49:20.616" v="539"/>
          <ac:picMkLst>
            <pc:docMk/>
            <pc:sldMk cId="0" sldId="261"/>
            <ac:picMk id="46" creationId="{2517B695-DEED-ADCC-CE27-0A8C9752ADE2}"/>
          </ac:picMkLst>
        </pc:picChg>
        <pc:picChg chg="add mod">
          <ac:chgData name="Seiler, Morgan (SAMHSA/OIPA)" userId="S::morgan.seiler@samhsa.hhs.gov::9ae00f1f-d494-46e2-ab8a-573f73387d41" providerId="AD" clId="Web-{70AEC491-E8BD-48D0-0298-B59D4AD57F0B}" dt="2024-12-13T15:50:22.851" v="546" actId="1076"/>
          <ac:picMkLst>
            <pc:docMk/>
            <pc:sldMk cId="0" sldId="261"/>
            <ac:picMk id="47" creationId="{B083D770-8333-A54C-5A7A-6D2D635A8415}"/>
          </ac:picMkLst>
        </pc:picChg>
      </pc:sldChg>
      <pc:sldChg chg="modNotes">
        <pc:chgData name="Seiler, Morgan (SAMHSA/OIPA)" userId="S::morgan.seiler@samhsa.hhs.gov::9ae00f1f-d494-46e2-ab8a-573f73387d41" providerId="AD" clId="Web-{70AEC491-E8BD-48D0-0298-B59D4AD57F0B}" dt="2024-12-13T16:36:44.320" v="548"/>
        <pc:sldMkLst>
          <pc:docMk/>
          <pc:sldMk cId="0" sldId="267"/>
        </pc:sldMkLst>
      </pc:sldChg>
      <pc:sldChg chg="modNotes">
        <pc:chgData name="Seiler, Morgan (SAMHSA/OIPA)" userId="S::morgan.seiler@samhsa.hhs.gov::9ae00f1f-d494-46e2-ab8a-573f73387d41" providerId="AD" clId="Web-{70AEC491-E8BD-48D0-0298-B59D4AD57F0B}" dt="2024-12-13T16:37:32.134" v="610"/>
        <pc:sldMkLst>
          <pc:docMk/>
          <pc:sldMk cId="0" sldId="269"/>
        </pc:sldMkLst>
      </pc:sldChg>
      <pc:sldChg chg="modNotes">
        <pc:chgData name="Seiler, Morgan (SAMHSA/OIPA)" userId="S::morgan.seiler@samhsa.hhs.gov::9ae00f1f-d494-46e2-ab8a-573f73387d41" providerId="AD" clId="Web-{70AEC491-E8BD-48D0-0298-B59D4AD57F0B}" dt="2024-12-13T16:39:44.637" v="985"/>
        <pc:sldMkLst>
          <pc:docMk/>
          <pc:sldMk cId="0" sldId="270"/>
        </pc:sldMkLst>
      </pc:sldChg>
      <pc:sldChg chg="modNotes">
        <pc:chgData name="Seiler, Morgan (SAMHSA/OIPA)" userId="S::morgan.seiler@samhsa.hhs.gov::9ae00f1f-d494-46e2-ab8a-573f73387d41" providerId="AD" clId="Web-{70AEC491-E8BD-48D0-0298-B59D4AD57F0B}" dt="2024-12-13T16:40:47.576" v="1051"/>
        <pc:sldMkLst>
          <pc:docMk/>
          <pc:sldMk cId="0" sldId="271"/>
        </pc:sldMkLst>
      </pc:sldChg>
      <pc:sldChg chg="modNotes">
        <pc:chgData name="Seiler, Morgan (SAMHSA/OIPA)" userId="S::morgan.seiler@samhsa.hhs.gov::9ae00f1f-d494-46e2-ab8a-573f73387d41" providerId="AD" clId="Web-{70AEC491-E8BD-48D0-0298-B59D4AD57F0B}" dt="2024-12-13T16:42:55.047" v="1201"/>
        <pc:sldMkLst>
          <pc:docMk/>
          <pc:sldMk cId="0" sldId="272"/>
        </pc:sldMkLst>
      </pc:sldChg>
      <pc:sldChg chg="modNotes">
        <pc:chgData name="Seiler, Morgan (SAMHSA/OIPA)" userId="S::morgan.seiler@samhsa.hhs.gov::9ae00f1f-d494-46e2-ab8a-573f73387d41" providerId="AD" clId="Web-{70AEC491-E8BD-48D0-0298-B59D4AD57F0B}" dt="2024-12-13T16:43:50.705" v="1340"/>
        <pc:sldMkLst>
          <pc:docMk/>
          <pc:sldMk cId="0" sldId="274"/>
        </pc:sldMkLst>
      </pc:sldChg>
      <pc:sldChg chg="modNotes">
        <pc:chgData name="Seiler, Morgan (SAMHSA/OIPA)" userId="S::morgan.seiler@samhsa.hhs.gov::9ae00f1f-d494-46e2-ab8a-573f73387d41" providerId="AD" clId="Web-{70AEC491-E8BD-48D0-0298-B59D4AD57F0B}" dt="2024-12-13T16:44:57.128" v="1420"/>
        <pc:sldMkLst>
          <pc:docMk/>
          <pc:sldMk cId="0" sldId="275"/>
        </pc:sldMkLst>
      </pc:sldChg>
      <pc:sldChg chg="modNotes">
        <pc:chgData name="Seiler, Morgan (SAMHSA/OIPA)" userId="S::morgan.seiler@samhsa.hhs.gov::9ae00f1f-d494-46e2-ab8a-573f73387d41" providerId="AD" clId="Web-{70AEC491-E8BD-48D0-0298-B59D4AD57F0B}" dt="2024-12-13T16:45:18.628" v="1434"/>
        <pc:sldMkLst>
          <pc:docMk/>
          <pc:sldMk cId="0" sldId="279"/>
        </pc:sldMkLst>
      </pc:sldChg>
      <pc:sldChg chg="modNotes">
        <pc:chgData name="Seiler, Morgan (SAMHSA/OIPA)" userId="S::morgan.seiler@samhsa.hhs.gov::9ae00f1f-d494-46e2-ab8a-573f73387d41" providerId="AD" clId="Web-{70AEC491-E8BD-48D0-0298-B59D4AD57F0B}" dt="2024-12-13T16:45:33.754" v="1446"/>
        <pc:sldMkLst>
          <pc:docMk/>
          <pc:sldMk cId="0" sldId="285"/>
        </pc:sldMkLst>
      </pc:sldChg>
      <pc:sldChg chg="modSp">
        <pc:chgData name="Seiler, Morgan (SAMHSA/OIPA)" userId="S::morgan.seiler@samhsa.hhs.gov::9ae00f1f-d494-46e2-ab8a-573f73387d41" providerId="AD" clId="Web-{70AEC491-E8BD-48D0-0298-B59D4AD57F0B}" dt="2024-12-13T15:27:31.511" v="70" actId="1076"/>
        <pc:sldMkLst>
          <pc:docMk/>
          <pc:sldMk cId="0" sldId="288"/>
        </pc:sldMkLst>
        <pc:spChg chg="mod">
          <ac:chgData name="Seiler, Morgan (SAMHSA/OIPA)" userId="S::morgan.seiler@samhsa.hhs.gov::9ae00f1f-d494-46e2-ab8a-573f73387d41" providerId="AD" clId="Web-{70AEC491-E8BD-48D0-0298-B59D4AD57F0B}" dt="2024-12-13T15:27:31.511" v="70" actId="1076"/>
          <ac:spMkLst>
            <pc:docMk/>
            <pc:sldMk cId="0" sldId="288"/>
            <ac:spMk id="5" creationId="{00000000-0000-0000-0000-000000000000}"/>
          </ac:spMkLst>
        </pc:spChg>
        <pc:spChg chg="mod">
          <ac:chgData name="Seiler, Morgan (SAMHSA/OIPA)" userId="S::morgan.seiler@samhsa.hhs.gov::9ae00f1f-d494-46e2-ab8a-573f73387d41" providerId="AD" clId="Web-{70AEC491-E8BD-48D0-0298-B59D4AD57F0B}" dt="2024-12-13T15:27:16.449" v="69" actId="20577"/>
          <ac:spMkLst>
            <pc:docMk/>
            <pc:sldMk cId="0" sldId="288"/>
            <ac:spMk id="6" creationId="{00000000-0000-0000-0000-000000000000}"/>
          </ac:spMkLst>
        </pc:spChg>
      </pc:sldChg>
    </pc:docChg>
  </pc:docChgLst>
  <pc:docChgLst>
    <pc:chgData name="Seiler, Morgan (SAMHSA/OIPA)" userId="S::morgan.seiler@samhsa.hhs.gov::9ae00f1f-d494-46e2-ab8a-573f73387d41" providerId="AD" clId="Web-{384E2E32-4808-065C-8413-05868DAFEAA5}"/>
    <pc:docChg chg="modSld">
      <pc:chgData name="Seiler, Morgan (SAMHSA/OIPA)" userId="S::morgan.seiler@samhsa.hhs.gov::9ae00f1f-d494-46e2-ab8a-573f73387d41" providerId="AD" clId="Web-{384E2E32-4808-065C-8413-05868DAFEAA5}" dt="2025-01-07T16:04:37.216" v="354"/>
      <pc:docMkLst>
        <pc:docMk/>
      </pc:docMkLst>
      <pc:sldChg chg="modNotes">
        <pc:chgData name="Seiler, Morgan (SAMHSA/OIPA)" userId="S::morgan.seiler@samhsa.hhs.gov::9ae00f1f-d494-46e2-ab8a-573f73387d41" providerId="AD" clId="Web-{384E2E32-4808-065C-8413-05868DAFEAA5}" dt="2025-01-07T14:56:41.514" v="0"/>
        <pc:sldMkLst>
          <pc:docMk/>
          <pc:sldMk cId="0" sldId="285"/>
        </pc:sldMkLst>
      </pc:sldChg>
      <pc:sldChg chg="modNotes">
        <pc:chgData name="Seiler, Morgan (SAMHSA/OIPA)" userId="S::morgan.seiler@samhsa.hhs.gov::9ae00f1f-d494-46e2-ab8a-573f73387d41" providerId="AD" clId="Web-{384E2E32-4808-065C-8413-05868DAFEAA5}" dt="2025-01-07T16:04:37.216" v="354"/>
        <pc:sldMkLst>
          <pc:docMk/>
          <pc:sldMk cId="3362965787" sldId="294"/>
        </pc:sldMkLst>
      </pc:sldChg>
    </pc:docChg>
  </pc:docChgLst>
  <pc:docChgLst>
    <pc:chgData name="Seiler, Morgan (SAMHSA/OIPA)" userId="S::morgan.seiler@samhsa.hhs.gov::9ae00f1f-d494-46e2-ab8a-573f73387d41" providerId="AD" clId="Web-{E72FFC34-A9F9-E748-0F92-F6F64FD4249D}"/>
    <pc:docChg chg="addSld modSld">
      <pc:chgData name="Seiler, Morgan (SAMHSA/OIPA)" userId="S::morgan.seiler@samhsa.hhs.gov::9ae00f1f-d494-46e2-ab8a-573f73387d41" providerId="AD" clId="Web-{E72FFC34-A9F9-E748-0F92-F6F64FD4249D}" dt="2025-01-04T00:12:25.774" v="206" actId="20577"/>
      <pc:docMkLst>
        <pc:docMk/>
      </pc:docMkLst>
      <pc:sldChg chg="modSp add replId">
        <pc:chgData name="Seiler, Morgan (SAMHSA/OIPA)" userId="S::morgan.seiler@samhsa.hhs.gov::9ae00f1f-d494-46e2-ab8a-573f73387d41" providerId="AD" clId="Web-{E72FFC34-A9F9-E748-0F92-F6F64FD4249D}" dt="2025-01-04T00:12:25.774" v="206" actId="20577"/>
        <pc:sldMkLst>
          <pc:docMk/>
          <pc:sldMk cId="3362965787" sldId="294"/>
        </pc:sldMkLst>
        <pc:spChg chg="mod">
          <ac:chgData name="Seiler, Morgan (SAMHSA/OIPA)" userId="S::morgan.seiler@samhsa.hhs.gov::9ae00f1f-d494-46e2-ab8a-573f73387d41" providerId="AD" clId="Web-{E72FFC34-A9F9-E748-0F92-F6F64FD4249D}" dt="2025-01-04T00:10:24.916" v="167" actId="1076"/>
          <ac:spMkLst>
            <pc:docMk/>
            <pc:sldMk cId="3362965787" sldId="294"/>
            <ac:spMk id="8" creationId="{00000000-0000-0000-0000-000000000000}"/>
          </ac:spMkLst>
        </pc:spChg>
        <pc:spChg chg="mod">
          <ac:chgData name="Seiler, Morgan (SAMHSA/OIPA)" userId="S::morgan.seiler@samhsa.hhs.gov::9ae00f1f-d494-46e2-ab8a-573f73387d41" providerId="AD" clId="Web-{E72FFC34-A9F9-E748-0F92-F6F64FD4249D}" dt="2025-01-04T00:03:40.123" v="16" actId="1076"/>
          <ac:spMkLst>
            <pc:docMk/>
            <pc:sldMk cId="3362965787" sldId="294"/>
            <ac:spMk id="10" creationId="{00000000-0000-0000-0000-000000000000}"/>
          </ac:spMkLst>
        </pc:spChg>
        <pc:spChg chg="mod">
          <ac:chgData name="Seiler, Morgan (SAMHSA/OIPA)" userId="S::morgan.seiler@samhsa.hhs.gov::9ae00f1f-d494-46e2-ab8a-573f73387d41" providerId="AD" clId="Web-{E72FFC34-A9F9-E748-0F92-F6F64FD4249D}" dt="2025-01-04T00:04:33.138" v="29" actId="1076"/>
          <ac:spMkLst>
            <pc:docMk/>
            <pc:sldMk cId="3362965787" sldId="294"/>
            <ac:spMk id="11" creationId="{00000000-0000-0000-0000-000000000000}"/>
          </ac:spMkLst>
        </pc:spChg>
        <pc:spChg chg="mod">
          <ac:chgData name="Seiler, Morgan (SAMHSA/OIPA)" userId="S::morgan.seiler@samhsa.hhs.gov::9ae00f1f-d494-46e2-ab8a-573f73387d41" providerId="AD" clId="Web-{E72FFC34-A9F9-E748-0F92-F6F64FD4249D}" dt="2025-01-04T00:08:33.761" v="140" actId="20577"/>
          <ac:spMkLst>
            <pc:docMk/>
            <pc:sldMk cId="3362965787" sldId="294"/>
            <ac:spMk id="12" creationId="{00000000-0000-0000-0000-000000000000}"/>
          </ac:spMkLst>
        </pc:spChg>
        <pc:spChg chg="mod">
          <ac:chgData name="Seiler, Morgan (SAMHSA/OIPA)" userId="S::morgan.seiler@samhsa.hhs.gov::9ae00f1f-d494-46e2-ab8a-573f73387d41" providerId="AD" clId="Web-{E72FFC34-A9F9-E748-0F92-F6F64FD4249D}" dt="2025-01-04T00:07:10.777" v="84" actId="1076"/>
          <ac:spMkLst>
            <pc:docMk/>
            <pc:sldMk cId="3362965787" sldId="294"/>
            <ac:spMk id="13" creationId="{00000000-0000-0000-0000-000000000000}"/>
          </ac:spMkLst>
        </pc:spChg>
        <pc:spChg chg="mod">
          <ac:chgData name="Seiler, Morgan (SAMHSA/OIPA)" userId="S::morgan.seiler@samhsa.hhs.gov::9ae00f1f-d494-46e2-ab8a-573f73387d41" providerId="AD" clId="Web-{E72FFC34-A9F9-E748-0F92-F6F64FD4249D}" dt="2025-01-04T00:10:18.119" v="164" actId="1076"/>
          <ac:spMkLst>
            <pc:docMk/>
            <pc:sldMk cId="3362965787" sldId="294"/>
            <ac:spMk id="14" creationId="{00000000-0000-0000-0000-000000000000}"/>
          </ac:spMkLst>
        </pc:spChg>
        <pc:spChg chg="mod">
          <ac:chgData name="Seiler, Morgan (SAMHSA/OIPA)" userId="S::morgan.seiler@samhsa.hhs.gov::9ae00f1f-d494-46e2-ab8a-573f73387d41" providerId="AD" clId="Web-{E72FFC34-A9F9-E748-0F92-F6F64FD4249D}" dt="2025-01-04T00:12:25.774" v="206" actId="20577"/>
          <ac:spMkLst>
            <pc:docMk/>
            <pc:sldMk cId="3362965787" sldId="294"/>
            <ac:spMk id="15" creationId="{00000000-0000-0000-0000-000000000000}"/>
          </ac:spMkLst>
        </pc:spChg>
        <pc:spChg chg="mod">
          <ac:chgData name="Seiler, Morgan (SAMHSA/OIPA)" userId="S::morgan.seiler@samhsa.hhs.gov::9ae00f1f-d494-46e2-ab8a-573f73387d41" providerId="AD" clId="Web-{E72FFC34-A9F9-E748-0F92-F6F64FD4249D}" dt="2025-01-04T00:10:28.400" v="168" actId="1076"/>
          <ac:spMkLst>
            <pc:docMk/>
            <pc:sldMk cId="3362965787" sldId="294"/>
            <ac:spMk id="16" creationId="{00000000-0000-0000-0000-000000000000}"/>
          </ac:spMkLst>
        </pc:spChg>
        <pc:spChg chg="mod">
          <ac:chgData name="Seiler, Morgan (SAMHSA/OIPA)" userId="S::morgan.seiler@samhsa.hhs.gov::9ae00f1f-d494-46e2-ab8a-573f73387d41" providerId="AD" clId="Web-{E72FFC34-A9F9-E748-0F92-F6F64FD4249D}" dt="2025-01-04T00:07:10.949" v="86" actId="1076"/>
          <ac:spMkLst>
            <pc:docMk/>
            <pc:sldMk cId="3362965787" sldId="294"/>
            <ac:spMk id="17" creationId="{00000000-0000-0000-0000-000000000000}"/>
          </ac:spMkLst>
        </pc:spChg>
        <pc:spChg chg="mod">
          <ac:chgData name="Seiler, Morgan (SAMHSA/OIPA)" userId="S::morgan.seiler@samhsa.hhs.gov::9ae00f1f-d494-46e2-ab8a-573f73387d41" providerId="AD" clId="Web-{E72FFC34-A9F9-E748-0F92-F6F64FD4249D}" dt="2025-01-04T00:07:10.684" v="83" actId="1076"/>
          <ac:spMkLst>
            <pc:docMk/>
            <pc:sldMk cId="3362965787" sldId="294"/>
            <ac:spMk id="18" creationId="{00000000-0000-0000-0000-000000000000}"/>
          </ac:spMkLst>
        </pc:spChg>
        <pc:spChg chg="mod">
          <ac:chgData name="Seiler, Morgan (SAMHSA/OIPA)" userId="S::morgan.seiler@samhsa.hhs.gov::9ae00f1f-d494-46e2-ab8a-573f73387d41" providerId="AD" clId="Web-{E72FFC34-A9F9-E748-0F92-F6F64FD4249D}" dt="2025-01-04T00:10:18.181" v="165" actId="1076"/>
          <ac:spMkLst>
            <pc:docMk/>
            <pc:sldMk cId="3362965787" sldId="294"/>
            <ac:spMk id="19" creationId="{00000000-0000-0000-0000-000000000000}"/>
          </ac:spMkLst>
        </pc:spChg>
        <pc:grpChg chg="mod">
          <ac:chgData name="Seiler, Morgan (SAMHSA/OIPA)" userId="S::morgan.seiler@samhsa.hhs.gov::9ae00f1f-d494-46e2-ab8a-573f73387d41" providerId="AD" clId="Web-{E72FFC34-A9F9-E748-0F92-F6F64FD4249D}" dt="2025-01-04T00:10:23.572" v="166" actId="14100"/>
          <ac:grpSpMkLst>
            <pc:docMk/>
            <pc:sldMk cId="3362965787" sldId="294"/>
            <ac:grpSpMk id="4" creationId="{00000000-0000-0000-0000-000000000000}"/>
          </ac:grpSpMkLst>
        </pc:grpChg>
      </pc:sldChg>
    </pc:docChg>
  </pc:docChgLst>
  <pc:docChgLst>
    <pc:chgData name="Pole, Traci (SAMHSA/OIPA)" userId="S::traci.pole@samhsa.hhs.gov::366c94f5-b208-4aba-9f90-da46c5b2693c" providerId="AD" clId="Web-{58929D66-2CCD-4A01-FCEC-A64FEC5AAA3C}"/>
    <pc:docChg chg="modSld">
      <pc:chgData name="Pole, Traci (SAMHSA/OIPA)" userId="S::traci.pole@samhsa.hhs.gov::366c94f5-b208-4aba-9f90-da46c5b2693c" providerId="AD" clId="Web-{58929D66-2CCD-4A01-FCEC-A64FEC5AAA3C}" dt="2024-12-13T14:15:06.119" v="158" actId="20577"/>
      <pc:docMkLst>
        <pc:docMk/>
      </pc:docMkLst>
      <pc:sldChg chg="modSp">
        <pc:chgData name="Pole, Traci (SAMHSA/OIPA)" userId="S::traci.pole@samhsa.hhs.gov::366c94f5-b208-4aba-9f90-da46c5b2693c" providerId="AD" clId="Web-{58929D66-2CCD-4A01-FCEC-A64FEC5AAA3C}" dt="2024-12-13T14:15:06.119" v="158" actId="20577"/>
        <pc:sldMkLst>
          <pc:docMk/>
          <pc:sldMk cId="0" sldId="288"/>
        </pc:sldMkLst>
        <pc:spChg chg="mod">
          <ac:chgData name="Pole, Traci (SAMHSA/OIPA)" userId="S::traci.pole@samhsa.hhs.gov::366c94f5-b208-4aba-9f90-da46c5b2693c" providerId="AD" clId="Web-{58929D66-2CCD-4A01-FCEC-A64FEC5AAA3C}" dt="2024-12-13T14:15:06.119" v="158" actId="20577"/>
          <ac:spMkLst>
            <pc:docMk/>
            <pc:sldMk cId="0" sldId="288"/>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Welcome, everyone! Today’s session is titled </a:t>
            </a:r>
            <a:r>
              <a:rPr lang="en-US" i="1" dirty="0"/>
              <a:t>'Mind Your Way: A Train-the-Trainer for Behavioral Health Career Pathways.' I'm Morgan Seiler  (joined </a:t>
            </a:r>
            <a:r>
              <a:rPr lang="en-US" i="1" dirty="0" err="1"/>
              <a:t>by..other</a:t>
            </a:r>
            <a:r>
              <a:rPr lang="en-US" i="1" dirty="0"/>
              <a:t> SAMHSA folks on the line) </a:t>
            </a:r>
            <a:r>
              <a:rPr lang="en-US" dirty="0"/>
              <a:t>and I’m here to guide you through the diverse and impactful careers in behavioral health. We know your students are energized about mental health and this presentation will provide you with tools and knowledge to share with your students to explore these pathways, ensuring they understand the many ways they can show up in this space!</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039620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As we explore the diverse opportunities within behavioral health, it’s helpful to organize careers into three main pathways. Each pathway represents a unique approach to supporting mental health and substance use recovery, offering students a variety of roles to consider based on their interests and strengths. </a:t>
            </a:r>
          </a:p>
          <a:p>
            <a:endParaRPr lang="en-US" dirty="0"/>
          </a:p>
          <a:p>
            <a:r>
              <a:rPr lang="en-US" dirty="0"/>
              <a:t>Pathway 1: Public Health, Promotion, and Prevention</a:t>
            </a:r>
            <a:br>
              <a:rPr lang="en-US" dirty="0">
                <a:cs typeface="+mn-lt"/>
              </a:rPr>
            </a:br>
            <a:r>
              <a:rPr lang="en-US" dirty="0"/>
              <a:t>The first pathway focuses on public health, promotion, and prevention. This area emphasizes proactive strategies to prevent mental health and substance use challenges before they arise. Professionals in this pathway work to educate communities, implement evidence-based programs, and advocate for policies that promote health equity. Careers here include public health specialists, prevention coordinators, and community health workers. It’s ideal for students who want to make a broad impact at the population level.</a:t>
            </a:r>
            <a:endParaRPr lang="en-US">
              <a:ea typeface="Calibri"/>
              <a:cs typeface="Calibri"/>
            </a:endParaRPr>
          </a:p>
          <a:p>
            <a:endParaRPr lang="en-US" dirty="0">
              <a:ea typeface="Calibri"/>
              <a:cs typeface="Calibri"/>
            </a:endParaRPr>
          </a:p>
          <a:p>
            <a:r>
              <a:rPr lang="en-US" dirty="0"/>
              <a:t>Pathway 2: Recovery and Lived Experience</a:t>
            </a:r>
            <a:br>
              <a:rPr lang="en-US" dirty="0">
                <a:cs typeface="+mn-lt"/>
              </a:rPr>
            </a:br>
            <a:r>
              <a:rPr lang="en-US" dirty="0"/>
              <a:t>The second pathway centers on recovery and lived experience. This area is built on the power of personal stories and peer support. Roles like peer recovery specialists and recovery coaches allow individuals with lived experience in mental health or substance use challenges to guide and mentor others. These professionals offer emotional support, share coping strategies, and help individuals build meaningful lives in recovery. It’s a deeply personal and rewarding career path for those who want to inspire hope and resilience.</a:t>
            </a:r>
            <a:endParaRPr lang="en-US" dirty="0">
              <a:ea typeface="Calibri"/>
              <a:cs typeface="Calibri"/>
            </a:endParaRPr>
          </a:p>
          <a:p>
            <a:endParaRPr lang="en-US" dirty="0">
              <a:ea typeface="Calibri"/>
              <a:cs typeface="Calibri"/>
            </a:endParaRPr>
          </a:p>
          <a:p>
            <a:r>
              <a:rPr lang="en-US" dirty="0"/>
              <a:t>Pathway 3: Primary Care, Crisis Care, and Treatment</a:t>
            </a:r>
            <a:br>
              <a:rPr lang="en-US" dirty="0">
                <a:cs typeface="+mn-lt"/>
              </a:rPr>
            </a:br>
            <a:r>
              <a:rPr lang="en-US" dirty="0"/>
              <a:t>The third pathway includes primary care, crisis care, and treatment. This is where students could work directly with individuals addressing immediate mental health or substance use challenges. Careers in this pathway include crisis intervention specialists, counselors, therapists, and psychiatrists. These professionals provide assessment, therapy, medication management, and critical support during times of crisis. It’s an excellent option for students who want to work hands-on with individuals and families to make a direct impact on their well-being.</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4763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One of the most critical aspects of behavioral health is the collaboration among multidisciplinary teams. These teams bring together professionals from various disciplines, each playing a unique role to ensure comprehensive care. Let’s walk through how these professionals work together to support individuals and communities.</a:t>
            </a:r>
          </a:p>
          <a:p>
            <a:endParaRPr lang="en-US" dirty="0">
              <a:ea typeface="Calibri"/>
              <a:cs typeface="Calibri"/>
            </a:endParaRPr>
          </a:p>
          <a:p>
            <a:r>
              <a:rPr lang="en-US" dirty="0"/>
              <a:t>We begin with public health campaigns, which play a foundational role in reducing stigma and improving mental health literacy. By educating the public about mental health and substance use, these campaigns create an environment where individuals feel empowered to seek help without fear or shame</a:t>
            </a:r>
            <a:endParaRPr lang="en-US" dirty="0">
              <a:ea typeface="Calibri"/>
              <a:cs typeface="Calibri"/>
            </a:endParaRPr>
          </a:p>
          <a:p>
            <a:endParaRPr lang="en-US" dirty="0">
              <a:ea typeface="Calibri"/>
              <a:cs typeface="Calibri"/>
            </a:endParaRPr>
          </a:p>
          <a:p>
            <a:r>
              <a:rPr lang="en-US" dirty="0"/>
              <a:t>Mental health promotion and psychoeducation focus on building coping skills and resilience. This work is often done in schools, workplaces, and community settings to ensure people have the tools they need to manage stress and thrive in their environments.</a:t>
            </a:r>
            <a:endParaRPr lang="en-US" dirty="0">
              <a:ea typeface="Calibri"/>
              <a:cs typeface="Calibri"/>
            </a:endParaRPr>
          </a:p>
          <a:p>
            <a:endParaRPr lang="en-US" dirty="0">
              <a:ea typeface="Calibri"/>
              <a:cs typeface="Calibri"/>
            </a:endParaRPr>
          </a:p>
          <a:p>
            <a:r>
              <a:rPr lang="en-US" dirty="0"/>
              <a:t>Prevention professionals raise awareness of risk and protective factors. They help communities understand how to reduce the likelihood of mental health or substance use challenges while promoting factors that protect against them, like strong social connections and access to support services.</a:t>
            </a:r>
            <a:endParaRPr lang="en-US" dirty="0">
              <a:ea typeface="Calibri"/>
              <a:cs typeface="Calibri"/>
            </a:endParaRPr>
          </a:p>
          <a:p>
            <a:endParaRPr lang="en-US" dirty="0">
              <a:ea typeface="Calibri"/>
              <a:cs typeface="Calibri"/>
            </a:endParaRPr>
          </a:p>
          <a:p>
            <a:r>
              <a:rPr lang="en-US" dirty="0"/>
              <a:t>In primary care settings, healthcare providers screen for early signs and symptoms of mental health or substance use concerns. Early detection is key to connecting individuals with the right level of support before issues escalate</a:t>
            </a:r>
            <a:endParaRPr lang="en-US" dirty="0">
              <a:ea typeface="Calibri"/>
              <a:cs typeface="Calibri"/>
            </a:endParaRPr>
          </a:p>
          <a:p>
            <a:endParaRPr lang="en-US" dirty="0">
              <a:ea typeface="Calibri"/>
              <a:cs typeface="Calibri"/>
            </a:endParaRPr>
          </a:p>
          <a:p>
            <a:r>
              <a:rPr lang="en-US" dirty="0"/>
              <a:t>When someone is in immediate distress, crisis care steps in to provide urgent support. Whether it’s a hotline like 988, a mobile crisis unit, or an emergency room, this care is there when it’s needed most to stabilize the situation and connect individuals to longer-term resources</a:t>
            </a:r>
            <a:endParaRPr lang="en-US" dirty="0">
              <a:ea typeface="Calibri"/>
              <a:cs typeface="Calibri"/>
            </a:endParaRPr>
          </a:p>
          <a:p>
            <a:endParaRPr lang="en-US" dirty="0">
              <a:ea typeface="Calibri"/>
              <a:cs typeface="Calibri"/>
            </a:endParaRPr>
          </a:p>
          <a:p>
            <a:r>
              <a:rPr lang="en-US" dirty="0"/>
              <a:t>Therapy services, whether outpatient or inpatient, provide appropriate levels of care tailored to the individual’s needs. Outpatient therapy offers ongoing support while individuals live in their communities, and inpatient therapy provides intensive care for those who need a more structured environment.</a:t>
            </a:r>
            <a:endParaRPr lang="en-US" dirty="0">
              <a:ea typeface="Calibri"/>
              <a:cs typeface="Calibri"/>
            </a:endParaRPr>
          </a:p>
          <a:p>
            <a:endParaRPr lang="en-US" dirty="0">
              <a:ea typeface="Calibri"/>
              <a:cs typeface="Calibri"/>
            </a:endParaRPr>
          </a:p>
          <a:p>
            <a:r>
              <a:rPr lang="en-US" dirty="0"/>
              <a:t>Medication management is available when clinically necessary. Psychiatrists, primary care providers, and other trained professionals help individuals find the right medications to support their mental health or substance use recovery as part of a broader treatment plan</a:t>
            </a:r>
            <a:endParaRPr lang="en-US" dirty="0">
              <a:ea typeface="Calibri"/>
              <a:cs typeface="Calibri"/>
            </a:endParaRPr>
          </a:p>
          <a:p>
            <a:endParaRPr lang="en-US" dirty="0">
              <a:ea typeface="Calibri"/>
              <a:cs typeface="Calibri"/>
            </a:endParaRPr>
          </a:p>
          <a:p>
            <a:r>
              <a:rPr lang="en-US" dirty="0"/>
              <a:t>Community supports wrap around individuals to improve outcomes. This could include housing assistance, vocational training, or support groups. These services address the social determinants of health that play a significant role in recovery. Finally, peers with lived experience bring a deeply personal and relatable element to care. They provide protective layers of support, connectedness, and belonging, showing others that recovery is possible and offering hope through shared understanding</a:t>
            </a:r>
            <a:endParaRPr lang="en-US" dirty="0">
              <a:ea typeface="Calibri"/>
              <a:cs typeface="Calibri"/>
            </a:endParaRPr>
          </a:p>
          <a:p>
            <a:endParaRPr lang="en-US" dirty="0">
              <a:ea typeface="Calibri"/>
              <a:cs typeface="Calibri"/>
            </a:endParaRPr>
          </a:p>
          <a:p>
            <a:r>
              <a:rPr lang="en-US" dirty="0"/>
              <a:t>By combining their expertise, these multidisciplinary teams ensure individuals receive the right care, at the right time, and in the right setting. This collaborative approach is essential for improving mental health and substance use outcomes, supporting both individuals and the broader community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1305389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So let's jump in to roles in our first pathway</a:t>
            </a:r>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881890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Community Health Workers, or CHWs, are trusted community members who bridge gaps in healthcare systems. They provide health education, connect individuals to resources, and address social determinants of health like housing and nutrition. This career path is accessible with a high school diploma and certification, making it a great starting point in behavioral health.</a:t>
            </a:r>
          </a:p>
          <a:p>
            <a:endParaRPr lang="en-US" dirty="0">
              <a:ea typeface="Calibri"/>
              <a:cs typeface="Calibri"/>
            </a:endParaRPr>
          </a:p>
          <a:p>
            <a:r>
              <a:rPr lang="en-US" dirty="0">
                <a:ea typeface="Calibri"/>
                <a:cs typeface="Calibri"/>
              </a:rPr>
              <a:t>Each slide highlighting a role or career pathway is organized in this way with a brief description of who they person is under the title, then you'll find what they do, how they do it or the primary responsibilities, how you can get there including educational and training or licensure information, and finally we wrap every slide with specific resources to learn more about the role or field of practice. </a:t>
            </a:r>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822688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Our next role in Public health, mental health promotion, and prevention is Prevention Specialists who focus on reducing risks related to mental health and substance use. They implement evidence-based strategies, conduct community education, and build resilience through targeted programs. A bachelor’s degree in fields like public health or psychology is typically required, along with certifications like the Certified Prevention Specialist credential. Inspire your students to explore the role of a prevention specialist, where they can proactively build healthier communities by addressing risks and promoting resilience</a:t>
            </a: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264228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The final role in this pathway we want to highlight is public health professionals. Public health professionals work to improve population health through education, policy, and prevention programs. They address challenges like mental health disparities and substance use while promoting health equity. These roles often require a bachelor’s or master’s degree in public health and certifications such as CHES or CPH. Students interested in community-wide impact should consider this path. As an FYI, roles in state and federal government are often included in this pathway as well.</a:t>
            </a:r>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654973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Since this is an emerging pathway we have one role to share, but this field is growing and likely to see additional job titles and descriptions coming on line in the next few years. Peer Recovery Support Specialists use their lived experience with mental health or substance use recovery to mentor and support others. They provide emotional support, guide individuals in developing recovery plans, and connect them to resources. Training and certification programs ensure peer specialists are equipped to make a lasting impact. In this role students can use their compassion and shared experiences to guide others toward recovery and wellness.</a:t>
            </a:r>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3756327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Now we come to our final pathway for working in behavioral health including primary care, crisis care, and treatment. </a:t>
            </a:r>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2591774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 will start with where you are – at school!! School counselors, social workers, and psychologists are essential in supporting student mental health. They provide counseling, implement mental health programs, and collaborate with educators to foster safe and supportive environments. These roles typically require advanced degrees and licensure tailored to educational settings – I'll highlight the differences as we move through the 3 roles: </a:t>
            </a:r>
            <a:endParaRPr lang="en-US" dirty="0">
              <a:ea typeface="Calibri"/>
              <a:cs typeface="Calibri"/>
            </a:endParaRPr>
          </a:p>
          <a:p>
            <a:endParaRPr lang="en-US" dirty="0">
              <a:ea typeface="Calibri"/>
              <a:cs typeface="Calibri"/>
            </a:endParaRPr>
          </a:p>
          <a:p>
            <a:r>
              <a:rPr lang="en-US" dirty="0">
                <a:ea typeface="Calibri"/>
                <a:cs typeface="Calibri"/>
              </a:rPr>
              <a:t>School Counselors </a:t>
            </a:r>
            <a:r>
              <a:rPr lang="en-US" dirty="0"/>
              <a:t>focus on academic and career planning, along with personal development, work directly with students on academic and personal growth, and requires a Master’s in School Counseling.</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3791266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School social workers </a:t>
            </a:r>
            <a:r>
              <a:rPr lang="en-US" dirty="0"/>
              <a:t>address social and family dynamics, connecting students to community resources, they collaborate with families and external resources to address barriers, and need a Master's in Social Work.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3213493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Morgan: </a:t>
            </a:r>
          </a:p>
          <a:p>
            <a:endParaRPr lang="en-US"/>
          </a:p>
          <a:p>
            <a:r>
              <a:rPr lang="en-US" dirty="0"/>
              <a:t>As a federal government agency it's important we say we aren't funded by anyone to do this presentation, and that the content of this slide deck is not the official position of the department of health and human services.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School psychologists </a:t>
            </a:r>
            <a:r>
              <a:rPr lang="en-US" dirty="0"/>
              <a:t>specialize in assessments and interventions for learning and psychological needs, they focus on evaluations, behavior plans, and mental health strategies, and typically need a Specialist or Doctoral degree in School Psychology. </a:t>
            </a:r>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3353555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Community-based Social workers provide case management and connect clients to essential resources such as housing, healthcare, and employment. They also offer counseling and therapeutic interventions to address emotional and behavioral needs, helping individuals navigate personal challenges like mental health issues, family conflicts, or substance use disorders. Social work is an incredibly rewarding career path for those who are passionate about helping others and advocating for social justice. Encourage your students to consider this role if they want to make a meaningful difference in both individual lives and society as a whole.</a:t>
            </a:r>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3465486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Substance Use Counselors assist individuals in overcoming addiction through therapy and treatment planning. They work in clinics, hospitals, and community programs. Students can start this path with a bachelor’s degree and pursue certifications like CAC or LADC to advance their careers.</a:t>
            </a:r>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4042990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Marriage and Family Therapists focus on relationships and family dynamics, addressing challenges like conflict, trauma, and communication. They provide therapy to couples, families, and individuals, requiring a master’s degree and licensure. This career is ideal for those passionate about helping people strengthen their relationships.</a:t>
            </a:r>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101661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Mental Health Counselors work directly with individuals, families, and groups to address issues like anxiety, depression, and trauma. They require a master’s degree and licensure, making them pivotal in outpatient settings, schools, and community health centers. This career offers opportunities to specialize and make a profound difference in people’s lives.</a:t>
            </a:r>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2338422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Psychologists specialize in understanding human behavior and mental health. They assess, diagnose, and treat psychological disorders, often conducting research to improve interventions. This role requires a doctoral degree and licensure, with opportunities to specialize in areas like clinical or forensic psychology</a:t>
            </a:r>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61037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Psychiatrists are medical doctors who diagnose and treat mental health disorders, often through medication management. After completing medical school and a psychiatry residency, they may choose to specialize further, such as in child psychiatry or addiction psychiatry. This career offers both medical and therapeutic approaches to behavioral health</a:t>
            </a:r>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1184678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Non-psychiatrist physicians, such as primary care doctors, also play a role in behavioral health by managing medications for conditions like depression or anxiety. These professionals integrate behavioral health into general practice, improving accessibility for patients. Additional training in mental health integration is valuable in this role.</a:t>
            </a:r>
          </a:p>
        </p:txBody>
      </p:sp>
      <p:sp>
        <p:nvSpPr>
          <p:cNvPr id="4" name="Slide Number Placeholder 3"/>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11810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And finally nurses play a critical role in behavioral health care and is an option for HOSA students interested in nursing who have a passion for mental health or substance use treatment and recovery services. Nursing students interested in working in behavioral health care settings should seek out rotation opportunities in their nursing program in in-patient and intensive outpatient clinical settings. </a:t>
            </a:r>
          </a:p>
        </p:txBody>
      </p:sp>
      <p:sp>
        <p:nvSpPr>
          <p:cNvPr id="4" name="Slide Number Placehold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4142885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SAMHSA’s new Behavioral Health Career Navigator is an invaluable tool for students interested in exploring careers in mental health and substance use. Designed with aspiring professionals in mind, this interactive resource provides comprehensive information about the wide variety of career pathways in behavioral health."</a:t>
            </a:r>
            <a:br>
              <a:rPr lang="en-US" dirty="0">
                <a:cs typeface="+mn-lt"/>
              </a:rPr>
            </a:br>
            <a:endParaRPr lang="en-US">
              <a:ea typeface="Calibri"/>
              <a:cs typeface="Calibri"/>
            </a:endParaRPr>
          </a:p>
          <a:p>
            <a:r>
              <a:rPr lang="en-US" b="1" dirty="0"/>
              <a:t>Key Features:</a:t>
            </a:r>
            <a:br>
              <a:rPr lang="en-US" b="1" dirty="0">
                <a:cs typeface="+mn-lt"/>
              </a:rPr>
            </a:br>
            <a:r>
              <a:rPr lang="en-US" b="1" dirty="0"/>
              <a:t>This tool helps students discover roles that align with their interests and skills. It offers:</a:t>
            </a:r>
            <a:endParaRPr lang="en-US"/>
          </a:p>
          <a:p>
            <a:pPr marL="285750" indent="-285750">
              <a:buFont typeface="Arial"/>
              <a:buChar char="•"/>
            </a:pPr>
            <a:r>
              <a:rPr lang="en-US" dirty="0"/>
              <a:t>Detailed descriptions of career options, from prevention specialists to peer support workers and clinical roles like counselors and psychiatrists.</a:t>
            </a:r>
            <a:endParaRPr lang="en-US" dirty="0">
              <a:ea typeface="Calibri"/>
              <a:cs typeface="Calibri"/>
            </a:endParaRPr>
          </a:p>
          <a:p>
            <a:pPr marL="285750" indent="-285750">
              <a:buFont typeface="Arial"/>
              <a:buChar char="•"/>
            </a:pPr>
            <a:r>
              <a:rPr lang="en-US" dirty="0"/>
              <a:t>Educational requirements and training pathways for each career, helping students understand what steps to take to reach their goals.</a:t>
            </a:r>
            <a:endParaRPr lang="en-US" dirty="0">
              <a:ea typeface="Calibri"/>
              <a:cs typeface="Calibri"/>
            </a:endParaRPr>
          </a:p>
          <a:p>
            <a:pPr marL="285750" indent="-285750">
              <a:buFont typeface="Arial"/>
              <a:buChar char="•"/>
            </a:pPr>
            <a:r>
              <a:rPr lang="en-US" dirty="0"/>
              <a:t>Information on certifications and licensure, ensuring students know the credentials required for their chosen field.</a:t>
            </a:r>
            <a:endParaRPr lang="en-US" dirty="0">
              <a:ea typeface="Calibri"/>
              <a:cs typeface="Calibri"/>
            </a:endParaRPr>
          </a:p>
          <a:p>
            <a:pPr marL="285750" indent="-285750">
              <a:buFont typeface="Arial"/>
              <a:buChar char="•"/>
            </a:pPr>
            <a:r>
              <a:rPr lang="en-US" dirty="0"/>
              <a:t>Resources on workforce demand and growth trends, helping students align their ambitions with market needs.</a:t>
            </a:r>
          </a:p>
          <a:p>
            <a:br>
              <a:rPr lang="en-US" dirty="0"/>
            </a:br>
            <a:endParaRPr lang="en-US" dirty="0"/>
          </a:p>
          <a:p>
            <a:r>
              <a:rPr lang="en-US" b="1" dirty="0"/>
              <a:t>How It Benefits Students:</a:t>
            </a:r>
            <a:br>
              <a:rPr lang="en-US" b="1" dirty="0">
                <a:cs typeface="+mn-lt"/>
              </a:rPr>
            </a:br>
            <a:r>
              <a:rPr lang="en-US" dirty="0"/>
              <a:t>The Career Navigator empowers students to make informed decisions about their futures by providing clarity and actionable guidance. It’s also a great resource for identifying entry points into behavioral health careers, whether through education, training, or certification programs. It even includes links to additional resources like scholarships, internships, and mentorship opportunities.</a:t>
            </a:r>
            <a:endParaRPr lang="en-US">
              <a:ea typeface="Calibri"/>
              <a:cs typeface="Calibri"/>
            </a:endParaRPr>
          </a:p>
          <a:p>
            <a:br>
              <a:rPr lang="en-US" b="1" dirty="0">
                <a:cs typeface="+mn-lt"/>
              </a:rPr>
            </a:br>
            <a:r>
              <a:rPr lang="en-US" dirty="0"/>
              <a:t>Encourage your students to explore this tool as they consider a career in behavioral health. You can find the Career Navigator on SAMHSA’s website and share it with your students today!</a:t>
            </a:r>
            <a:endParaRPr lang="en-US">
              <a:ea typeface="Calibri"/>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2672260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So, during our time together (you'll sense a theme) we </a:t>
            </a:r>
            <a:r>
              <a:rPr lang="en-US" dirty="0" err="1">
                <a:ea typeface="Calibri"/>
                <a:cs typeface="Calibri"/>
              </a:rPr>
              <a:t>will..read</a:t>
            </a:r>
            <a:r>
              <a:rPr lang="en-US" dirty="0">
                <a:ea typeface="Calibri"/>
                <a:cs typeface="Calibri"/>
              </a:rPr>
              <a:t> bullet points. </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939560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The Minority Fellowship Program addresses critical disparities in behavioral health by increasing the number of culturally competent professionals. Its goal is to ensure that underserved and minority populations receive effective and sensitive care from providers who understand their unique cultural and social contexts. The MFP provides financial assistance, including tuition support and stipends, to graduate-level students pursuing advanced degrees in behavioral health disciplines. It also offers access to mentorship, professional development opportunities, and specialized training to enhance cultural competence. Eligible students include those pursuing master’s or doctoral degrees in fields like psychiatry, psychology, counseling, social work, marriage and family therapy, and addiction studies. The program emphasizes the importance of serving communities with high behavioral health disparities, empowering fellows to make a meaningful impact where it’s needed most. Students can explore SAMHSA’s Minority Fellowship Program if they are pursuing advanced education in behavioral health fields. This program not only provides invaluable financial and professional support but also empowers students to become leaders in addressing health disparities and advancing equity in care</a:t>
            </a:r>
          </a:p>
        </p:txBody>
      </p:sp>
      <p:sp>
        <p:nvSpPr>
          <p:cNvPr id="4" name="Slide Number Placeholder 3"/>
          <p:cNvSpPr>
            <a:spLocks noGrp="1"/>
          </p:cNvSpPr>
          <p:nvPr>
            <p:ph type="sldNum" sz="quarter" idx="5"/>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2573876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SAMHSA provides three critical resources to help individuals access behavioral health care and support: </a:t>
            </a:r>
            <a:r>
              <a:rPr lang="en-US" dirty="0" err="1"/>
              <a:t>FindSupport</a:t>
            </a:r>
            <a:r>
              <a:rPr lang="en-US" dirty="0"/>
              <a:t>, FindTreatment.gov, and the 988 Suicide &amp; Crisis Lifeline. These tools are designed to connect people with the help they need, when and where they need it.</a:t>
            </a:r>
          </a:p>
          <a:p>
            <a:endParaRPr lang="en-US" dirty="0">
              <a:ea typeface="Calibri"/>
              <a:cs typeface="Calibri"/>
            </a:endParaRPr>
          </a:p>
          <a:p>
            <a:r>
              <a:rPr lang="en-US" b="1" err="1"/>
              <a:t>FindSupport</a:t>
            </a:r>
            <a:r>
              <a:rPr lang="en-US" b="1" dirty="0"/>
              <a:t>:</a:t>
            </a:r>
            <a:br>
              <a:rPr lang="en-US" b="1" dirty="0">
                <a:cs typeface="+mn-lt"/>
              </a:rPr>
            </a:br>
            <a:r>
              <a:rPr lang="en-US" err="1"/>
              <a:t>FindSupport</a:t>
            </a:r>
            <a:r>
              <a:rPr lang="en-US" dirty="0"/>
              <a:t> is a user-friendly resource for anyone seeking information about mental health and substance use. It offers guidance on identifying challenges, exploring treatment options, and learning how to support yourself or a loved one on the path to wellness.</a:t>
            </a:r>
          </a:p>
          <a:p>
            <a:br>
              <a:rPr lang="en-US" dirty="0"/>
            </a:br>
            <a:endParaRPr lang="en-US" dirty="0"/>
          </a:p>
          <a:p>
            <a:r>
              <a:rPr lang="en-US" b="1" dirty="0"/>
              <a:t>FindTreatment.gov:</a:t>
            </a:r>
            <a:br>
              <a:rPr lang="en-US" b="1" dirty="0">
                <a:cs typeface="+mn-lt"/>
              </a:rPr>
            </a:br>
            <a:r>
              <a:rPr lang="en-US" dirty="0"/>
              <a:t>FindTreatment.gov is a comprehensive directory of treatment facilities for mental health and substance use across the United States. It allows users to search for providers by location, type of care, and accepted payment options, making it easier than ever to find accessible, quality care.</a:t>
            </a:r>
          </a:p>
          <a:p>
            <a:br>
              <a:rPr lang="en-US" dirty="0"/>
            </a:br>
            <a:endParaRPr lang="en-US" dirty="0"/>
          </a:p>
          <a:p>
            <a:r>
              <a:rPr lang="en-US" b="1" dirty="0"/>
              <a:t>988 Suicide &amp; Crisis Lifeline:</a:t>
            </a:r>
            <a:br>
              <a:rPr lang="en-US" b="1" dirty="0">
                <a:cs typeface="+mn-lt"/>
              </a:rPr>
            </a:br>
            <a:r>
              <a:rPr lang="en-US" dirty="0"/>
              <a:t>The 988 Lifeline is a 24/7, free, and confidential service that connects individuals in crisis with trained counselors. Whether it’s a mental health emergency, a substance use challenge, or a need for emotional support, 988 ensures that help is just a phone call, text, or chat away.</a:t>
            </a:r>
            <a:endParaRPr lang="en-US" dirty="0">
              <a:ea typeface="Calibri"/>
              <a:cs typeface="Calibri"/>
            </a:endParaRPr>
          </a:p>
          <a:p>
            <a:br>
              <a:rPr lang="en-US" dirty="0"/>
            </a:br>
            <a:endParaRPr lang="en-US" dirty="0"/>
          </a:p>
          <a:p>
            <a:r>
              <a:rPr lang="en-US" b="1" dirty="0"/>
              <a:t>By spreading awareness of </a:t>
            </a:r>
            <a:r>
              <a:rPr lang="en-US" b="1" dirty="0" err="1"/>
              <a:t>FindSupport</a:t>
            </a:r>
            <a:r>
              <a:rPr lang="en-US" b="1" dirty="0"/>
              <a:t>, FindTreatment.gov, and 988, you can help ensure that no one feels alone when navigating their behavioral health journey.</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476498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Training &amp; Technical Assistance Centers:</a:t>
            </a:r>
          </a:p>
          <a:p>
            <a:r>
              <a:rPr lang="en-US" dirty="0"/>
              <a:t>SAMHSA supports nearly 50 centers covering topics like suicide prevention, social media impacts, and mental health literacy.</a:t>
            </a:r>
            <a:endParaRPr lang="en-US" dirty="0">
              <a:ea typeface="Calibri"/>
              <a:cs typeface="Calibri"/>
            </a:endParaRPr>
          </a:p>
          <a:p>
            <a:r>
              <a:rPr lang="en-US" dirty="0"/>
              <a:t>Highlights:</a:t>
            </a:r>
            <a:endParaRPr lang="en-US" dirty="0">
              <a:ea typeface="Calibri"/>
              <a:cs typeface="Calibri"/>
            </a:endParaRPr>
          </a:p>
          <a:p>
            <a:r>
              <a:rPr lang="en-US" dirty="0"/>
              <a:t>MHTTC – now </a:t>
            </a:r>
            <a:r>
              <a:rPr lang="en-US" dirty="0" err="1"/>
              <a:t>sunsetted</a:t>
            </a:r>
            <a:r>
              <a:rPr lang="en-US" dirty="0"/>
              <a:t> but Classroom WISE remains alive and well – self-paced (low barrier training)</a:t>
            </a:r>
            <a:endParaRPr lang="en-US" dirty="0">
              <a:ea typeface="Calibri"/>
              <a:cs typeface="Calibri"/>
            </a:endParaRPr>
          </a:p>
          <a:p>
            <a:r>
              <a:rPr lang="en-US" dirty="0"/>
              <a:t>• Suicide Prevention Resource Center: Tailored resources for schools and communities.</a:t>
            </a:r>
            <a:endParaRPr lang="en-US" dirty="0">
              <a:ea typeface="Calibri"/>
              <a:cs typeface="Calibri"/>
            </a:endParaRPr>
          </a:p>
          <a:p>
            <a:br>
              <a:rPr lang="en-US" dirty="0"/>
            </a:br>
            <a:endParaRPr lang="en-US" dirty="0"/>
          </a:p>
          <a:p>
            <a:r>
              <a:rPr lang="en-US" dirty="0"/>
              <a:t>A QR code links to a full catalog of resources and upcoming search features (launching 2025).</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2724477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Regional Support Contacts</a:t>
            </a:r>
          </a:p>
          <a:p>
            <a:r>
              <a:rPr lang="en-US"/>
              <a:t>Every HHS region has a point of contact to help you navigate resources and connect with federal partners. The QR code provides details for these regional leads who can assist with presentations, grantee connections, and more.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4121157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So let's start by laying a bit of a foundation for who SAMHSA is and what we do as a federal agency. </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913493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The Substance Abuse and Mental Health Services Administration (SAMHSA) is the agency within the U.S. Department of Health and Human Services that leads public health efforts to advance the behavioral health of the nation. It sits under the umbrella of the larger department of health and human services along with some of the agencies listed you may have heard of before like the </a:t>
            </a:r>
          </a:p>
          <a:p>
            <a:r>
              <a:rPr lang="en-US" dirty="0"/>
              <a:t>-FDA or food and drug administration</a:t>
            </a:r>
            <a:endParaRPr lang="en-US" dirty="0">
              <a:ea typeface="Calibri"/>
              <a:cs typeface="Calibri"/>
            </a:endParaRPr>
          </a:p>
          <a:p>
            <a:r>
              <a:rPr lang="en-US" dirty="0"/>
              <a:t>-Centers for </a:t>
            </a:r>
            <a:r>
              <a:rPr lang="en-US" dirty="0" err="1"/>
              <a:t>medicaid</a:t>
            </a:r>
            <a:r>
              <a:rPr lang="en-US" dirty="0"/>
              <a:t> and </a:t>
            </a:r>
            <a:r>
              <a:rPr lang="en-US" dirty="0" err="1"/>
              <a:t>medicare</a:t>
            </a:r>
            <a:endParaRPr lang="en-US" dirty="0">
              <a:ea typeface="Calibri"/>
              <a:cs typeface="Calibri"/>
            </a:endParaRPr>
          </a:p>
          <a:p>
            <a:r>
              <a:rPr lang="en-US" dirty="0"/>
              <a:t>-national institutes of health</a:t>
            </a:r>
            <a:endParaRPr lang="en-US" dirty="0">
              <a:ea typeface="Calibri"/>
              <a:cs typeface="Calibri"/>
            </a:endParaRPr>
          </a:p>
          <a:p>
            <a:r>
              <a:rPr lang="en-US" dirty="0"/>
              <a:t>-CDC or centers for disease control and prevention</a:t>
            </a:r>
            <a:endParaRPr lang="en-US" dirty="0">
              <a:ea typeface="Calibri"/>
              <a:cs typeface="Calibri"/>
            </a:endParaRPr>
          </a:p>
          <a:p>
            <a:r>
              <a:rPr lang="en-US" dirty="0"/>
              <a:t>-Indian health service</a:t>
            </a:r>
            <a:endParaRPr lang="en-US" dirty="0">
              <a:ea typeface="Calibri"/>
              <a:cs typeface="Calibri"/>
            </a:endParaRPr>
          </a:p>
          <a:p>
            <a:r>
              <a:rPr lang="en-US" dirty="0"/>
              <a:t>-administration for children and families</a:t>
            </a:r>
            <a:endParaRPr lang="en-US" dirty="0">
              <a:ea typeface="Calibri"/>
              <a:cs typeface="Calibri"/>
            </a:endParaRPr>
          </a:p>
          <a:p>
            <a:r>
              <a:rPr lang="en-US" dirty="0">
                <a:ea typeface="Calibri"/>
                <a:cs typeface="Calibri"/>
              </a:rPr>
              <a:t>-HRSA or Health resources and Services Administration</a:t>
            </a:r>
          </a:p>
          <a:p>
            <a:r>
              <a:rPr lang="en-US" dirty="0"/>
              <a:t>With 11 total operating divisions!</a:t>
            </a: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202002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ea typeface="Calibri"/>
                <a:cs typeface="Calibri"/>
              </a:rPr>
              <a:t>What do we do? We are the lead public health agency for mental health and substance use, and here are our strategic priority areas. We enhance access to suicide prevention and mental health services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SAMHSA plays a vital role in mental health and substance use through grants or money to states, tribal nations, community organizations, and local government agencies, training  for grantees or people who receive funding from SAMHSA and the public, and resources for people who work in mental health and substance use and the population at large.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Behavioral health refers to the connection between behavior and well-being, encompassing mental health, substance use, and prevention. </a:t>
            </a:r>
            <a:endParaRPr lang="en-US"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Behavioral health spans the continuum of care from prevention to recovery. This continuum includes promotion and prevention, primary care, crisis care, specialty outpatient and inpatient care, and recovery support. Understanding this framework helps us recognize the various roles and entry points into behavioral health careers.</a:t>
            </a:r>
          </a:p>
          <a:p>
            <a:endParaRPr lang="en-US"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1.png"/><Relationship Id="rId7" Type="http://schemas.openxmlformats.org/officeDocument/2006/relationships/image" Target="../media/image60.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png"/><Relationship Id="rId10" Type="http://schemas.openxmlformats.org/officeDocument/2006/relationships/image" Target="../media/image63.png"/><Relationship Id="rId4" Type="http://schemas.openxmlformats.org/officeDocument/2006/relationships/image" Target="../media/image12.svg"/><Relationship Id="rId9" Type="http://schemas.openxmlformats.org/officeDocument/2006/relationships/image" Target="../media/image62.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6.svg"/><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70.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hyperlink" Target="https://store.samhsa.gov/sites/default/files/practical-guide-behavioral-health-pep24-06-004.pdf" TargetMode="External"/><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12.svg"/><Relationship Id="rId9" Type="http://schemas.openxmlformats.org/officeDocument/2006/relationships/hyperlink" Target="https://nachw.org"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internationalcredentialing.org" TargetMode="External"/><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12.svg"/><Relationship Id="rId9" Type="http://schemas.openxmlformats.org/officeDocument/2006/relationships/hyperlink" Target="https://pttcnetwork.org/core-trainings-for-prevention-specialist-certification-2/"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apha.org" TargetMode="External"/><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hyperlink" Target="https://www.sophe.org" TargetMode="External"/><Relationship Id="rId4" Type="http://schemas.openxmlformats.org/officeDocument/2006/relationships/image" Target="../media/image12.svg"/><Relationship Id="rId9" Type="http://schemas.openxmlformats.org/officeDocument/2006/relationships/hyperlink" Target="https://www.cdc.gov/fellowships/php/training-education/index.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8" Type="http://schemas.openxmlformats.org/officeDocument/2006/relationships/hyperlink" Target="https://www.samhsa.gov/brss-tacs/recovery-support-tools/peers/core-competencies-peer-workers" TargetMode="External"/><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hyperlink" Target="https://www.naadac.org/ncprss" TargetMode="External"/><Relationship Id="rId5" Type="http://schemas.openxmlformats.org/officeDocument/2006/relationships/image" Target="../media/image73.png"/><Relationship Id="rId10" Type="http://schemas.openxmlformats.org/officeDocument/2006/relationships/hyperlink" Target="https://www.peerrecoveryalliance.org" TargetMode="External"/><Relationship Id="rId4" Type="http://schemas.openxmlformats.org/officeDocument/2006/relationships/image" Target="../media/image12.svg"/><Relationship Id="rId9" Type="http://schemas.openxmlformats.org/officeDocument/2006/relationships/hyperlink" Target="https://www.peersupportworks.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hyperlink" Target="https://www.schoolcounselor.org" TargetMode="External"/><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8" Type="http://schemas.openxmlformats.org/officeDocument/2006/relationships/hyperlink" Target="https://www.socialworkers.org" TargetMode="External"/><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8" Type="http://schemas.openxmlformats.org/officeDocument/2006/relationships/hyperlink" Target="https://www.nasponline.org" TargetMode="External"/><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8" Type="http://schemas.openxmlformats.org/officeDocument/2006/relationships/hyperlink" Target="https://www.socialworkers.org" TargetMode="External"/><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hyperlink" Target="https://www.sswaa.org" TargetMode="External"/><Relationship Id="rId5" Type="http://schemas.openxmlformats.org/officeDocument/2006/relationships/image" Target="../media/image75.png"/><Relationship Id="rId10" Type="http://schemas.openxmlformats.org/officeDocument/2006/relationships/hyperlink" Target="https://www.nabsw.org" TargetMode="External"/><Relationship Id="rId4" Type="http://schemas.openxmlformats.org/officeDocument/2006/relationships/image" Target="../media/image12.svg"/><Relationship Id="rId9" Type="http://schemas.openxmlformats.org/officeDocument/2006/relationships/hyperlink" Target="https://www.clinicalsocialworkassociation.org"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naadac.org/about" TargetMode="External"/><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hyperlink" Target="https://internationalcredentialing.org" TargetMode="External"/><Relationship Id="rId4" Type="http://schemas.openxmlformats.org/officeDocument/2006/relationships/image" Target="../media/image12.svg"/><Relationship Id="rId9" Type="http://schemas.openxmlformats.org/officeDocument/2006/relationships/hyperlink" Target="https://nalgap.org"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aamft.org" TargetMode="External"/><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12.svg"/></Relationships>
</file>

<file path=ppt/slides/_rels/slide27.xml.rels><?xml version="1.0" encoding="UTF-8" standalone="yes"?>
<Relationships xmlns="http://schemas.openxmlformats.org/package/2006/relationships"><Relationship Id="rId8" Type="http://schemas.openxmlformats.org/officeDocument/2006/relationships/hyperlink" Target="https://www.counseling.org" TargetMode="External"/><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hyperlink" Target="https://nbcc.org" TargetMode="External"/><Relationship Id="rId4" Type="http://schemas.openxmlformats.org/officeDocument/2006/relationships/image" Target="../media/image12.svg"/><Relationship Id="rId9" Type="http://schemas.openxmlformats.org/officeDocument/2006/relationships/hyperlink" Target="https://www.amhca.org/home"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apa.org" TargetMode="External"/><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hyperlink" Target="https://www.apa.org/education-career/guide/careers" TargetMode="External"/><Relationship Id="rId5" Type="http://schemas.openxmlformats.org/officeDocument/2006/relationships/image" Target="../media/image75.png"/><Relationship Id="rId10" Type="http://schemas.openxmlformats.org/officeDocument/2006/relationships/hyperlink" Target="https://div12.org" TargetMode="External"/><Relationship Id="rId4" Type="http://schemas.openxmlformats.org/officeDocument/2006/relationships/image" Target="../media/image12.svg"/><Relationship Id="rId9" Type="http://schemas.openxmlformats.org/officeDocument/2006/relationships/hyperlink" Target="https://www.nasponline.org"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psychiatry.org" TargetMode="External"/><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12.svg"/><Relationship Id="rId9" Type="http://schemas.openxmlformats.org/officeDocument/2006/relationships/hyperlink" Target="https://www.acaam.org/career-developmen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8" Type="http://schemas.openxmlformats.org/officeDocument/2006/relationships/hyperlink" Target="https://www.aafp.org/family-physician/patient-care/clinical-recommendations/clinical-guidance-mental-and-behavioral-health.html" TargetMode="External"/><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12.svg"/></Relationships>
</file>

<file path=ppt/slides/_rels/slide31.xml.rels><?xml version="1.0" encoding="UTF-8" standalone="yes"?>
<Relationships xmlns="http://schemas.openxmlformats.org/package/2006/relationships"><Relationship Id="rId8" Type="http://schemas.openxmlformats.org/officeDocument/2006/relationships/hyperlink" Target="https://www.apna.org/" TargetMode="External"/><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hyperlink" Target="https://www.hrsa.gov/grants/find-funding/hrsa-20-013" TargetMode="External"/><Relationship Id="rId4" Type="http://schemas.openxmlformats.org/officeDocument/2006/relationships/image" Target="../media/image12.svg"/><Relationship Id="rId9" Type="http://schemas.openxmlformats.org/officeDocument/2006/relationships/hyperlink" Target="https://www.nursingworld.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sv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samhsa.gov/behavioral-health-careers"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usphs.gov/students/"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s://www.cdc.gov/phap/php/about/index.html" TargetMode="External"/><Relationship Id="rId5" Type="http://schemas.openxmlformats.org/officeDocument/2006/relationships/hyperlink" Target="https://nhsc.hrsa.gov/" TargetMode="External"/><Relationship Id="rId4" Type="http://schemas.openxmlformats.org/officeDocument/2006/relationships/hyperlink" Target="https://www.samhsa.gov/minority-fellowship-program/become-mfp-fellow"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samhsa.gov/find-support" TargetMode="External"/><Relationship Id="rId3" Type="http://schemas.openxmlformats.org/officeDocument/2006/relationships/image" Target="../media/image1.png"/><Relationship Id="rId7"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hyperlink" Target="https://www.samhsa.gov/find-help/988" TargetMode="External"/><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hyperlink" Target="https://findtreatment.gov/"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aap.org/en/patient-care/media-and-children/center-of-excellence-on-social-media-and-youth-mental-health/" TargetMode="External"/><Relationship Id="rId13" Type="http://schemas.openxmlformats.org/officeDocument/2006/relationships/image" Target="../media/image89.jpeg"/><Relationship Id="rId18" Type="http://schemas.openxmlformats.org/officeDocument/2006/relationships/image" Target="../media/image94.svg"/><Relationship Id="rId3" Type="http://schemas.openxmlformats.org/officeDocument/2006/relationships/image" Target="../media/image1.png"/><Relationship Id="rId21" Type="http://schemas.openxmlformats.org/officeDocument/2006/relationships/image" Target="../media/image97.png"/><Relationship Id="rId7" Type="http://schemas.openxmlformats.org/officeDocument/2006/relationships/image" Target="../media/image86.png"/><Relationship Id="rId12" Type="http://schemas.openxmlformats.org/officeDocument/2006/relationships/hyperlink" Target="https://nttacmentalhealth.org" TargetMode="External"/><Relationship Id="rId17" Type="http://schemas.openxmlformats.org/officeDocument/2006/relationships/image" Target="../media/image93.png"/><Relationship Id="rId2" Type="http://schemas.openxmlformats.org/officeDocument/2006/relationships/notesSlide" Target="../notesSlides/notesSlide32.xml"/><Relationship Id="rId16" Type="http://schemas.openxmlformats.org/officeDocument/2006/relationships/image" Target="../media/image92.svg"/><Relationship Id="rId20" Type="http://schemas.openxmlformats.org/officeDocument/2006/relationships/image" Target="../media/image96.svg"/><Relationship Id="rId1" Type="http://schemas.openxmlformats.org/officeDocument/2006/relationships/slideLayout" Target="../slideLayouts/slideLayout7.xml"/><Relationship Id="rId6" Type="http://schemas.openxmlformats.org/officeDocument/2006/relationships/hyperlink" Target="https://www.nctsn.org" TargetMode="External"/><Relationship Id="rId11" Type="http://schemas.openxmlformats.org/officeDocument/2006/relationships/image" Target="../media/image88.png"/><Relationship Id="rId24" Type="http://schemas.openxmlformats.org/officeDocument/2006/relationships/hyperlink" Target="https://www.samhsa.gov/practitioner-training" TargetMode="External"/><Relationship Id="rId5" Type="http://schemas.openxmlformats.org/officeDocument/2006/relationships/image" Target="../media/image85.png"/><Relationship Id="rId15" Type="http://schemas.openxmlformats.org/officeDocument/2006/relationships/image" Target="../media/image91.png"/><Relationship Id="rId23" Type="http://schemas.openxmlformats.org/officeDocument/2006/relationships/hyperlink" Target="https://www.classroomwise.org" TargetMode="External"/><Relationship Id="rId10" Type="http://schemas.openxmlformats.org/officeDocument/2006/relationships/hyperlink" Target="https://sprc.org" TargetMode="External"/><Relationship Id="rId19" Type="http://schemas.openxmlformats.org/officeDocument/2006/relationships/image" Target="../media/image95.png"/><Relationship Id="rId4" Type="http://schemas.openxmlformats.org/officeDocument/2006/relationships/hyperlink" Target="https://mhttcnetwork.org/mhttc-school-mental-health/" TargetMode="External"/><Relationship Id="rId9" Type="http://schemas.openxmlformats.org/officeDocument/2006/relationships/image" Target="../media/image87.png"/><Relationship Id="rId14" Type="http://schemas.openxmlformats.org/officeDocument/2006/relationships/image" Target="../media/image90.png"/><Relationship Id="rId22" Type="http://schemas.openxmlformats.org/officeDocument/2006/relationships/image" Target="../media/image98.svg"/></Relationships>
</file>

<file path=ppt/slides/_rels/slide3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7.jpeg"/><Relationship Id="rId18" Type="http://schemas.openxmlformats.org/officeDocument/2006/relationships/image" Target="../media/image112.png"/><Relationship Id="rId3" Type="http://schemas.openxmlformats.org/officeDocument/2006/relationships/image" Target="../media/image1.png"/><Relationship Id="rId21" Type="http://schemas.openxmlformats.org/officeDocument/2006/relationships/hyperlink" Target="mailto:Kristie.Brooks@samhsa.hhs.gov" TargetMode="External"/><Relationship Id="rId7" Type="http://schemas.openxmlformats.org/officeDocument/2006/relationships/image" Target="../media/image102.jpeg"/><Relationship Id="rId12" Type="http://schemas.openxmlformats.org/officeDocument/2006/relationships/hyperlink" Target="mailto:David.Dickinson@samhsa.hhs.gov" TargetMode="External"/><Relationship Id="rId17" Type="http://schemas.openxmlformats.org/officeDocument/2006/relationships/image" Target="../media/image111.svg"/><Relationship Id="rId2" Type="http://schemas.openxmlformats.org/officeDocument/2006/relationships/notesSlide" Target="../notesSlides/notesSlide33.xml"/><Relationship Id="rId16" Type="http://schemas.openxmlformats.org/officeDocument/2006/relationships/image" Target="../media/image110.png"/><Relationship Id="rId20" Type="http://schemas.openxmlformats.org/officeDocument/2006/relationships/hyperlink" Target="mailto:Jean.Bennett@samhsa.hhs.gov" TargetMode="External"/><Relationship Id="rId1" Type="http://schemas.openxmlformats.org/officeDocument/2006/relationships/slideLayout" Target="../slideLayouts/slideLayout7.xml"/><Relationship Id="rId6" Type="http://schemas.openxmlformats.org/officeDocument/2006/relationships/image" Target="../media/image101.jpeg"/><Relationship Id="rId11" Type="http://schemas.openxmlformats.org/officeDocument/2006/relationships/image" Target="../media/image106.jpeg"/><Relationship Id="rId24" Type="http://schemas.openxmlformats.org/officeDocument/2006/relationships/hyperlink" Target="mailto:Mirna.Herrera@samhsa.hhs.gov" TargetMode="External"/><Relationship Id="rId5" Type="http://schemas.openxmlformats.org/officeDocument/2006/relationships/image" Target="../media/image100.jpeg"/><Relationship Id="rId15" Type="http://schemas.openxmlformats.org/officeDocument/2006/relationships/image" Target="../media/image109.png"/><Relationship Id="rId23" Type="http://schemas.openxmlformats.org/officeDocument/2006/relationships/hyperlink" Target="mailto:Kimberly.Freese@samhsa.hhs.gov" TargetMode="External"/><Relationship Id="rId10" Type="http://schemas.openxmlformats.org/officeDocument/2006/relationships/image" Target="../media/image105.jpeg"/><Relationship Id="rId19" Type="http://schemas.openxmlformats.org/officeDocument/2006/relationships/image" Target="../media/image113.svg"/><Relationship Id="rId4" Type="http://schemas.openxmlformats.org/officeDocument/2006/relationships/image" Target="../media/image99.png"/><Relationship Id="rId9" Type="http://schemas.openxmlformats.org/officeDocument/2006/relationships/image" Target="../media/image104.jpeg"/><Relationship Id="rId14" Type="http://schemas.openxmlformats.org/officeDocument/2006/relationships/image" Target="../media/image108.jpeg"/><Relationship Id="rId22" Type="http://schemas.openxmlformats.org/officeDocument/2006/relationships/hyperlink" Target="mailto:Zayna.Fulton@samhsa.hhs.gov"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svg"/><Relationship Id="rId7" Type="http://schemas.openxmlformats.org/officeDocument/2006/relationships/image" Target="../media/image119.png"/><Relationship Id="rId12" Type="http://schemas.openxmlformats.org/officeDocument/2006/relationships/image" Target="../media/image122.sv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1.png"/><Relationship Id="rId5" Type="http://schemas.openxmlformats.org/officeDocument/2006/relationships/image" Target="../media/image117.svg"/><Relationship Id="rId10" Type="http://schemas.openxmlformats.org/officeDocument/2006/relationships/hyperlink" Target="https://hosa.org/career-information/" TargetMode="External"/><Relationship Id="rId4" Type="http://schemas.openxmlformats.org/officeDocument/2006/relationships/image" Target="../media/image116.png"/><Relationship Id="rId9" Type="http://schemas.openxmlformats.org/officeDocument/2006/relationships/hyperlink" Target="https://samhsa.us4.list-manage.com/subscribe?u=d0780dc94825e65acd61c17dc&amp;id=ee1c4b138c"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4.svg"/><Relationship Id="rId7" Type="http://schemas.openxmlformats.org/officeDocument/2006/relationships/image" Target="../media/image118.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6.svg"/><Relationship Id="rId5" Type="http://schemas.openxmlformats.org/officeDocument/2006/relationships/image" Target="../media/image125.png"/><Relationship Id="rId10" Type="http://schemas.openxmlformats.org/officeDocument/2006/relationships/hyperlink" Target="mailto:morgan.seiler@samhsa.hhs.gov" TargetMode="External"/><Relationship Id="rId4" Type="http://schemas.openxmlformats.org/officeDocument/2006/relationships/hyperlink" Target="https://bit.ly/hosaBHpathways" TargetMode="External"/><Relationship Id="rId9" Type="http://schemas.openxmlformats.org/officeDocument/2006/relationships/image" Target="../media/image12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6.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5.svg"/><Relationship Id="rId2" Type="http://schemas.openxmlformats.org/officeDocument/2006/relationships/notesSlide" Target="../notesSlides/notesSlide5.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12.sv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hyperlink" Target="https://www.usmint.gov/about/mint-tours-facilities/denver/visiting-the-denver-mint" TargetMode="External"/><Relationship Id="rId13" Type="http://schemas.openxmlformats.org/officeDocument/2006/relationships/image" Target="../media/image35.png"/><Relationship Id="rId1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30.svg"/><Relationship Id="rId12" Type="http://schemas.openxmlformats.org/officeDocument/2006/relationships/image" Target="../media/image34.svg"/><Relationship Id="rId17" Type="http://schemas.openxmlformats.org/officeDocument/2006/relationships/image" Target="../media/image11.png"/><Relationship Id="rId2" Type="http://schemas.openxmlformats.org/officeDocument/2006/relationships/notesSlide" Target="../notesSlides/notesSlide6.xml"/><Relationship Id="rId16"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sv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39.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1.pn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12.svg"/><Relationship Id="rId15" Type="http://schemas.openxmlformats.org/officeDocument/2006/relationships/image" Target="../media/image49.svg"/><Relationship Id="rId10" Type="http://schemas.openxmlformats.org/officeDocument/2006/relationships/image" Target="../media/image44.png"/><Relationship Id="rId4" Type="http://schemas.openxmlformats.org/officeDocument/2006/relationships/image" Target="../media/image11.png"/><Relationship Id="rId9" Type="http://schemas.openxmlformats.org/officeDocument/2006/relationships/image" Target="../media/image43.svg"/><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11.pn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png"/><Relationship Id="rId10" Type="http://schemas.openxmlformats.org/officeDocument/2006/relationships/image" Target="../media/image55.png"/><Relationship Id="rId4" Type="http://schemas.openxmlformats.org/officeDocument/2006/relationships/image" Target="../media/image12.svg"/><Relationship Id="rId9"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
            <a:ext cx="18288000" cy="1151922"/>
            <a:chOff x="0" y="0"/>
            <a:chExt cx="24384000" cy="1535896"/>
          </a:xfrm>
        </p:grpSpPr>
        <p:sp>
          <p:nvSpPr>
            <p:cNvPr id="3" name="Freeform 3"/>
            <p:cNvSpPr/>
            <p:nvPr/>
          </p:nvSpPr>
          <p:spPr>
            <a:xfrm>
              <a:off x="0" y="0"/>
              <a:ext cx="24384000" cy="1535938"/>
            </a:xfrm>
            <a:custGeom>
              <a:avLst/>
              <a:gdLst/>
              <a:ahLst/>
              <a:cxnLst/>
              <a:rect l="l" t="t" r="r" b="b"/>
              <a:pathLst>
                <a:path w="24384000" h="1535938">
                  <a:moveTo>
                    <a:pt x="0" y="0"/>
                  </a:moveTo>
                  <a:lnTo>
                    <a:pt x="24384000" y="0"/>
                  </a:lnTo>
                  <a:lnTo>
                    <a:pt x="24384000" y="1535938"/>
                  </a:lnTo>
                  <a:lnTo>
                    <a:pt x="0" y="1535938"/>
                  </a:lnTo>
                  <a:close/>
                </a:path>
              </a:pathLst>
            </a:custGeom>
            <a:solidFill>
              <a:srgbClr val="1E384C"/>
            </a:solidFill>
          </p:spPr>
        </p:sp>
      </p:grpSp>
      <p:grpSp>
        <p:nvGrpSpPr>
          <p:cNvPr id="4" name="Group 4"/>
          <p:cNvGrpSpPr/>
          <p:nvPr/>
        </p:nvGrpSpPr>
        <p:grpSpPr>
          <a:xfrm>
            <a:off x="0" y="8480944"/>
            <a:ext cx="18288000" cy="1607590"/>
            <a:chOff x="0" y="0"/>
            <a:chExt cx="24384000" cy="2143453"/>
          </a:xfrm>
        </p:grpSpPr>
        <p:sp>
          <p:nvSpPr>
            <p:cNvPr id="5" name="Freeform 5"/>
            <p:cNvSpPr/>
            <p:nvPr/>
          </p:nvSpPr>
          <p:spPr>
            <a:xfrm>
              <a:off x="0" y="0"/>
              <a:ext cx="24384000" cy="2143506"/>
            </a:xfrm>
            <a:custGeom>
              <a:avLst/>
              <a:gdLst/>
              <a:ahLst/>
              <a:cxnLst/>
              <a:rect l="l" t="t" r="r" b="b"/>
              <a:pathLst>
                <a:path w="24384000" h="2143506">
                  <a:moveTo>
                    <a:pt x="0" y="0"/>
                  </a:moveTo>
                  <a:lnTo>
                    <a:pt x="24384000" y="0"/>
                  </a:lnTo>
                  <a:lnTo>
                    <a:pt x="24384000" y="2143506"/>
                  </a:lnTo>
                  <a:lnTo>
                    <a:pt x="0" y="2143506"/>
                  </a:lnTo>
                  <a:close/>
                </a:path>
              </a:pathLst>
            </a:custGeom>
            <a:solidFill>
              <a:srgbClr val="A4A7AA">
                <a:alpha val="44706"/>
              </a:srgbClr>
            </a:solidFill>
          </p:spPr>
        </p:sp>
      </p:grpSp>
      <p:grpSp>
        <p:nvGrpSpPr>
          <p:cNvPr id="6" name="Group 6"/>
          <p:cNvGrpSpPr/>
          <p:nvPr/>
        </p:nvGrpSpPr>
        <p:grpSpPr>
          <a:xfrm>
            <a:off x="622188" y="2"/>
            <a:ext cx="17665812" cy="8251018"/>
            <a:chOff x="0" y="0"/>
            <a:chExt cx="23554416" cy="11001357"/>
          </a:xfrm>
        </p:grpSpPr>
        <p:sp>
          <p:nvSpPr>
            <p:cNvPr id="7" name="Freeform 7"/>
            <p:cNvSpPr/>
            <p:nvPr/>
          </p:nvSpPr>
          <p:spPr>
            <a:xfrm>
              <a:off x="0" y="0"/>
              <a:ext cx="23554437" cy="11001375"/>
            </a:xfrm>
            <a:custGeom>
              <a:avLst/>
              <a:gdLst/>
              <a:ahLst/>
              <a:cxnLst/>
              <a:rect l="l" t="t" r="r" b="b"/>
              <a:pathLst>
                <a:path w="23554437" h="11001375">
                  <a:moveTo>
                    <a:pt x="0" y="0"/>
                  </a:moveTo>
                  <a:lnTo>
                    <a:pt x="23554437" y="0"/>
                  </a:lnTo>
                  <a:lnTo>
                    <a:pt x="23554437" y="11001375"/>
                  </a:lnTo>
                  <a:lnTo>
                    <a:pt x="0" y="11001375"/>
                  </a:lnTo>
                  <a:close/>
                </a:path>
              </a:pathLst>
            </a:custGeom>
            <a:solidFill>
              <a:srgbClr val="1E384B"/>
            </a:solidFill>
          </p:spPr>
        </p:sp>
      </p:grpSp>
      <p:grpSp>
        <p:nvGrpSpPr>
          <p:cNvPr id="8" name="Group 8"/>
          <p:cNvGrpSpPr/>
          <p:nvPr/>
        </p:nvGrpSpPr>
        <p:grpSpPr>
          <a:xfrm>
            <a:off x="0" y="2"/>
            <a:ext cx="719541" cy="8251018"/>
            <a:chOff x="0" y="0"/>
            <a:chExt cx="959389" cy="11001357"/>
          </a:xfrm>
        </p:grpSpPr>
        <p:sp>
          <p:nvSpPr>
            <p:cNvPr id="9" name="Freeform 9"/>
            <p:cNvSpPr/>
            <p:nvPr/>
          </p:nvSpPr>
          <p:spPr>
            <a:xfrm>
              <a:off x="0" y="0"/>
              <a:ext cx="959365" cy="11001375"/>
            </a:xfrm>
            <a:custGeom>
              <a:avLst/>
              <a:gdLst/>
              <a:ahLst/>
              <a:cxnLst/>
              <a:rect l="l" t="t" r="r" b="b"/>
              <a:pathLst>
                <a:path w="959365" h="11001375">
                  <a:moveTo>
                    <a:pt x="0" y="0"/>
                  </a:moveTo>
                  <a:lnTo>
                    <a:pt x="959365" y="0"/>
                  </a:lnTo>
                  <a:lnTo>
                    <a:pt x="959365" y="11001375"/>
                  </a:lnTo>
                  <a:lnTo>
                    <a:pt x="0" y="11001375"/>
                  </a:lnTo>
                  <a:close/>
                </a:path>
              </a:pathLst>
            </a:custGeom>
            <a:solidFill>
              <a:srgbClr val="752929"/>
            </a:solidFill>
          </p:spPr>
        </p:sp>
      </p:grpSp>
      <p:grpSp>
        <p:nvGrpSpPr>
          <p:cNvPr id="10" name="Group 10"/>
          <p:cNvGrpSpPr/>
          <p:nvPr/>
        </p:nvGrpSpPr>
        <p:grpSpPr>
          <a:xfrm>
            <a:off x="3652340" y="3911346"/>
            <a:ext cx="14635658" cy="3900070"/>
            <a:chOff x="0" y="0"/>
            <a:chExt cx="19514211" cy="5200093"/>
          </a:xfrm>
        </p:grpSpPr>
        <p:sp>
          <p:nvSpPr>
            <p:cNvPr id="11" name="Freeform 11"/>
            <p:cNvSpPr/>
            <p:nvPr/>
          </p:nvSpPr>
          <p:spPr>
            <a:xfrm>
              <a:off x="0" y="0"/>
              <a:ext cx="19514186" cy="5200142"/>
            </a:xfrm>
            <a:custGeom>
              <a:avLst/>
              <a:gdLst/>
              <a:ahLst/>
              <a:cxnLst/>
              <a:rect l="l" t="t" r="r" b="b"/>
              <a:pathLst>
                <a:path w="19514186" h="5200142">
                  <a:moveTo>
                    <a:pt x="0" y="0"/>
                  </a:moveTo>
                  <a:lnTo>
                    <a:pt x="19514186" y="0"/>
                  </a:lnTo>
                  <a:lnTo>
                    <a:pt x="19514186" y="5200142"/>
                  </a:lnTo>
                  <a:lnTo>
                    <a:pt x="0" y="5200142"/>
                  </a:lnTo>
                  <a:close/>
                </a:path>
              </a:pathLst>
            </a:custGeom>
            <a:solidFill>
              <a:srgbClr val="1C5247"/>
            </a:solidFill>
          </p:spPr>
        </p:sp>
      </p:grpSp>
      <p:sp>
        <p:nvSpPr>
          <p:cNvPr id="12" name="Freeform 12"/>
          <p:cNvSpPr/>
          <p:nvPr/>
        </p:nvSpPr>
        <p:spPr>
          <a:xfrm>
            <a:off x="15074227" y="8831704"/>
            <a:ext cx="2845341" cy="1012359"/>
          </a:xfrm>
          <a:custGeom>
            <a:avLst/>
            <a:gdLst/>
            <a:ahLst/>
            <a:cxnLst/>
            <a:rect l="l" t="t" r="r" b="b"/>
            <a:pathLst>
              <a:path w="2845341" h="1012359">
                <a:moveTo>
                  <a:pt x="0" y="0"/>
                </a:moveTo>
                <a:lnTo>
                  <a:pt x="2845341" y="0"/>
                </a:lnTo>
                <a:lnTo>
                  <a:pt x="2845341" y="1012358"/>
                </a:lnTo>
                <a:lnTo>
                  <a:pt x="0" y="1012358"/>
                </a:lnTo>
                <a:lnTo>
                  <a:pt x="0" y="0"/>
                </a:lnTo>
                <a:close/>
              </a:path>
            </a:pathLst>
          </a:custGeom>
          <a:blipFill>
            <a:blip r:embed="rId3"/>
            <a:stretch>
              <a:fillRect/>
            </a:stretch>
          </a:blipFill>
        </p:spPr>
      </p:sp>
      <p:sp>
        <p:nvSpPr>
          <p:cNvPr id="13" name="Freeform 13"/>
          <p:cNvSpPr/>
          <p:nvPr/>
        </p:nvSpPr>
        <p:spPr>
          <a:xfrm>
            <a:off x="13411200" y="8589568"/>
            <a:ext cx="1463335" cy="1390834"/>
          </a:xfrm>
          <a:custGeom>
            <a:avLst/>
            <a:gdLst/>
            <a:ahLst/>
            <a:cxnLst/>
            <a:rect l="l" t="t" r="r" b="b"/>
            <a:pathLst>
              <a:path w="1463335" h="1390834">
                <a:moveTo>
                  <a:pt x="0" y="0"/>
                </a:moveTo>
                <a:lnTo>
                  <a:pt x="1463335" y="0"/>
                </a:lnTo>
                <a:lnTo>
                  <a:pt x="1463335" y="1390834"/>
                </a:lnTo>
                <a:lnTo>
                  <a:pt x="0" y="1390834"/>
                </a:lnTo>
                <a:lnTo>
                  <a:pt x="0" y="0"/>
                </a:lnTo>
                <a:close/>
              </a:path>
            </a:pathLst>
          </a:custGeom>
          <a:blipFill>
            <a:blip r:embed="rId4"/>
            <a:stretch>
              <a:fillRect/>
            </a:stretch>
          </a:blipFill>
        </p:spPr>
      </p:sp>
      <p:sp>
        <p:nvSpPr>
          <p:cNvPr id="14" name="Freeform 14"/>
          <p:cNvSpPr/>
          <p:nvPr/>
        </p:nvSpPr>
        <p:spPr>
          <a:xfrm>
            <a:off x="195702" y="8612893"/>
            <a:ext cx="3737060" cy="1449979"/>
          </a:xfrm>
          <a:custGeom>
            <a:avLst/>
            <a:gdLst/>
            <a:ahLst/>
            <a:cxnLst/>
            <a:rect l="l" t="t" r="r" b="b"/>
            <a:pathLst>
              <a:path w="3737060" h="1449979">
                <a:moveTo>
                  <a:pt x="0" y="0"/>
                </a:moveTo>
                <a:lnTo>
                  <a:pt x="3737060" y="0"/>
                </a:lnTo>
                <a:lnTo>
                  <a:pt x="3737060" y="1449980"/>
                </a:lnTo>
                <a:lnTo>
                  <a:pt x="0" y="1449980"/>
                </a:lnTo>
                <a:lnTo>
                  <a:pt x="0" y="0"/>
                </a:lnTo>
                <a:close/>
              </a:path>
            </a:pathLst>
          </a:custGeom>
          <a:blipFill>
            <a:blip r:embed="rId5"/>
            <a:stretch>
              <a:fillRect/>
            </a:stretch>
          </a:blipFill>
        </p:spPr>
      </p:sp>
      <p:sp>
        <p:nvSpPr>
          <p:cNvPr id="15" name="TextBox 15"/>
          <p:cNvSpPr txBox="1"/>
          <p:nvPr/>
        </p:nvSpPr>
        <p:spPr>
          <a:xfrm>
            <a:off x="6488820" y="4840142"/>
            <a:ext cx="11430748" cy="2240717"/>
          </a:xfrm>
          <a:prstGeom prst="rect">
            <a:avLst/>
          </a:prstGeom>
        </p:spPr>
        <p:txBody>
          <a:bodyPr lIns="0" tIns="0" rIns="0" bIns="0" rtlCol="0" anchor="t">
            <a:spAutoFit/>
          </a:bodyPr>
          <a:lstStyle/>
          <a:p>
            <a:pPr algn="r">
              <a:lnSpc>
                <a:spcPts val="4285"/>
              </a:lnSpc>
            </a:pPr>
            <a:r>
              <a:rPr lang="en-US" sz="3571" b="1" spc="-142">
                <a:solidFill>
                  <a:srgbClr val="FFFFFF"/>
                </a:solidFill>
                <a:latin typeface="Calibri (MS) Bold"/>
                <a:ea typeface="Calibri (MS) Bold"/>
                <a:cs typeface="Calibri (MS) Bold"/>
                <a:sym typeface="Calibri (MS) Bold"/>
              </a:rPr>
              <a:t>Morgan Seiler, M.Ed., Ed.S.</a:t>
            </a:r>
          </a:p>
          <a:p>
            <a:pPr algn="r">
              <a:lnSpc>
                <a:spcPts val="4285"/>
              </a:lnSpc>
            </a:pPr>
            <a:r>
              <a:rPr lang="en-US" sz="3571" i="1" spc="-142">
                <a:solidFill>
                  <a:srgbClr val="FFFFFF"/>
                </a:solidFill>
                <a:latin typeface="Calibri (MS) Light Italics"/>
                <a:ea typeface="Calibri (MS) Light Italics"/>
                <a:cs typeface="Calibri (MS) Light Italics"/>
                <a:sym typeface="Calibri (MS) Light Italics"/>
              </a:rPr>
              <a:t>Regional Behavioral Health Advisor, Region 8</a:t>
            </a:r>
          </a:p>
          <a:p>
            <a:pPr algn="r">
              <a:lnSpc>
                <a:spcPts val="4285"/>
              </a:lnSpc>
            </a:pPr>
            <a:r>
              <a:rPr lang="en-US" sz="3571" spc="-142">
                <a:solidFill>
                  <a:srgbClr val="FFFFFF"/>
                </a:solidFill>
                <a:latin typeface="Calibri (MS)"/>
                <a:ea typeface="Calibri (MS)"/>
                <a:cs typeface="Calibri (MS)"/>
                <a:sym typeface="Calibri (MS)"/>
              </a:rPr>
              <a:t>Substance Abuse and Mental Health Services Administration</a:t>
            </a:r>
          </a:p>
          <a:p>
            <a:pPr algn="r">
              <a:lnSpc>
                <a:spcPts val="4285"/>
              </a:lnSpc>
            </a:pPr>
            <a:r>
              <a:rPr lang="en-US" sz="3571" spc="-142">
                <a:solidFill>
                  <a:srgbClr val="FFFFFF"/>
                </a:solidFill>
                <a:latin typeface="Calibri (MS)"/>
                <a:ea typeface="Calibri (MS)"/>
                <a:cs typeface="Calibri (MS)"/>
                <a:sym typeface="Calibri (MS)"/>
              </a:rPr>
              <a:t>U.S. Department of Health and Human Services</a:t>
            </a:r>
          </a:p>
        </p:txBody>
      </p:sp>
      <p:sp>
        <p:nvSpPr>
          <p:cNvPr id="16" name="TextBox 16"/>
          <p:cNvSpPr txBox="1"/>
          <p:nvPr/>
        </p:nvSpPr>
        <p:spPr>
          <a:xfrm>
            <a:off x="549298" y="1017321"/>
            <a:ext cx="17370270" cy="1943100"/>
          </a:xfrm>
          <a:prstGeom prst="rect">
            <a:avLst/>
          </a:prstGeom>
        </p:spPr>
        <p:txBody>
          <a:bodyPr lIns="0" tIns="0" rIns="0" bIns="0" rtlCol="0" anchor="t">
            <a:spAutoFit/>
          </a:bodyPr>
          <a:lstStyle/>
          <a:p>
            <a:pPr algn="r">
              <a:lnSpc>
                <a:spcPts val="7155"/>
              </a:lnSpc>
            </a:pPr>
            <a:r>
              <a:rPr lang="en-US" sz="5963" b="1" spc="-232">
                <a:solidFill>
                  <a:srgbClr val="FFFFFF"/>
                </a:solidFill>
                <a:latin typeface="Calibri (MS) Bold"/>
                <a:ea typeface="Calibri (MS) Bold"/>
                <a:cs typeface="Calibri (MS) Bold"/>
                <a:sym typeface="Calibri (MS) Bold"/>
              </a:rPr>
              <a:t>Mind Your Way ​</a:t>
            </a:r>
          </a:p>
          <a:p>
            <a:pPr algn="r">
              <a:lnSpc>
                <a:spcPts val="7155"/>
              </a:lnSpc>
            </a:pPr>
            <a:r>
              <a:rPr lang="en-US" sz="5963" spc="-237">
                <a:solidFill>
                  <a:srgbClr val="FFFFFF"/>
                </a:solidFill>
                <a:latin typeface="Calibri (MS)"/>
                <a:ea typeface="Calibri (MS)"/>
                <a:cs typeface="Calibri (MS)"/>
                <a:sym typeface="Calibri (MS)"/>
              </a:rPr>
              <a:t>A Train-the-Trainer for Behavioral Health Career Pathways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
            <a:ext cx="18288000" cy="10286998"/>
            <a:chOff x="0" y="0"/>
            <a:chExt cx="24384000" cy="13715997"/>
          </a:xfrm>
        </p:grpSpPr>
        <p:sp>
          <p:nvSpPr>
            <p:cNvPr id="3" name="Freeform 3"/>
            <p:cNvSpPr/>
            <p:nvPr/>
          </p:nvSpPr>
          <p:spPr>
            <a:xfrm>
              <a:off x="0" y="0"/>
              <a:ext cx="24384000" cy="13716039"/>
            </a:xfrm>
            <a:custGeom>
              <a:avLst/>
              <a:gdLst/>
              <a:ahLst/>
              <a:cxnLst/>
              <a:rect l="l" t="t" r="r" b="b"/>
              <a:pathLst>
                <a:path w="24384000" h="13716039">
                  <a:moveTo>
                    <a:pt x="0" y="0"/>
                  </a:moveTo>
                  <a:lnTo>
                    <a:pt x="24384000" y="0"/>
                  </a:lnTo>
                  <a:lnTo>
                    <a:pt x="24384000" y="13716039"/>
                  </a:lnTo>
                  <a:lnTo>
                    <a:pt x="0" y="13716039"/>
                  </a:lnTo>
                  <a:close/>
                </a:path>
              </a:pathLst>
            </a:custGeom>
            <a:solidFill>
              <a:srgbClr val="1C5247"/>
            </a:solidFill>
          </p:spPr>
        </p:sp>
      </p:grpSp>
      <p:sp>
        <p:nvSpPr>
          <p:cNvPr id="4" name="Freeform 4"/>
          <p:cNvSpPr/>
          <p:nvPr/>
        </p:nvSpPr>
        <p:spPr>
          <a:xfrm rot="8417234">
            <a:off x="-1360539" y="2925495"/>
            <a:ext cx="11763864" cy="2666476"/>
          </a:xfrm>
          <a:custGeom>
            <a:avLst/>
            <a:gdLst/>
            <a:ahLst/>
            <a:cxnLst/>
            <a:rect l="l" t="t" r="r" b="b"/>
            <a:pathLst>
              <a:path w="11763864" h="2666476">
                <a:moveTo>
                  <a:pt x="0" y="0"/>
                </a:moveTo>
                <a:lnTo>
                  <a:pt x="11763864" y="0"/>
                </a:lnTo>
                <a:lnTo>
                  <a:pt x="11763864" y="2666475"/>
                </a:lnTo>
                <a:lnTo>
                  <a:pt x="0" y="26664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5488846" y="8499824"/>
            <a:ext cx="2502046" cy="1787176"/>
          </a:xfrm>
          <a:custGeom>
            <a:avLst/>
            <a:gdLst/>
            <a:ahLst/>
            <a:cxnLst/>
            <a:rect l="l" t="t" r="r" b="b"/>
            <a:pathLst>
              <a:path w="2502046" h="1787176">
                <a:moveTo>
                  <a:pt x="0" y="0"/>
                </a:moveTo>
                <a:lnTo>
                  <a:pt x="2502045" y="0"/>
                </a:lnTo>
                <a:lnTo>
                  <a:pt x="2502045" y="1787176"/>
                </a:lnTo>
                <a:lnTo>
                  <a:pt x="0" y="1787176"/>
                </a:lnTo>
                <a:lnTo>
                  <a:pt x="0" y="0"/>
                </a:lnTo>
                <a:close/>
              </a:path>
            </a:pathLst>
          </a:custGeom>
          <a:blipFill>
            <a:blip r:embed="rId5"/>
            <a:stretch>
              <a:fillRect/>
            </a:stretch>
          </a:blipFill>
        </p:spPr>
      </p:sp>
      <p:sp>
        <p:nvSpPr>
          <p:cNvPr id="6" name="TextBox 6"/>
          <p:cNvSpPr txBox="1"/>
          <p:nvPr/>
        </p:nvSpPr>
        <p:spPr>
          <a:xfrm>
            <a:off x="9528515" y="853421"/>
            <a:ext cx="6466908" cy="789056"/>
          </a:xfrm>
          <a:prstGeom prst="rect">
            <a:avLst/>
          </a:prstGeom>
        </p:spPr>
        <p:txBody>
          <a:bodyPr lIns="0" tIns="0" rIns="0" bIns="0" rtlCol="0" anchor="t">
            <a:spAutoFit/>
          </a:bodyPr>
          <a:lstStyle/>
          <a:p>
            <a:pPr algn="ctr">
              <a:lnSpc>
                <a:spcPts val="5940"/>
              </a:lnSpc>
            </a:pPr>
            <a:r>
              <a:rPr lang="en-US" sz="5940" b="1">
                <a:solidFill>
                  <a:srgbClr val="FFFFFF"/>
                </a:solidFill>
                <a:latin typeface="Linotype Feltpen Medium"/>
                <a:ea typeface="Linotype Feltpen Medium"/>
                <a:cs typeface="Linotype Feltpen Medium"/>
                <a:sym typeface="Linotype Feltpen Medium"/>
              </a:rPr>
              <a:t>Continuum of Care</a:t>
            </a:r>
          </a:p>
        </p:txBody>
      </p:sp>
      <p:grpSp>
        <p:nvGrpSpPr>
          <p:cNvPr id="7" name="Group 7"/>
          <p:cNvGrpSpPr/>
          <p:nvPr/>
        </p:nvGrpSpPr>
        <p:grpSpPr>
          <a:xfrm>
            <a:off x="8634705" y="2164565"/>
            <a:ext cx="8254528" cy="7093735"/>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1E384B"/>
            </a:solidFill>
          </p:spPr>
        </p:sp>
        <p:sp>
          <p:nvSpPr>
            <p:cNvPr id="9" name="TextBox 9"/>
            <p:cNvSpPr txBox="1"/>
            <p:nvPr/>
          </p:nvSpPr>
          <p:spPr>
            <a:xfrm>
              <a:off x="114300" y="-47625"/>
              <a:ext cx="584200" cy="746125"/>
            </a:xfrm>
            <a:prstGeom prst="rect">
              <a:avLst/>
            </a:prstGeom>
          </p:spPr>
          <p:txBody>
            <a:bodyPr lIns="91137" tIns="91137" rIns="91137" bIns="91137" rtlCol="0" anchor="ctr"/>
            <a:lstStyle/>
            <a:p>
              <a:pPr algn="ctr">
                <a:lnSpc>
                  <a:spcPts val="1705"/>
                </a:lnSpc>
              </a:pPr>
              <a:endParaRPr/>
            </a:p>
          </p:txBody>
        </p:sp>
      </p:grpSp>
      <p:sp>
        <p:nvSpPr>
          <p:cNvPr id="10" name="Freeform 10"/>
          <p:cNvSpPr/>
          <p:nvPr/>
        </p:nvSpPr>
        <p:spPr>
          <a:xfrm>
            <a:off x="10036654" y="2900650"/>
            <a:ext cx="5533304" cy="5533304"/>
          </a:xfrm>
          <a:custGeom>
            <a:avLst/>
            <a:gdLst/>
            <a:ahLst/>
            <a:cxnLst/>
            <a:rect l="l" t="t" r="r" b="b"/>
            <a:pathLst>
              <a:path w="5533304" h="5533304">
                <a:moveTo>
                  <a:pt x="0" y="0"/>
                </a:moveTo>
                <a:lnTo>
                  <a:pt x="5533304" y="0"/>
                </a:lnTo>
                <a:lnTo>
                  <a:pt x="5533304" y="5533304"/>
                </a:lnTo>
                <a:lnTo>
                  <a:pt x="0" y="5533304"/>
                </a:lnTo>
                <a:lnTo>
                  <a:pt x="0" y="0"/>
                </a:lnTo>
                <a:close/>
              </a:path>
            </a:pathLst>
          </a:custGeom>
          <a:blipFill>
            <a:blip r:embed="rId6">
              <a:alphaModFix amt="13000"/>
              <a:extLst>
                <a:ext uri="{96DAC541-7B7A-43D3-8B79-37D633B846F1}">
                  <asvg:svgBlip xmlns:asvg="http://schemas.microsoft.com/office/drawing/2016/SVG/main" r:embed="rId7"/>
                </a:ext>
              </a:extLst>
            </a:blip>
            <a:stretch>
              <a:fillRect/>
            </a:stretch>
          </a:blipFill>
        </p:spPr>
      </p:sp>
      <p:sp>
        <p:nvSpPr>
          <p:cNvPr id="11" name="Freeform 11"/>
          <p:cNvSpPr/>
          <p:nvPr/>
        </p:nvSpPr>
        <p:spPr>
          <a:xfrm>
            <a:off x="11601973" y="4835724"/>
            <a:ext cx="2402666" cy="1900290"/>
          </a:xfrm>
          <a:custGeom>
            <a:avLst/>
            <a:gdLst/>
            <a:ahLst/>
            <a:cxnLst/>
            <a:rect l="l" t="t" r="r" b="b"/>
            <a:pathLst>
              <a:path w="2402666" h="1900290">
                <a:moveTo>
                  <a:pt x="0" y="0"/>
                </a:moveTo>
                <a:lnTo>
                  <a:pt x="2402666" y="0"/>
                </a:lnTo>
                <a:lnTo>
                  <a:pt x="2402666" y="1900290"/>
                </a:lnTo>
                <a:lnTo>
                  <a:pt x="0" y="19002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10933212" y="2882859"/>
            <a:ext cx="3740188" cy="722007"/>
          </a:xfrm>
          <a:prstGeom prst="rect">
            <a:avLst/>
          </a:prstGeom>
        </p:spPr>
        <p:txBody>
          <a:bodyPr lIns="0" tIns="0" rIns="0" bIns="0" rtlCol="0" anchor="t">
            <a:spAutoFit/>
          </a:bodyPr>
          <a:lstStyle/>
          <a:p>
            <a:pPr algn="ctr">
              <a:lnSpc>
                <a:spcPts val="2586"/>
              </a:lnSpc>
            </a:pPr>
            <a:r>
              <a:rPr lang="en-US" sz="2751" b="1">
                <a:solidFill>
                  <a:srgbClr val="FFFFFF"/>
                </a:solidFill>
                <a:latin typeface="Calibri (MS) Bold"/>
                <a:ea typeface="Calibri (MS) Bold"/>
                <a:cs typeface="Calibri (MS) Bold"/>
                <a:sym typeface="Calibri (MS) Bold"/>
              </a:rPr>
              <a:t>Promotion/Prevention</a:t>
            </a:r>
          </a:p>
          <a:p>
            <a:pPr algn="ctr">
              <a:lnSpc>
                <a:spcPts val="2586"/>
              </a:lnSpc>
            </a:pPr>
            <a:r>
              <a:rPr lang="en-US" sz="2751" b="1">
                <a:solidFill>
                  <a:srgbClr val="FFFFFF"/>
                </a:solidFill>
                <a:latin typeface="Calibri (MS) Bold"/>
                <a:ea typeface="Calibri (MS) Bold"/>
                <a:cs typeface="Calibri (MS) Bold"/>
                <a:sym typeface="Calibri (MS) Bold"/>
              </a:rPr>
              <a:t>+ Early Intervention</a:t>
            </a:r>
          </a:p>
        </p:txBody>
      </p:sp>
      <p:sp>
        <p:nvSpPr>
          <p:cNvPr id="13" name="TextBox 13"/>
          <p:cNvSpPr txBox="1"/>
          <p:nvPr/>
        </p:nvSpPr>
        <p:spPr>
          <a:xfrm>
            <a:off x="13699595" y="4213803"/>
            <a:ext cx="2843899" cy="722007"/>
          </a:xfrm>
          <a:prstGeom prst="rect">
            <a:avLst/>
          </a:prstGeom>
        </p:spPr>
        <p:txBody>
          <a:bodyPr lIns="0" tIns="0" rIns="0" bIns="0" rtlCol="0" anchor="t">
            <a:spAutoFit/>
          </a:bodyPr>
          <a:lstStyle/>
          <a:p>
            <a:pPr algn="ctr">
              <a:lnSpc>
                <a:spcPts val="2586"/>
              </a:lnSpc>
            </a:pPr>
            <a:r>
              <a:rPr lang="en-US" sz="2751" b="1">
                <a:solidFill>
                  <a:srgbClr val="FFFFFF"/>
                </a:solidFill>
                <a:latin typeface="Calibri (MS) Bold"/>
                <a:ea typeface="Calibri (MS) Bold"/>
                <a:cs typeface="Calibri (MS) Bold"/>
                <a:sym typeface="Calibri (MS) Bold"/>
              </a:rPr>
              <a:t>Primary</a:t>
            </a:r>
          </a:p>
          <a:p>
            <a:pPr algn="ctr">
              <a:lnSpc>
                <a:spcPts val="2586"/>
              </a:lnSpc>
            </a:pPr>
            <a:r>
              <a:rPr lang="en-US" sz="2751" b="1">
                <a:solidFill>
                  <a:srgbClr val="FFFFFF"/>
                </a:solidFill>
                <a:latin typeface="Calibri (MS) Bold"/>
                <a:ea typeface="Calibri (MS) Bold"/>
                <a:cs typeface="Calibri (MS) Bold"/>
                <a:sym typeface="Calibri (MS) Bold"/>
              </a:rPr>
              <a:t>Care</a:t>
            </a:r>
          </a:p>
        </p:txBody>
      </p:sp>
      <p:sp>
        <p:nvSpPr>
          <p:cNvPr id="14" name="TextBox 14"/>
          <p:cNvSpPr txBox="1"/>
          <p:nvPr/>
        </p:nvSpPr>
        <p:spPr>
          <a:xfrm>
            <a:off x="9319990" y="4213803"/>
            <a:ext cx="2281983" cy="722007"/>
          </a:xfrm>
          <a:prstGeom prst="rect">
            <a:avLst/>
          </a:prstGeom>
        </p:spPr>
        <p:txBody>
          <a:bodyPr lIns="0" tIns="0" rIns="0" bIns="0" rtlCol="0" anchor="t">
            <a:spAutoFit/>
          </a:bodyPr>
          <a:lstStyle/>
          <a:p>
            <a:pPr algn="ctr">
              <a:lnSpc>
                <a:spcPts val="2586"/>
              </a:lnSpc>
            </a:pPr>
            <a:r>
              <a:rPr lang="en-US" sz="2751" b="1">
                <a:solidFill>
                  <a:srgbClr val="FFFFFF"/>
                </a:solidFill>
                <a:latin typeface="Calibri (MS) Bold"/>
                <a:ea typeface="Calibri (MS) Bold"/>
                <a:cs typeface="Calibri (MS) Bold"/>
                <a:sym typeface="Calibri (MS) Bold"/>
              </a:rPr>
              <a:t>Recovery Support</a:t>
            </a:r>
          </a:p>
        </p:txBody>
      </p:sp>
      <p:sp>
        <p:nvSpPr>
          <p:cNvPr id="15" name="TextBox 15"/>
          <p:cNvSpPr txBox="1"/>
          <p:nvPr/>
        </p:nvSpPr>
        <p:spPr>
          <a:xfrm>
            <a:off x="9154167" y="6319596"/>
            <a:ext cx="2843899" cy="722007"/>
          </a:xfrm>
          <a:prstGeom prst="rect">
            <a:avLst/>
          </a:prstGeom>
        </p:spPr>
        <p:txBody>
          <a:bodyPr lIns="0" tIns="0" rIns="0" bIns="0" rtlCol="0" anchor="t">
            <a:spAutoFit/>
          </a:bodyPr>
          <a:lstStyle/>
          <a:p>
            <a:pPr algn="ctr">
              <a:lnSpc>
                <a:spcPts val="2586"/>
              </a:lnSpc>
            </a:pPr>
            <a:r>
              <a:rPr lang="en-US" sz="2751" b="1">
                <a:solidFill>
                  <a:srgbClr val="FFFFFF"/>
                </a:solidFill>
                <a:latin typeface="Calibri (MS) Bold"/>
                <a:ea typeface="Calibri (MS) Bold"/>
                <a:cs typeface="Calibri (MS) Bold"/>
                <a:sym typeface="Calibri (MS) Bold"/>
              </a:rPr>
              <a:t>Specialty </a:t>
            </a:r>
          </a:p>
          <a:p>
            <a:pPr algn="ctr">
              <a:lnSpc>
                <a:spcPts val="2586"/>
              </a:lnSpc>
            </a:pPr>
            <a:r>
              <a:rPr lang="en-US" sz="2751" b="1">
                <a:solidFill>
                  <a:srgbClr val="FFFFFF"/>
                </a:solidFill>
                <a:latin typeface="Calibri (MS) Bold"/>
                <a:ea typeface="Calibri (MS) Bold"/>
                <a:cs typeface="Calibri (MS) Bold"/>
                <a:sym typeface="Calibri (MS) Bold"/>
              </a:rPr>
              <a:t>Care-Inpatient</a:t>
            </a:r>
          </a:p>
        </p:txBody>
      </p:sp>
      <p:sp>
        <p:nvSpPr>
          <p:cNvPr id="16" name="TextBox 16"/>
          <p:cNvSpPr txBox="1"/>
          <p:nvPr/>
        </p:nvSpPr>
        <p:spPr>
          <a:xfrm>
            <a:off x="13868641" y="6379773"/>
            <a:ext cx="2843899" cy="722007"/>
          </a:xfrm>
          <a:prstGeom prst="rect">
            <a:avLst/>
          </a:prstGeom>
        </p:spPr>
        <p:txBody>
          <a:bodyPr lIns="0" tIns="0" rIns="0" bIns="0" rtlCol="0" anchor="t">
            <a:spAutoFit/>
          </a:bodyPr>
          <a:lstStyle/>
          <a:p>
            <a:pPr algn="ctr">
              <a:lnSpc>
                <a:spcPts val="2586"/>
              </a:lnSpc>
            </a:pPr>
            <a:r>
              <a:rPr lang="en-US" sz="2751" b="1">
                <a:solidFill>
                  <a:srgbClr val="FFFFFF"/>
                </a:solidFill>
                <a:latin typeface="Calibri (MS) Bold"/>
                <a:ea typeface="Calibri (MS) Bold"/>
                <a:cs typeface="Calibri (MS) Bold"/>
                <a:sym typeface="Calibri (MS) Bold"/>
              </a:rPr>
              <a:t>Crisis</a:t>
            </a:r>
          </a:p>
          <a:p>
            <a:pPr algn="ctr">
              <a:lnSpc>
                <a:spcPts val="2586"/>
              </a:lnSpc>
            </a:pPr>
            <a:r>
              <a:rPr lang="en-US" sz="2751" b="1">
                <a:solidFill>
                  <a:srgbClr val="FFFFFF"/>
                </a:solidFill>
                <a:latin typeface="Calibri (MS) Bold"/>
                <a:ea typeface="Calibri (MS) Bold"/>
                <a:cs typeface="Calibri (MS) Bold"/>
                <a:sym typeface="Calibri (MS) Bold"/>
              </a:rPr>
              <a:t>Care</a:t>
            </a:r>
          </a:p>
        </p:txBody>
      </p:sp>
      <p:sp>
        <p:nvSpPr>
          <p:cNvPr id="17" name="TextBox 17"/>
          <p:cNvSpPr txBox="1"/>
          <p:nvPr/>
        </p:nvSpPr>
        <p:spPr>
          <a:xfrm>
            <a:off x="11307594" y="8077713"/>
            <a:ext cx="2843899" cy="722007"/>
          </a:xfrm>
          <a:prstGeom prst="rect">
            <a:avLst/>
          </a:prstGeom>
        </p:spPr>
        <p:txBody>
          <a:bodyPr lIns="0" tIns="0" rIns="0" bIns="0" rtlCol="0" anchor="t">
            <a:spAutoFit/>
          </a:bodyPr>
          <a:lstStyle/>
          <a:p>
            <a:pPr algn="ctr">
              <a:lnSpc>
                <a:spcPts val="2586"/>
              </a:lnSpc>
            </a:pPr>
            <a:r>
              <a:rPr lang="en-US" sz="2751" b="1">
                <a:solidFill>
                  <a:srgbClr val="FFFFFF"/>
                </a:solidFill>
                <a:latin typeface="Calibri (MS) Bold"/>
                <a:ea typeface="Calibri (MS) Bold"/>
                <a:cs typeface="Calibri (MS) Bold"/>
                <a:sym typeface="Calibri (MS) Bold"/>
              </a:rPr>
              <a:t>Specialty </a:t>
            </a:r>
          </a:p>
          <a:p>
            <a:pPr algn="ctr">
              <a:lnSpc>
                <a:spcPts val="2586"/>
              </a:lnSpc>
            </a:pPr>
            <a:r>
              <a:rPr lang="en-US" sz="2751" b="1">
                <a:solidFill>
                  <a:srgbClr val="FFFFFF"/>
                </a:solidFill>
                <a:latin typeface="Calibri (MS) Bold"/>
                <a:ea typeface="Calibri (MS) Bold"/>
                <a:cs typeface="Calibri (MS) Bold"/>
                <a:sym typeface="Calibri (MS) Bold"/>
              </a:rPr>
              <a:t>Care-Outpatient</a:t>
            </a:r>
          </a:p>
        </p:txBody>
      </p:sp>
      <p:pic>
        <p:nvPicPr>
          <p:cNvPr id="18" name="Picture 17">
            <a:extLst>
              <a:ext uri="{FF2B5EF4-FFF2-40B4-BE49-F238E27FC236}">
                <a16:creationId xmlns:a16="http://schemas.microsoft.com/office/drawing/2014/main" id="{FE9250DA-35CB-01CB-C136-C27F715A594B}"/>
              </a:ext>
            </a:extLst>
          </p:cNvPr>
          <p:cNvPicPr>
            <a:picLocks noChangeAspect="1"/>
          </p:cNvPicPr>
          <p:nvPr/>
        </p:nvPicPr>
        <p:blipFill>
          <a:blip r:embed="rId10"/>
          <a:stretch>
            <a:fillRect/>
          </a:stretch>
        </p:blipFill>
        <p:spPr>
          <a:xfrm>
            <a:off x="435429" y="6804"/>
            <a:ext cx="5864678" cy="57626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9032267" y="5019255"/>
            <a:ext cx="9094602" cy="2061443"/>
          </a:xfrm>
          <a:custGeom>
            <a:avLst/>
            <a:gdLst/>
            <a:ahLst/>
            <a:cxnLst/>
            <a:rect l="l" t="t" r="r" b="b"/>
            <a:pathLst>
              <a:path w="9094602" h="2061443">
                <a:moveTo>
                  <a:pt x="0" y="0"/>
                </a:moveTo>
                <a:lnTo>
                  <a:pt x="9094602" y="0"/>
                </a:lnTo>
                <a:lnTo>
                  <a:pt x="9094602" y="2061443"/>
                </a:lnTo>
                <a:lnTo>
                  <a:pt x="0" y="20614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0" y="4551313"/>
            <a:ext cx="18288000" cy="1151922"/>
            <a:chOff x="0" y="0"/>
            <a:chExt cx="24384000" cy="1535896"/>
          </a:xfrm>
        </p:grpSpPr>
        <p:sp>
          <p:nvSpPr>
            <p:cNvPr id="5" name="Freeform 5"/>
            <p:cNvSpPr/>
            <p:nvPr/>
          </p:nvSpPr>
          <p:spPr>
            <a:xfrm>
              <a:off x="0" y="0"/>
              <a:ext cx="24384000" cy="1535938"/>
            </a:xfrm>
            <a:custGeom>
              <a:avLst/>
              <a:gdLst/>
              <a:ahLst/>
              <a:cxnLst/>
              <a:rect l="l" t="t" r="r" b="b"/>
              <a:pathLst>
                <a:path w="24384000" h="1535938">
                  <a:moveTo>
                    <a:pt x="0" y="0"/>
                  </a:moveTo>
                  <a:lnTo>
                    <a:pt x="24384000" y="0"/>
                  </a:lnTo>
                  <a:lnTo>
                    <a:pt x="24384000" y="1535938"/>
                  </a:lnTo>
                  <a:lnTo>
                    <a:pt x="0" y="1535938"/>
                  </a:lnTo>
                  <a:close/>
                </a:path>
              </a:pathLst>
            </a:custGeom>
            <a:solidFill>
              <a:srgbClr val="752929"/>
            </a:solidFill>
          </p:spPr>
        </p:sp>
      </p:grpSp>
      <p:sp>
        <p:nvSpPr>
          <p:cNvPr id="6" name="Freeform 6"/>
          <p:cNvSpPr/>
          <p:nvPr/>
        </p:nvSpPr>
        <p:spPr>
          <a:xfrm>
            <a:off x="15449417" y="8499824"/>
            <a:ext cx="2502046" cy="1787176"/>
          </a:xfrm>
          <a:custGeom>
            <a:avLst/>
            <a:gdLst/>
            <a:ahLst/>
            <a:cxnLst/>
            <a:rect l="l" t="t" r="r" b="b"/>
            <a:pathLst>
              <a:path w="2502046" h="1787176">
                <a:moveTo>
                  <a:pt x="0" y="0"/>
                </a:moveTo>
                <a:lnTo>
                  <a:pt x="2502045" y="0"/>
                </a:lnTo>
                <a:lnTo>
                  <a:pt x="2502045" y="1787176"/>
                </a:lnTo>
                <a:lnTo>
                  <a:pt x="0" y="1787176"/>
                </a:lnTo>
                <a:lnTo>
                  <a:pt x="0" y="0"/>
                </a:lnTo>
                <a:close/>
              </a:path>
            </a:pathLst>
          </a:custGeom>
          <a:blipFill>
            <a:blip r:embed="rId5"/>
            <a:stretch>
              <a:fillRect/>
            </a:stretch>
          </a:blipFill>
        </p:spPr>
      </p:sp>
      <p:sp>
        <p:nvSpPr>
          <p:cNvPr id="7" name="TextBox 7"/>
          <p:cNvSpPr txBox="1"/>
          <p:nvPr/>
        </p:nvSpPr>
        <p:spPr>
          <a:xfrm>
            <a:off x="2348084" y="4482418"/>
            <a:ext cx="13368365" cy="1093563"/>
          </a:xfrm>
          <a:prstGeom prst="rect">
            <a:avLst/>
          </a:prstGeom>
        </p:spPr>
        <p:txBody>
          <a:bodyPr lIns="0" tIns="0" rIns="0" bIns="0" rtlCol="0" anchor="t">
            <a:spAutoFit/>
          </a:bodyPr>
          <a:lstStyle/>
          <a:p>
            <a:pPr algn="ctr">
              <a:lnSpc>
                <a:spcPts val="7993"/>
              </a:lnSpc>
            </a:pPr>
            <a:r>
              <a:rPr lang="en-US" sz="5709" b="1">
                <a:solidFill>
                  <a:srgbClr val="FFFFFF"/>
                </a:solidFill>
                <a:latin typeface="Calibri (MS) Bold"/>
                <a:ea typeface="Calibri (MS) Bold"/>
                <a:cs typeface="Calibri (MS) Bold"/>
                <a:sym typeface="Calibri (MS) Bold"/>
              </a:rPr>
              <a:t>Scouting Behavioral Health Career Pathways</a:t>
            </a:r>
          </a:p>
        </p:txBody>
      </p:sp>
      <p:sp>
        <p:nvSpPr>
          <p:cNvPr id="8" name="Freeform 8"/>
          <p:cNvSpPr/>
          <p:nvPr/>
        </p:nvSpPr>
        <p:spPr>
          <a:xfrm>
            <a:off x="-200190" y="5450975"/>
            <a:ext cx="9094602" cy="2061443"/>
          </a:xfrm>
          <a:custGeom>
            <a:avLst/>
            <a:gdLst/>
            <a:ahLst/>
            <a:cxnLst/>
            <a:rect l="l" t="t" r="r" b="b"/>
            <a:pathLst>
              <a:path w="9094602" h="2061443">
                <a:moveTo>
                  <a:pt x="0" y="0"/>
                </a:moveTo>
                <a:lnTo>
                  <a:pt x="9094602" y="0"/>
                </a:lnTo>
                <a:lnTo>
                  <a:pt x="9094602" y="2061443"/>
                </a:lnTo>
                <a:lnTo>
                  <a:pt x="0" y="20614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9" name="Group 9"/>
          <p:cNvGrpSpPr/>
          <p:nvPr/>
        </p:nvGrpSpPr>
        <p:grpSpPr>
          <a:xfrm>
            <a:off x="9483117" y="6635840"/>
            <a:ext cx="683141" cy="68314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
            <a:ext cx="18288000" cy="1931557"/>
            <a:chOff x="0" y="0"/>
            <a:chExt cx="24384000" cy="2575409"/>
          </a:xfrm>
        </p:grpSpPr>
        <p:sp>
          <p:nvSpPr>
            <p:cNvPr id="3" name="Freeform 3"/>
            <p:cNvSpPr/>
            <p:nvPr/>
          </p:nvSpPr>
          <p:spPr>
            <a:xfrm>
              <a:off x="0" y="0"/>
              <a:ext cx="24384000" cy="2575451"/>
            </a:xfrm>
            <a:custGeom>
              <a:avLst/>
              <a:gdLst/>
              <a:ahLst/>
              <a:cxnLst/>
              <a:rect l="l" t="t" r="r" b="b"/>
              <a:pathLst>
                <a:path w="24384000" h="2575451">
                  <a:moveTo>
                    <a:pt x="0" y="0"/>
                  </a:moveTo>
                  <a:lnTo>
                    <a:pt x="24384000" y="0"/>
                  </a:lnTo>
                  <a:lnTo>
                    <a:pt x="24384000" y="2575451"/>
                  </a:lnTo>
                  <a:lnTo>
                    <a:pt x="0" y="2575451"/>
                  </a:lnTo>
                  <a:close/>
                </a:path>
              </a:pathLst>
            </a:custGeom>
            <a:solidFill>
              <a:srgbClr val="1E384C"/>
            </a:solidFill>
          </p:spPr>
        </p:sp>
      </p:grpSp>
      <p:sp>
        <p:nvSpPr>
          <p:cNvPr id="4" name="Freeform 4"/>
          <p:cNvSpPr/>
          <p:nvPr/>
        </p:nvSpPr>
        <p:spPr>
          <a:xfrm>
            <a:off x="15564601" y="9120607"/>
            <a:ext cx="2143134" cy="762516"/>
          </a:xfrm>
          <a:custGeom>
            <a:avLst/>
            <a:gdLst/>
            <a:ahLst/>
            <a:cxnLst/>
            <a:rect l="l" t="t" r="r" b="b"/>
            <a:pathLst>
              <a:path w="2143134" h="762516">
                <a:moveTo>
                  <a:pt x="0" y="0"/>
                </a:moveTo>
                <a:lnTo>
                  <a:pt x="2143134" y="0"/>
                </a:lnTo>
                <a:lnTo>
                  <a:pt x="2143134" y="762516"/>
                </a:lnTo>
                <a:lnTo>
                  <a:pt x="0" y="762516"/>
                </a:lnTo>
                <a:lnTo>
                  <a:pt x="0" y="0"/>
                </a:lnTo>
                <a:close/>
              </a:path>
            </a:pathLst>
          </a:custGeom>
          <a:blipFill>
            <a:blip r:embed="rId3"/>
            <a:stretch>
              <a:fillRect/>
            </a:stretch>
          </a:blipFill>
        </p:spPr>
      </p:sp>
      <p:sp>
        <p:nvSpPr>
          <p:cNvPr id="5" name="Freeform 5"/>
          <p:cNvSpPr/>
          <p:nvPr/>
        </p:nvSpPr>
        <p:spPr>
          <a:xfrm>
            <a:off x="5855891" y="3710782"/>
            <a:ext cx="6576218" cy="6576218"/>
          </a:xfrm>
          <a:custGeom>
            <a:avLst/>
            <a:gdLst/>
            <a:ahLst/>
            <a:cxnLst/>
            <a:rect l="l" t="t" r="r" b="b"/>
            <a:pathLst>
              <a:path w="6576218" h="6576218">
                <a:moveTo>
                  <a:pt x="0" y="0"/>
                </a:moveTo>
                <a:lnTo>
                  <a:pt x="6576218" y="0"/>
                </a:lnTo>
                <a:lnTo>
                  <a:pt x="6576218" y="6576218"/>
                </a:lnTo>
                <a:lnTo>
                  <a:pt x="0" y="65762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556882" y="6998891"/>
            <a:ext cx="5133860" cy="2259409"/>
            <a:chOff x="0" y="0"/>
            <a:chExt cx="1352128" cy="595071"/>
          </a:xfrm>
        </p:grpSpPr>
        <p:sp>
          <p:nvSpPr>
            <p:cNvPr id="7" name="Freeform 7"/>
            <p:cNvSpPr/>
            <p:nvPr/>
          </p:nvSpPr>
          <p:spPr>
            <a:xfrm>
              <a:off x="0" y="0"/>
              <a:ext cx="1352128" cy="595071"/>
            </a:xfrm>
            <a:custGeom>
              <a:avLst/>
              <a:gdLst/>
              <a:ahLst/>
              <a:cxnLst/>
              <a:rect l="l" t="t" r="r" b="b"/>
              <a:pathLst>
                <a:path w="1352128" h="595071">
                  <a:moveTo>
                    <a:pt x="0" y="0"/>
                  </a:moveTo>
                  <a:lnTo>
                    <a:pt x="1352128" y="0"/>
                  </a:lnTo>
                  <a:lnTo>
                    <a:pt x="1352128" y="595071"/>
                  </a:lnTo>
                  <a:lnTo>
                    <a:pt x="0" y="595071"/>
                  </a:lnTo>
                  <a:close/>
                </a:path>
              </a:pathLst>
            </a:custGeom>
            <a:solidFill>
              <a:srgbClr val="1C5247"/>
            </a:solidFill>
          </p:spPr>
        </p:sp>
        <p:sp>
          <p:nvSpPr>
            <p:cNvPr id="8" name="TextBox 8"/>
            <p:cNvSpPr txBox="1"/>
            <p:nvPr/>
          </p:nvSpPr>
          <p:spPr>
            <a:xfrm>
              <a:off x="0" y="-38100"/>
              <a:ext cx="1352128" cy="633171"/>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722032" y="7299108"/>
            <a:ext cx="4968710" cy="1744701"/>
          </a:xfrm>
          <a:prstGeom prst="rect">
            <a:avLst/>
          </a:prstGeom>
        </p:spPr>
        <p:txBody>
          <a:bodyPr lIns="0" tIns="0" rIns="0" bIns="0" rtlCol="0" anchor="t">
            <a:spAutoFit/>
          </a:bodyPr>
          <a:lstStyle/>
          <a:p>
            <a:pPr marL="985370" lvl="1" indent="-492685" algn="l">
              <a:lnSpc>
                <a:spcPts val="4564"/>
              </a:lnSpc>
              <a:buFont typeface="Arial"/>
              <a:buChar char="•"/>
            </a:pPr>
            <a:r>
              <a:rPr lang="en-US" sz="4564" b="1">
                <a:solidFill>
                  <a:srgbClr val="FFFFFF"/>
                </a:solidFill>
                <a:latin typeface="Linotype Feltpen Medium"/>
                <a:ea typeface="Linotype Feltpen Medium"/>
                <a:cs typeface="Linotype Feltpen Medium"/>
                <a:sym typeface="Linotype Feltpen Medium"/>
              </a:rPr>
              <a:t>Public Health</a:t>
            </a:r>
          </a:p>
          <a:p>
            <a:pPr marL="985370" lvl="1" indent="-492685" algn="l">
              <a:lnSpc>
                <a:spcPts val="4564"/>
              </a:lnSpc>
              <a:buFont typeface="Arial"/>
              <a:buChar char="•"/>
            </a:pPr>
            <a:r>
              <a:rPr lang="en-US" sz="4564" b="1">
                <a:solidFill>
                  <a:srgbClr val="FFFFFF"/>
                </a:solidFill>
                <a:latin typeface="Linotype Feltpen Medium"/>
                <a:ea typeface="Linotype Feltpen Medium"/>
                <a:cs typeface="Linotype Feltpen Medium"/>
                <a:sym typeface="Linotype Feltpen Medium"/>
              </a:rPr>
              <a:t>Promotion</a:t>
            </a:r>
          </a:p>
          <a:p>
            <a:pPr marL="985370" lvl="1" indent="-492685" algn="l">
              <a:lnSpc>
                <a:spcPts val="4564"/>
              </a:lnSpc>
              <a:buFont typeface="Arial"/>
              <a:buChar char="•"/>
            </a:pPr>
            <a:r>
              <a:rPr lang="en-US" sz="4564" b="1">
                <a:solidFill>
                  <a:srgbClr val="FFFFFF"/>
                </a:solidFill>
                <a:latin typeface="Linotype Feltpen Medium"/>
                <a:ea typeface="Linotype Feltpen Medium"/>
                <a:cs typeface="Linotype Feltpen Medium"/>
                <a:sym typeface="Linotype Feltpen Medium"/>
              </a:rPr>
              <a:t>Prevention</a:t>
            </a:r>
          </a:p>
        </p:txBody>
      </p:sp>
      <p:grpSp>
        <p:nvGrpSpPr>
          <p:cNvPr id="10" name="Group 10"/>
          <p:cNvGrpSpPr/>
          <p:nvPr/>
        </p:nvGrpSpPr>
        <p:grpSpPr>
          <a:xfrm>
            <a:off x="556882" y="3098583"/>
            <a:ext cx="5133860" cy="2259409"/>
            <a:chOff x="0" y="0"/>
            <a:chExt cx="1352128" cy="595071"/>
          </a:xfrm>
        </p:grpSpPr>
        <p:sp>
          <p:nvSpPr>
            <p:cNvPr id="11" name="Freeform 11"/>
            <p:cNvSpPr/>
            <p:nvPr/>
          </p:nvSpPr>
          <p:spPr>
            <a:xfrm>
              <a:off x="0" y="0"/>
              <a:ext cx="1352128" cy="595071"/>
            </a:xfrm>
            <a:custGeom>
              <a:avLst/>
              <a:gdLst/>
              <a:ahLst/>
              <a:cxnLst/>
              <a:rect l="l" t="t" r="r" b="b"/>
              <a:pathLst>
                <a:path w="1352128" h="595071">
                  <a:moveTo>
                    <a:pt x="0" y="0"/>
                  </a:moveTo>
                  <a:lnTo>
                    <a:pt x="1352128" y="0"/>
                  </a:lnTo>
                  <a:lnTo>
                    <a:pt x="1352128" y="595071"/>
                  </a:lnTo>
                  <a:lnTo>
                    <a:pt x="0" y="595071"/>
                  </a:lnTo>
                  <a:close/>
                </a:path>
              </a:pathLst>
            </a:custGeom>
            <a:solidFill>
              <a:srgbClr val="1A6986"/>
            </a:solidFill>
          </p:spPr>
        </p:sp>
        <p:sp>
          <p:nvSpPr>
            <p:cNvPr id="12" name="TextBox 12"/>
            <p:cNvSpPr txBox="1"/>
            <p:nvPr/>
          </p:nvSpPr>
          <p:spPr>
            <a:xfrm>
              <a:off x="0" y="-38100"/>
              <a:ext cx="1352128" cy="633171"/>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887181" y="3398799"/>
            <a:ext cx="4968710" cy="1744701"/>
          </a:xfrm>
          <a:prstGeom prst="rect">
            <a:avLst/>
          </a:prstGeom>
        </p:spPr>
        <p:txBody>
          <a:bodyPr lIns="0" tIns="0" rIns="0" bIns="0" rtlCol="0" anchor="t">
            <a:spAutoFit/>
          </a:bodyPr>
          <a:lstStyle/>
          <a:p>
            <a:pPr marL="985370" lvl="1" indent="-492685" algn="l">
              <a:lnSpc>
                <a:spcPts val="4564"/>
              </a:lnSpc>
              <a:buFont typeface="Arial"/>
              <a:buChar char="•"/>
            </a:pPr>
            <a:r>
              <a:rPr lang="en-US" sz="4564" b="1">
                <a:solidFill>
                  <a:srgbClr val="FFFFFF"/>
                </a:solidFill>
                <a:latin typeface="Linotype Feltpen Medium"/>
                <a:ea typeface="Linotype Feltpen Medium"/>
                <a:cs typeface="Linotype Feltpen Medium"/>
                <a:sym typeface="Linotype Feltpen Medium"/>
              </a:rPr>
              <a:t>Primary Care</a:t>
            </a:r>
          </a:p>
          <a:p>
            <a:pPr marL="985370" lvl="1" indent="-492685" algn="l">
              <a:lnSpc>
                <a:spcPts val="4564"/>
              </a:lnSpc>
              <a:buFont typeface="Arial"/>
              <a:buChar char="•"/>
            </a:pPr>
            <a:r>
              <a:rPr lang="en-US" sz="4564" b="1">
                <a:solidFill>
                  <a:srgbClr val="FFFFFF"/>
                </a:solidFill>
                <a:latin typeface="Linotype Feltpen Medium"/>
                <a:ea typeface="Linotype Feltpen Medium"/>
                <a:cs typeface="Linotype Feltpen Medium"/>
                <a:sym typeface="Linotype Feltpen Medium"/>
              </a:rPr>
              <a:t>Crisis Care</a:t>
            </a:r>
          </a:p>
          <a:p>
            <a:pPr marL="985370" lvl="1" indent="-492685" algn="l">
              <a:lnSpc>
                <a:spcPts val="4564"/>
              </a:lnSpc>
              <a:buFont typeface="Arial"/>
              <a:buChar char="•"/>
            </a:pPr>
            <a:r>
              <a:rPr lang="en-US" sz="4564" b="1">
                <a:solidFill>
                  <a:srgbClr val="FFFFFF"/>
                </a:solidFill>
                <a:latin typeface="Linotype Feltpen Medium"/>
                <a:ea typeface="Linotype Feltpen Medium"/>
                <a:cs typeface="Linotype Feltpen Medium"/>
                <a:sym typeface="Linotype Feltpen Medium"/>
              </a:rPr>
              <a:t>Treatment</a:t>
            </a:r>
          </a:p>
        </p:txBody>
      </p:sp>
      <p:grpSp>
        <p:nvGrpSpPr>
          <p:cNvPr id="14" name="Group 14"/>
          <p:cNvGrpSpPr/>
          <p:nvPr/>
        </p:nvGrpSpPr>
        <p:grpSpPr>
          <a:xfrm>
            <a:off x="12594034" y="5143500"/>
            <a:ext cx="5133860" cy="2259409"/>
            <a:chOff x="0" y="0"/>
            <a:chExt cx="1352128" cy="595071"/>
          </a:xfrm>
        </p:grpSpPr>
        <p:sp>
          <p:nvSpPr>
            <p:cNvPr id="15" name="Freeform 15"/>
            <p:cNvSpPr/>
            <p:nvPr/>
          </p:nvSpPr>
          <p:spPr>
            <a:xfrm>
              <a:off x="0" y="0"/>
              <a:ext cx="1352128" cy="595071"/>
            </a:xfrm>
            <a:custGeom>
              <a:avLst/>
              <a:gdLst/>
              <a:ahLst/>
              <a:cxnLst/>
              <a:rect l="l" t="t" r="r" b="b"/>
              <a:pathLst>
                <a:path w="1352128" h="595071">
                  <a:moveTo>
                    <a:pt x="0" y="0"/>
                  </a:moveTo>
                  <a:lnTo>
                    <a:pt x="1352128" y="0"/>
                  </a:lnTo>
                  <a:lnTo>
                    <a:pt x="1352128" y="595071"/>
                  </a:lnTo>
                  <a:lnTo>
                    <a:pt x="0" y="595071"/>
                  </a:lnTo>
                  <a:close/>
                </a:path>
              </a:pathLst>
            </a:custGeom>
            <a:solidFill>
              <a:srgbClr val="752929"/>
            </a:solidFill>
          </p:spPr>
        </p:sp>
        <p:sp>
          <p:nvSpPr>
            <p:cNvPr id="16" name="TextBox 16"/>
            <p:cNvSpPr txBox="1"/>
            <p:nvPr/>
          </p:nvSpPr>
          <p:spPr>
            <a:xfrm>
              <a:off x="0" y="-38100"/>
              <a:ext cx="1352128" cy="633171"/>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2676609" y="5443716"/>
            <a:ext cx="4968710" cy="1744701"/>
          </a:xfrm>
          <a:prstGeom prst="rect">
            <a:avLst/>
          </a:prstGeom>
        </p:spPr>
        <p:txBody>
          <a:bodyPr lIns="0" tIns="0" rIns="0" bIns="0" rtlCol="0" anchor="t">
            <a:spAutoFit/>
          </a:bodyPr>
          <a:lstStyle/>
          <a:p>
            <a:pPr marL="985370" lvl="1" indent="-492685" algn="l">
              <a:lnSpc>
                <a:spcPts val="4564"/>
              </a:lnSpc>
              <a:buFont typeface="Arial"/>
              <a:buChar char="•"/>
            </a:pPr>
            <a:r>
              <a:rPr lang="en-US" sz="4564" b="1">
                <a:solidFill>
                  <a:srgbClr val="FFFFFF"/>
                </a:solidFill>
                <a:latin typeface="Linotype Feltpen Medium"/>
                <a:ea typeface="Linotype Feltpen Medium"/>
                <a:cs typeface="Linotype Feltpen Medium"/>
                <a:sym typeface="Linotype Feltpen Medium"/>
              </a:rPr>
              <a:t>Recovery</a:t>
            </a:r>
          </a:p>
          <a:p>
            <a:pPr marL="985370" lvl="1" indent="-492685" algn="l">
              <a:lnSpc>
                <a:spcPts val="4564"/>
              </a:lnSpc>
              <a:buFont typeface="Arial"/>
              <a:buChar char="•"/>
            </a:pPr>
            <a:r>
              <a:rPr lang="en-US" sz="4564" b="1">
                <a:solidFill>
                  <a:srgbClr val="FFFFFF"/>
                </a:solidFill>
                <a:latin typeface="Linotype Feltpen Medium"/>
                <a:ea typeface="Linotype Feltpen Medium"/>
                <a:cs typeface="Linotype Feltpen Medium"/>
                <a:sym typeface="Linotype Feltpen Medium"/>
              </a:rPr>
              <a:t>Lived Experience</a:t>
            </a:r>
          </a:p>
          <a:p>
            <a:pPr marL="985370" lvl="1" indent="-492685" algn="l">
              <a:lnSpc>
                <a:spcPts val="4564"/>
              </a:lnSpc>
              <a:buFont typeface="Arial"/>
              <a:buChar char="•"/>
            </a:pPr>
            <a:r>
              <a:rPr lang="en-US" sz="4564" b="1">
                <a:solidFill>
                  <a:srgbClr val="FFFFFF"/>
                </a:solidFill>
                <a:latin typeface="Linotype Feltpen Medium"/>
                <a:ea typeface="Linotype Feltpen Medium"/>
                <a:cs typeface="Linotype Feltpen Medium"/>
                <a:sym typeface="Linotype Feltpen Medium"/>
              </a:rPr>
              <a:t>Wellbeing</a:t>
            </a:r>
          </a:p>
        </p:txBody>
      </p:sp>
      <p:sp>
        <p:nvSpPr>
          <p:cNvPr id="18" name="TextBox 18"/>
          <p:cNvSpPr txBox="1"/>
          <p:nvPr/>
        </p:nvSpPr>
        <p:spPr>
          <a:xfrm>
            <a:off x="427077" y="180222"/>
            <a:ext cx="11667467" cy="1677905"/>
          </a:xfrm>
          <a:prstGeom prst="rect">
            <a:avLst/>
          </a:prstGeom>
        </p:spPr>
        <p:txBody>
          <a:bodyPr lIns="0" tIns="0" rIns="0" bIns="0" rtlCol="0" anchor="t">
            <a:spAutoFit/>
          </a:bodyPr>
          <a:lstStyle/>
          <a:p>
            <a:pPr algn="l">
              <a:lnSpc>
                <a:spcPts val="5993"/>
              </a:lnSpc>
            </a:pPr>
            <a:r>
              <a:rPr lang="en-US" sz="5993" b="1">
                <a:solidFill>
                  <a:srgbClr val="FFFFFF"/>
                </a:solidFill>
                <a:latin typeface="Calibri (MS) Bold"/>
                <a:ea typeface="Calibri (MS) Bold"/>
                <a:cs typeface="Calibri (MS) Bold"/>
                <a:sym typeface="Calibri (MS) Bold"/>
              </a:rPr>
              <a:t>Three Main Pathways to Work in Behavioral Health</a:t>
            </a:r>
          </a:p>
        </p:txBody>
      </p:sp>
      <p:sp>
        <p:nvSpPr>
          <p:cNvPr id="19" name="Freeform 19"/>
          <p:cNvSpPr/>
          <p:nvPr/>
        </p:nvSpPr>
        <p:spPr>
          <a:xfrm rot="-9822108">
            <a:off x="8898254" y="-950509"/>
            <a:ext cx="11763864" cy="2666476"/>
          </a:xfrm>
          <a:custGeom>
            <a:avLst/>
            <a:gdLst/>
            <a:ahLst/>
            <a:cxnLst/>
            <a:rect l="l" t="t" r="r" b="b"/>
            <a:pathLst>
              <a:path w="11763864" h="2666476">
                <a:moveTo>
                  <a:pt x="0" y="0"/>
                </a:moveTo>
                <a:lnTo>
                  <a:pt x="11763864" y="0"/>
                </a:lnTo>
                <a:lnTo>
                  <a:pt x="11763864" y="2666476"/>
                </a:lnTo>
                <a:lnTo>
                  <a:pt x="0" y="26664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
            <a:ext cx="18288000" cy="1931557"/>
            <a:chOff x="0" y="0"/>
            <a:chExt cx="24384000" cy="2575409"/>
          </a:xfrm>
        </p:grpSpPr>
        <p:sp>
          <p:nvSpPr>
            <p:cNvPr id="3" name="Freeform 3"/>
            <p:cNvSpPr/>
            <p:nvPr/>
          </p:nvSpPr>
          <p:spPr>
            <a:xfrm>
              <a:off x="0" y="0"/>
              <a:ext cx="24384000" cy="2575451"/>
            </a:xfrm>
            <a:custGeom>
              <a:avLst/>
              <a:gdLst/>
              <a:ahLst/>
              <a:cxnLst/>
              <a:rect l="l" t="t" r="r" b="b"/>
              <a:pathLst>
                <a:path w="24384000" h="2575451">
                  <a:moveTo>
                    <a:pt x="0" y="0"/>
                  </a:moveTo>
                  <a:lnTo>
                    <a:pt x="24384000" y="0"/>
                  </a:lnTo>
                  <a:lnTo>
                    <a:pt x="24384000" y="2575451"/>
                  </a:lnTo>
                  <a:lnTo>
                    <a:pt x="0" y="2575451"/>
                  </a:lnTo>
                  <a:close/>
                </a:path>
              </a:pathLst>
            </a:custGeom>
            <a:solidFill>
              <a:srgbClr val="1E384C"/>
            </a:solidFill>
          </p:spPr>
        </p:sp>
      </p:grpSp>
      <p:sp>
        <p:nvSpPr>
          <p:cNvPr id="4" name="Freeform 4"/>
          <p:cNvSpPr/>
          <p:nvPr/>
        </p:nvSpPr>
        <p:spPr>
          <a:xfrm>
            <a:off x="15564601" y="9120607"/>
            <a:ext cx="2143134" cy="762516"/>
          </a:xfrm>
          <a:custGeom>
            <a:avLst/>
            <a:gdLst/>
            <a:ahLst/>
            <a:cxnLst/>
            <a:rect l="l" t="t" r="r" b="b"/>
            <a:pathLst>
              <a:path w="2143134" h="762516">
                <a:moveTo>
                  <a:pt x="0" y="0"/>
                </a:moveTo>
                <a:lnTo>
                  <a:pt x="2143134" y="0"/>
                </a:lnTo>
                <a:lnTo>
                  <a:pt x="2143134" y="762516"/>
                </a:lnTo>
                <a:lnTo>
                  <a:pt x="0" y="762516"/>
                </a:lnTo>
                <a:lnTo>
                  <a:pt x="0" y="0"/>
                </a:lnTo>
                <a:close/>
              </a:path>
            </a:pathLst>
          </a:custGeom>
          <a:blipFill>
            <a:blip r:embed="rId3"/>
            <a:stretch>
              <a:fillRect/>
            </a:stretch>
          </a:blipFill>
        </p:spPr>
      </p:sp>
      <p:sp>
        <p:nvSpPr>
          <p:cNvPr id="5" name="Freeform 5"/>
          <p:cNvSpPr/>
          <p:nvPr/>
        </p:nvSpPr>
        <p:spPr>
          <a:xfrm>
            <a:off x="556882" y="4065033"/>
            <a:ext cx="7009748" cy="5818091"/>
          </a:xfrm>
          <a:custGeom>
            <a:avLst/>
            <a:gdLst/>
            <a:ahLst/>
            <a:cxnLst/>
            <a:rect l="l" t="t" r="r" b="b"/>
            <a:pathLst>
              <a:path w="7009748" h="5818091">
                <a:moveTo>
                  <a:pt x="0" y="0"/>
                </a:moveTo>
                <a:lnTo>
                  <a:pt x="7009748" y="0"/>
                </a:lnTo>
                <a:lnTo>
                  <a:pt x="7009748" y="5818090"/>
                </a:lnTo>
                <a:lnTo>
                  <a:pt x="0" y="58180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2656411" y="2338214"/>
            <a:ext cx="2810690" cy="2223000"/>
          </a:xfrm>
          <a:custGeom>
            <a:avLst/>
            <a:gdLst/>
            <a:ahLst/>
            <a:cxnLst/>
            <a:rect l="l" t="t" r="r" b="b"/>
            <a:pathLst>
              <a:path w="2810690" h="2223000">
                <a:moveTo>
                  <a:pt x="0" y="0"/>
                </a:moveTo>
                <a:lnTo>
                  <a:pt x="2810690" y="0"/>
                </a:lnTo>
                <a:lnTo>
                  <a:pt x="2810690" y="2223000"/>
                </a:lnTo>
                <a:lnTo>
                  <a:pt x="0" y="2223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404207" y="8592938"/>
            <a:ext cx="372465" cy="37246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247"/>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556882" y="556877"/>
            <a:ext cx="16843426" cy="924597"/>
          </a:xfrm>
          <a:prstGeom prst="rect">
            <a:avLst/>
          </a:prstGeom>
        </p:spPr>
        <p:txBody>
          <a:bodyPr lIns="0" tIns="0" rIns="0" bIns="0" rtlCol="0" anchor="t">
            <a:spAutoFit/>
          </a:bodyPr>
          <a:lstStyle/>
          <a:p>
            <a:pPr algn="l">
              <a:lnSpc>
                <a:spcPts val="5993"/>
              </a:lnSpc>
            </a:pPr>
            <a:r>
              <a:rPr lang="en-US" sz="5993" b="1">
                <a:solidFill>
                  <a:srgbClr val="FFFFFF"/>
                </a:solidFill>
                <a:latin typeface="Calibri (MS) Bold"/>
                <a:ea typeface="Calibri (MS) Bold"/>
                <a:cs typeface="Calibri (MS) Bold"/>
                <a:sym typeface="Calibri (MS) Bold"/>
              </a:rPr>
              <a:t>Multidisciplinary Teams</a:t>
            </a:r>
          </a:p>
        </p:txBody>
      </p:sp>
      <p:grpSp>
        <p:nvGrpSpPr>
          <p:cNvPr id="11" name="Group 11"/>
          <p:cNvGrpSpPr/>
          <p:nvPr/>
        </p:nvGrpSpPr>
        <p:grpSpPr>
          <a:xfrm>
            <a:off x="3834834" y="7997044"/>
            <a:ext cx="372465" cy="37246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6986"/>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151773" y="8592938"/>
            <a:ext cx="372465" cy="37246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52929"/>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7566630" y="2188589"/>
            <a:ext cx="10141105" cy="2184441"/>
            <a:chOff x="0" y="0"/>
            <a:chExt cx="13521474" cy="2912588"/>
          </a:xfrm>
        </p:grpSpPr>
        <p:grpSp>
          <p:nvGrpSpPr>
            <p:cNvPr id="18" name="Group 18"/>
            <p:cNvGrpSpPr/>
            <p:nvPr/>
          </p:nvGrpSpPr>
          <p:grpSpPr>
            <a:xfrm>
              <a:off x="0" y="0"/>
              <a:ext cx="13521474" cy="2912588"/>
              <a:chOff x="0" y="0"/>
              <a:chExt cx="2871778" cy="618594"/>
            </a:xfrm>
          </p:grpSpPr>
          <p:sp>
            <p:nvSpPr>
              <p:cNvPr id="19" name="Freeform 19"/>
              <p:cNvSpPr/>
              <p:nvPr/>
            </p:nvSpPr>
            <p:spPr>
              <a:xfrm>
                <a:off x="0" y="0"/>
                <a:ext cx="2871778" cy="618594"/>
              </a:xfrm>
              <a:custGeom>
                <a:avLst/>
                <a:gdLst/>
                <a:ahLst/>
                <a:cxnLst/>
                <a:rect l="l" t="t" r="r" b="b"/>
                <a:pathLst>
                  <a:path w="2871778" h="618594">
                    <a:moveTo>
                      <a:pt x="0" y="0"/>
                    </a:moveTo>
                    <a:lnTo>
                      <a:pt x="2871778" y="0"/>
                    </a:lnTo>
                    <a:lnTo>
                      <a:pt x="2871778" y="618594"/>
                    </a:lnTo>
                    <a:lnTo>
                      <a:pt x="0" y="618594"/>
                    </a:lnTo>
                    <a:close/>
                  </a:path>
                </a:pathLst>
              </a:custGeom>
              <a:solidFill>
                <a:srgbClr val="1C5247">
                  <a:alpha val="87843"/>
                </a:srgbClr>
              </a:solidFill>
            </p:spPr>
          </p:sp>
          <p:sp>
            <p:nvSpPr>
              <p:cNvPr id="20" name="TextBox 20"/>
              <p:cNvSpPr txBox="1"/>
              <p:nvPr/>
            </p:nvSpPr>
            <p:spPr>
              <a:xfrm>
                <a:off x="0" y="-38100"/>
                <a:ext cx="2871778" cy="656694"/>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554467" y="244956"/>
              <a:ext cx="12412540" cy="2413151"/>
            </a:xfrm>
            <a:prstGeom prst="rect">
              <a:avLst/>
            </a:prstGeom>
          </p:spPr>
          <p:txBody>
            <a:bodyPr lIns="0" tIns="0" rIns="0" bIns="0" rtlCol="0" anchor="t">
              <a:spAutoFit/>
            </a:bodyPr>
            <a:lstStyle/>
            <a:p>
              <a:pPr marL="595911" lvl="1" indent="-297955" algn="l">
                <a:lnSpc>
                  <a:spcPts val="2760"/>
                </a:lnSpc>
                <a:buFont typeface="Arial"/>
                <a:buChar char="•"/>
              </a:pPr>
              <a:r>
                <a:rPr lang="en-US" sz="2760" b="1">
                  <a:solidFill>
                    <a:srgbClr val="FFFFFF"/>
                  </a:solidFill>
                  <a:latin typeface="Calibri (MS) Bold"/>
                  <a:ea typeface="Calibri (MS) Bold"/>
                  <a:cs typeface="Calibri (MS) Bold"/>
                  <a:sym typeface="Calibri (MS) Bold"/>
                </a:rPr>
                <a:t>Public Health campaigns reduce stigma and improve literacy</a:t>
              </a:r>
            </a:p>
            <a:p>
              <a:pPr marL="595911" lvl="1" indent="-297955" algn="l">
                <a:lnSpc>
                  <a:spcPts val="2760"/>
                </a:lnSpc>
                <a:buFont typeface="Arial"/>
                <a:buChar char="•"/>
              </a:pPr>
              <a:r>
                <a:rPr lang="en-US" sz="2760" b="1">
                  <a:solidFill>
                    <a:srgbClr val="FFFFFF"/>
                  </a:solidFill>
                  <a:latin typeface="Calibri (MS) Bold"/>
                  <a:ea typeface="Calibri (MS) Bold"/>
                  <a:cs typeface="Calibri (MS) Bold"/>
                  <a:sym typeface="Calibri (MS) Bold"/>
                </a:rPr>
                <a:t>Mental health promotion and psychoeducation improves coping skills and resilience</a:t>
              </a:r>
            </a:p>
            <a:p>
              <a:pPr marL="595911" lvl="1" indent="-297955" algn="l">
                <a:lnSpc>
                  <a:spcPts val="2760"/>
                </a:lnSpc>
                <a:buFont typeface="Arial"/>
                <a:buChar char="•"/>
              </a:pPr>
              <a:r>
                <a:rPr lang="en-US" sz="2760" b="1">
                  <a:solidFill>
                    <a:srgbClr val="FFFFFF"/>
                  </a:solidFill>
                  <a:latin typeface="Calibri (MS) Bold"/>
                  <a:ea typeface="Calibri (MS) Bold"/>
                  <a:cs typeface="Calibri (MS) Bold"/>
                  <a:sym typeface="Calibri (MS) Bold"/>
                </a:rPr>
                <a:t>Prevention raises awareness of risk and protective factors</a:t>
              </a:r>
            </a:p>
          </p:txBody>
        </p:sp>
      </p:grpSp>
      <p:grpSp>
        <p:nvGrpSpPr>
          <p:cNvPr id="22" name="Group 22"/>
          <p:cNvGrpSpPr/>
          <p:nvPr/>
        </p:nvGrpSpPr>
        <p:grpSpPr>
          <a:xfrm>
            <a:off x="7566630" y="4432683"/>
            <a:ext cx="10141105" cy="2184441"/>
            <a:chOff x="0" y="0"/>
            <a:chExt cx="13521474" cy="2912588"/>
          </a:xfrm>
        </p:grpSpPr>
        <p:grpSp>
          <p:nvGrpSpPr>
            <p:cNvPr id="23" name="Group 23"/>
            <p:cNvGrpSpPr/>
            <p:nvPr/>
          </p:nvGrpSpPr>
          <p:grpSpPr>
            <a:xfrm>
              <a:off x="0" y="0"/>
              <a:ext cx="13521474" cy="2912588"/>
              <a:chOff x="0" y="0"/>
              <a:chExt cx="2871778" cy="618594"/>
            </a:xfrm>
          </p:grpSpPr>
          <p:sp>
            <p:nvSpPr>
              <p:cNvPr id="24" name="Freeform 24"/>
              <p:cNvSpPr/>
              <p:nvPr/>
            </p:nvSpPr>
            <p:spPr>
              <a:xfrm>
                <a:off x="0" y="0"/>
                <a:ext cx="2871778" cy="618594"/>
              </a:xfrm>
              <a:custGeom>
                <a:avLst/>
                <a:gdLst/>
                <a:ahLst/>
                <a:cxnLst/>
                <a:rect l="l" t="t" r="r" b="b"/>
                <a:pathLst>
                  <a:path w="2871778" h="618594">
                    <a:moveTo>
                      <a:pt x="0" y="0"/>
                    </a:moveTo>
                    <a:lnTo>
                      <a:pt x="2871778" y="0"/>
                    </a:lnTo>
                    <a:lnTo>
                      <a:pt x="2871778" y="618594"/>
                    </a:lnTo>
                    <a:lnTo>
                      <a:pt x="0" y="618594"/>
                    </a:lnTo>
                    <a:close/>
                  </a:path>
                </a:pathLst>
              </a:custGeom>
              <a:solidFill>
                <a:srgbClr val="1A6986">
                  <a:alpha val="87843"/>
                </a:srgbClr>
              </a:solidFill>
            </p:spPr>
          </p:sp>
          <p:sp>
            <p:nvSpPr>
              <p:cNvPr id="25" name="TextBox 25"/>
              <p:cNvSpPr txBox="1"/>
              <p:nvPr/>
            </p:nvSpPr>
            <p:spPr>
              <a:xfrm>
                <a:off x="0" y="-38100"/>
                <a:ext cx="2871778" cy="656694"/>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511020" y="253839"/>
              <a:ext cx="12412540" cy="2413151"/>
            </a:xfrm>
            <a:prstGeom prst="rect">
              <a:avLst/>
            </a:prstGeom>
          </p:spPr>
          <p:txBody>
            <a:bodyPr lIns="0" tIns="0" rIns="0" bIns="0" rtlCol="0" anchor="t">
              <a:spAutoFit/>
            </a:bodyPr>
            <a:lstStyle/>
            <a:p>
              <a:pPr marL="595911" lvl="1" indent="-297955" algn="l">
                <a:lnSpc>
                  <a:spcPts val="2760"/>
                </a:lnSpc>
                <a:buFont typeface="Arial"/>
                <a:buChar char="•"/>
              </a:pPr>
              <a:r>
                <a:rPr lang="en-US" sz="2760" b="1">
                  <a:solidFill>
                    <a:srgbClr val="FFFFFF"/>
                  </a:solidFill>
                  <a:latin typeface="Calibri (MS) Bold"/>
                  <a:ea typeface="Calibri (MS) Bold"/>
                  <a:cs typeface="Calibri (MS) Bold"/>
                  <a:sym typeface="Calibri (MS) Bold"/>
                </a:rPr>
                <a:t>Primary care screens for signs and symptoms</a:t>
              </a:r>
            </a:p>
            <a:p>
              <a:pPr marL="595911" lvl="1" indent="-297955" algn="l">
                <a:lnSpc>
                  <a:spcPts val="2760"/>
                </a:lnSpc>
                <a:buFont typeface="Arial"/>
                <a:buChar char="•"/>
              </a:pPr>
              <a:r>
                <a:rPr lang="en-US" sz="2760" b="1">
                  <a:solidFill>
                    <a:srgbClr val="FFFFFF"/>
                  </a:solidFill>
                  <a:latin typeface="Calibri (MS) Bold"/>
                  <a:ea typeface="Calibri (MS) Bold"/>
                  <a:cs typeface="Calibri (MS) Bold"/>
                  <a:sym typeface="Calibri (MS) Bold"/>
                </a:rPr>
                <a:t>Crisis care is there when you need it</a:t>
              </a:r>
            </a:p>
            <a:p>
              <a:pPr marL="595911" lvl="1" indent="-297955" algn="l">
                <a:lnSpc>
                  <a:spcPts val="2760"/>
                </a:lnSpc>
                <a:buFont typeface="Arial"/>
                <a:buChar char="•"/>
              </a:pPr>
              <a:r>
                <a:rPr lang="en-US" sz="2760" b="1">
                  <a:solidFill>
                    <a:srgbClr val="FFFFFF"/>
                  </a:solidFill>
                  <a:latin typeface="Calibri (MS) Bold"/>
                  <a:ea typeface="Calibri (MS) Bold"/>
                  <a:cs typeface="Calibri (MS) Bold"/>
                  <a:sym typeface="Calibri (MS) Bold"/>
                </a:rPr>
                <a:t>Outpatient therapy and inpatient therapy provide appropriate levels of care</a:t>
              </a:r>
            </a:p>
            <a:p>
              <a:pPr marL="595911" lvl="1" indent="-297955" algn="l">
                <a:lnSpc>
                  <a:spcPts val="2760"/>
                </a:lnSpc>
                <a:buFont typeface="Arial"/>
                <a:buChar char="•"/>
              </a:pPr>
              <a:r>
                <a:rPr lang="en-US" sz="2760" b="1">
                  <a:solidFill>
                    <a:srgbClr val="FFFFFF"/>
                  </a:solidFill>
                  <a:latin typeface="Calibri (MS) Bold"/>
                  <a:ea typeface="Calibri (MS) Bold"/>
                  <a:cs typeface="Calibri (MS) Bold"/>
                  <a:sym typeface="Calibri (MS) Bold"/>
                </a:rPr>
                <a:t>Medication management is there if clinically necessary</a:t>
              </a:r>
            </a:p>
          </p:txBody>
        </p:sp>
      </p:grpSp>
      <p:grpSp>
        <p:nvGrpSpPr>
          <p:cNvPr id="27" name="Group 27"/>
          <p:cNvGrpSpPr/>
          <p:nvPr/>
        </p:nvGrpSpPr>
        <p:grpSpPr>
          <a:xfrm>
            <a:off x="7566630" y="6679135"/>
            <a:ext cx="10141105" cy="2184441"/>
            <a:chOff x="0" y="0"/>
            <a:chExt cx="13521474" cy="2912588"/>
          </a:xfrm>
        </p:grpSpPr>
        <p:grpSp>
          <p:nvGrpSpPr>
            <p:cNvPr id="28" name="Group 28"/>
            <p:cNvGrpSpPr/>
            <p:nvPr/>
          </p:nvGrpSpPr>
          <p:grpSpPr>
            <a:xfrm>
              <a:off x="0" y="0"/>
              <a:ext cx="13521474" cy="2912588"/>
              <a:chOff x="0" y="0"/>
              <a:chExt cx="2871778" cy="618594"/>
            </a:xfrm>
          </p:grpSpPr>
          <p:sp>
            <p:nvSpPr>
              <p:cNvPr id="29" name="Freeform 29"/>
              <p:cNvSpPr/>
              <p:nvPr/>
            </p:nvSpPr>
            <p:spPr>
              <a:xfrm>
                <a:off x="0" y="0"/>
                <a:ext cx="2871778" cy="618594"/>
              </a:xfrm>
              <a:custGeom>
                <a:avLst/>
                <a:gdLst/>
                <a:ahLst/>
                <a:cxnLst/>
                <a:rect l="l" t="t" r="r" b="b"/>
                <a:pathLst>
                  <a:path w="2871778" h="618594">
                    <a:moveTo>
                      <a:pt x="0" y="0"/>
                    </a:moveTo>
                    <a:lnTo>
                      <a:pt x="2871778" y="0"/>
                    </a:lnTo>
                    <a:lnTo>
                      <a:pt x="2871778" y="618594"/>
                    </a:lnTo>
                    <a:lnTo>
                      <a:pt x="0" y="618594"/>
                    </a:lnTo>
                    <a:close/>
                  </a:path>
                </a:pathLst>
              </a:custGeom>
              <a:solidFill>
                <a:srgbClr val="752929">
                  <a:alpha val="87843"/>
                </a:srgbClr>
              </a:solidFill>
            </p:spPr>
          </p:sp>
          <p:sp>
            <p:nvSpPr>
              <p:cNvPr id="30" name="TextBox 30"/>
              <p:cNvSpPr txBox="1"/>
              <p:nvPr/>
            </p:nvSpPr>
            <p:spPr>
              <a:xfrm>
                <a:off x="0" y="-38100"/>
                <a:ext cx="2871778" cy="656694"/>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511020" y="237993"/>
              <a:ext cx="12412540" cy="2413151"/>
            </a:xfrm>
            <a:prstGeom prst="rect">
              <a:avLst/>
            </a:prstGeom>
          </p:spPr>
          <p:txBody>
            <a:bodyPr lIns="0" tIns="0" rIns="0" bIns="0" rtlCol="0" anchor="t">
              <a:spAutoFit/>
            </a:bodyPr>
            <a:lstStyle/>
            <a:p>
              <a:pPr marL="595911" lvl="1" indent="-297955" algn="l">
                <a:lnSpc>
                  <a:spcPts val="2760"/>
                </a:lnSpc>
                <a:buFont typeface="Arial"/>
                <a:buChar char="•"/>
              </a:pPr>
              <a:r>
                <a:rPr lang="en-US" sz="2760" b="1">
                  <a:solidFill>
                    <a:srgbClr val="FFFFFF"/>
                  </a:solidFill>
                  <a:latin typeface="Calibri (MS) Bold"/>
                  <a:ea typeface="Calibri (MS) Bold"/>
                  <a:cs typeface="Calibri (MS) Bold"/>
                  <a:sym typeface="Calibri (MS) Bold"/>
                </a:rPr>
                <a:t>Community supports wrap around to improve outcomes for someone experiencing a mental health or substance use challenge</a:t>
              </a:r>
            </a:p>
            <a:p>
              <a:pPr marL="595911" lvl="1" indent="-297955" algn="l">
                <a:lnSpc>
                  <a:spcPts val="2760"/>
                </a:lnSpc>
                <a:buFont typeface="Arial"/>
                <a:buChar char="•"/>
              </a:pPr>
              <a:r>
                <a:rPr lang="en-US" sz="2760" b="1">
                  <a:solidFill>
                    <a:srgbClr val="FFFFFF"/>
                  </a:solidFill>
                  <a:latin typeface="Calibri (MS) Bold"/>
                  <a:ea typeface="Calibri (MS) Bold"/>
                  <a:cs typeface="Calibri (MS) Bold"/>
                  <a:sym typeface="Calibri (MS) Bold"/>
                </a:rPr>
                <a:t>Peers with lived experience provide additional protective layers of support, connectedness, and belonging</a:t>
              </a:r>
            </a:p>
          </p:txBody>
        </p:sp>
      </p:grpSp>
      <p:sp>
        <p:nvSpPr>
          <p:cNvPr id="32" name="Freeform 32"/>
          <p:cNvSpPr/>
          <p:nvPr/>
        </p:nvSpPr>
        <p:spPr>
          <a:xfrm rot="-9822108">
            <a:off x="8898254" y="-950509"/>
            <a:ext cx="11763864" cy="2666476"/>
          </a:xfrm>
          <a:custGeom>
            <a:avLst/>
            <a:gdLst/>
            <a:ahLst/>
            <a:cxnLst/>
            <a:rect l="l" t="t" r="r" b="b"/>
            <a:pathLst>
              <a:path w="11763864" h="2666476">
                <a:moveTo>
                  <a:pt x="0" y="0"/>
                </a:moveTo>
                <a:lnTo>
                  <a:pt x="11763864" y="0"/>
                </a:lnTo>
                <a:lnTo>
                  <a:pt x="11763864" y="2666476"/>
                </a:lnTo>
                <a:lnTo>
                  <a:pt x="0" y="26664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
            <a:ext cx="18288000" cy="10286998"/>
            <a:chOff x="0" y="0"/>
            <a:chExt cx="24384000" cy="13715997"/>
          </a:xfrm>
        </p:grpSpPr>
        <p:sp>
          <p:nvSpPr>
            <p:cNvPr id="3" name="Freeform 3"/>
            <p:cNvSpPr/>
            <p:nvPr/>
          </p:nvSpPr>
          <p:spPr>
            <a:xfrm>
              <a:off x="0" y="0"/>
              <a:ext cx="24384000" cy="13716039"/>
            </a:xfrm>
            <a:custGeom>
              <a:avLst/>
              <a:gdLst/>
              <a:ahLst/>
              <a:cxnLst/>
              <a:rect l="l" t="t" r="r" b="b"/>
              <a:pathLst>
                <a:path w="24384000" h="13716039">
                  <a:moveTo>
                    <a:pt x="0" y="0"/>
                  </a:moveTo>
                  <a:lnTo>
                    <a:pt x="24384000" y="0"/>
                  </a:lnTo>
                  <a:lnTo>
                    <a:pt x="24384000" y="13716039"/>
                  </a:lnTo>
                  <a:lnTo>
                    <a:pt x="0" y="13716039"/>
                  </a:lnTo>
                  <a:close/>
                </a:path>
              </a:pathLst>
            </a:custGeom>
            <a:solidFill>
              <a:srgbClr val="1C5247"/>
            </a:solidFill>
          </p:spPr>
        </p:sp>
      </p:grpSp>
      <p:sp>
        <p:nvSpPr>
          <p:cNvPr id="4" name="Freeform 4"/>
          <p:cNvSpPr/>
          <p:nvPr/>
        </p:nvSpPr>
        <p:spPr>
          <a:xfrm>
            <a:off x="15293337" y="8499824"/>
            <a:ext cx="2502046" cy="1787176"/>
          </a:xfrm>
          <a:custGeom>
            <a:avLst/>
            <a:gdLst/>
            <a:ahLst/>
            <a:cxnLst/>
            <a:rect l="l" t="t" r="r" b="b"/>
            <a:pathLst>
              <a:path w="2502046" h="1787176">
                <a:moveTo>
                  <a:pt x="0" y="0"/>
                </a:moveTo>
                <a:lnTo>
                  <a:pt x="2502046" y="0"/>
                </a:lnTo>
                <a:lnTo>
                  <a:pt x="2502046" y="1787176"/>
                </a:lnTo>
                <a:lnTo>
                  <a:pt x="0" y="1787176"/>
                </a:lnTo>
                <a:lnTo>
                  <a:pt x="0" y="0"/>
                </a:lnTo>
                <a:close/>
              </a:path>
            </a:pathLst>
          </a:custGeom>
          <a:blipFill>
            <a:blip r:embed="rId3"/>
            <a:stretch>
              <a:fillRect/>
            </a:stretch>
          </a:blipFill>
        </p:spPr>
      </p:sp>
      <p:sp>
        <p:nvSpPr>
          <p:cNvPr id="5" name="TextBox 5"/>
          <p:cNvSpPr txBox="1"/>
          <p:nvPr/>
        </p:nvSpPr>
        <p:spPr>
          <a:xfrm>
            <a:off x="2077885" y="2553924"/>
            <a:ext cx="10877272" cy="2997221"/>
          </a:xfrm>
          <a:prstGeom prst="rect">
            <a:avLst/>
          </a:prstGeom>
        </p:spPr>
        <p:txBody>
          <a:bodyPr lIns="0" tIns="0" rIns="0" bIns="0" rtlCol="0" anchor="t">
            <a:spAutoFit/>
          </a:bodyPr>
          <a:lstStyle/>
          <a:p>
            <a:pPr algn="l">
              <a:lnSpc>
                <a:spcPts val="7400"/>
              </a:lnSpc>
            </a:pPr>
            <a:r>
              <a:rPr lang="en-US" sz="7400" b="1">
                <a:solidFill>
                  <a:srgbClr val="FFFFFF"/>
                </a:solidFill>
                <a:latin typeface="Calibri (MS) Bold"/>
                <a:ea typeface="Calibri (MS) Bold"/>
                <a:cs typeface="Calibri (MS) Bold"/>
                <a:sym typeface="Calibri (MS) Bold"/>
              </a:rPr>
              <a:t>Public Health </a:t>
            </a:r>
          </a:p>
          <a:p>
            <a:pPr algn="l">
              <a:lnSpc>
                <a:spcPts val="7400"/>
              </a:lnSpc>
            </a:pPr>
            <a:r>
              <a:rPr lang="en-US" sz="7400" b="1">
                <a:solidFill>
                  <a:srgbClr val="FFFFFF"/>
                </a:solidFill>
                <a:latin typeface="Calibri (MS) Bold"/>
                <a:ea typeface="Calibri (MS) Bold"/>
                <a:cs typeface="Calibri (MS) Bold"/>
                <a:sym typeface="Calibri (MS) Bold"/>
              </a:rPr>
              <a:t>Mental Health Promotion </a:t>
            </a:r>
          </a:p>
          <a:p>
            <a:pPr algn="l">
              <a:lnSpc>
                <a:spcPts val="7400"/>
              </a:lnSpc>
            </a:pPr>
            <a:r>
              <a:rPr lang="en-US" sz="7400" b="1">
                <a:solidFill>
                  <a:srgbClr val="FFFFFF"/>
                </a:solidFill>
                <a:latin typeface="Calibri (MS) Bold"/>
                <a:ea typeface="Calibri (MS) Bold"/>
                <a:cs typeface="Calibri (MS) Bold"/>
                <a:sym typeface="Calibri (MS) Bold"/>
              </a:rPr>
              <a:t>+ Prevention</a:t>
            </a:r>
          </a:p>
        </p:txBody>
      </p:sp>
      <p:sp>
        <p:nvSpPr>
          <p:cNvPr id="6" name="Freeform 6"/>
          <p:cNvSpPr/>
          <p:nvPr/>
        </p:nvSpPr>
        <p:spPr>
          <a:xfrm rot="-7811426">
            <a:off x="-2823062" y="5037923"/>
            <a:ext cx="12907584" cy="2925719"/>
          </a:xfrm>
          <a:custGeom>
            <a:avLst/>
            <a:gdLst/>
            <a:ahLst/>
            <a:cxnLst/>
            <a:rect l="l" t="t" r="r" b="b"/>
            <a:pathLst>
              <a:path w="12907584" h="2925719">
                <a:moveTo>
                  <a:pt x="0" y="0"/>
                </a:moveTo>
                <a:lnTo>
                  <a:pt x="12907584" y="0"/>
                </a:lnTo>
                <a:lnTo>
                  <a:pt x="12907584" y="2925719"/>
                </a:lnTo>
                <a:lnTo>
                  <a:pt x="0" y="2925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806277" cy="10286998"/>
            <a:chOff x="0" y="0"/>
            <a:chExt cx="10408370" cy="13715997"/>
          </a:xfrm>
        </p:grpSpPr>
        <p:sp>
          <p:nvSpPr>
            <p:cNvPr id="3" name="Freeform 3"/>
            <p:cNvSpPr/>
            <p:nvPr/>
          </p:nvSpPr>
          <p:spPr>
            <a:xfrm>
              <a:off x="0" y="0"/>
              <a:ext cx="10408369" cy="13716039"/>
            </a:xfrm>
            <a:custGeom>
              <a:avLst/>
              <a:gdLst/>
              <a:ahLst/>
              <a:cxnLst/>
              <a:rect l="l" t="t" r="r" b="b"/>
              <a:pathLst>
                <a:path w="10408369" h="13716039">
                  <a:moveTo>
                    <a:pt x="0" y="0"/>
                  </a:moveTo>
                  <a:lnTo>
                    <a:pt x="10408369" y="0"/>
                  </a:lnTo>
                  <a:lnTo>
                    <a:pt x="10408369" y="13716039"/>
                  </a:lnTo>
                  <a:lnTo>
                    <a:pt x="0" y="13716039"/>
                  </a:lnTo>
                  <a:close/>
                </a:path>
              </a:pathLst>
            </a:custGeom>
            <a:solidFill>
              <a:srgbClr val="1C5247"/>
            </a:solidFill>
          </p:spPr>
        </p:sp>
      </p:grpSp>
      <p:grpSp>
        <p:nvGrpSpPr>
          <p:cNvPr id="4" name="Group 4"/>
          <p:cNvGrpSpPr/>
          <p:nvPr/>
        </p:nvGrpSpPr>
        <p:grpSpPr>
          <a:xfrm>
            <a:off x="7919856" y="7972129"/>
            <a:ext cx="10368144" cy="2147635"/>
            <a:chOff x="0" y="0"/>
            <a:chExt cx="2730705" cy="565632"/>
          </a:xfrm>
        </p:grpSpPr>
        <p:sp>
          <p:nvSpPr>
            <p:cNvPr id="5" name="Freeform 5"/>
            <p:cNvSpPr/>
            <p:nvPr/>
          </p:nvSpPr>
          <p:spPr>
            <a:xfrm>
              <a:off x="0" y="0"/>
              <a:ext cx="2730704" cy="565632"/>
            </a:xfrm>
            <a:custGeom>
              <a:avLst/>
              <a:gdLst/>
              <a:ahLst/>
              <a:cxnLst/>
              <a:rect l="l" t="t" r="r" b="b"/>
              <a:pathLst>
                <a:path w="2730704" h="565632">
                  <a:moveTo>
                    <a:pt x="0" y="0"/>
                  </a:moveTo>
                  <a:lnTo>
                    <a:pt x="2730704" y="0"/>
                  </a:lnTo>
                  <a:lnTo>
                    <a:pt x="2730704" y="565632"/>
                  </a:lnTo>
                  <a:lnTo>
                    <a:pt x="0" y="565632"/>
                  </a:lnTo>
                  <a:close/>
                </a:path>
              </a:pathLst>
            </a:custGeom>
            <a:solidFill>
              <a:srgbClr val="EFE3D4"/>
            </a:solidFill>
          </p:spPr>
        </p:sp>
        <p:sp>
          <p:nvSpPr>
            <p:cNvPr id="6" name="TextBox 6"/>
            <p:cNvSpPr txBox="1"/>
            <p:nvPr/>
          </p:nvSpPr>
          <p:spPr>
            <a:xfrm>
              <a:off x="0" y="-47625"/>
              <a:ext cx="2730705" cy="613257"/>
            </a:xfrm>
            <a:prstGeom prst="rect">
              <a:avLst/>
            </a:prstGeom>
          </p:spPr>
          <p:txBody>
            <a:bodyPr lIns="50800" tIns="50800" rIns="50800" bIns="50800" rtlCol="0" anchor="ctr"/>
            <a:lstStyle/>
            <a:p>
              <a:pPr algn="ctr">
                <a:lnSpc>
                  <a:spcPts val="2691"/>
                </a:lnSpc>
              </a:pPr>
              <a:endParaRPr/>
            </a:p>
          </p:txBody>
        </p:sp>
      </p:grpSp>
      <p:sp>
        <p:nvSpPr>
          <p:cNvPr id="7" name="Freeform 7"/>
          <p:cNvSpPr/>
          <p:nvPr/>
        </p:nvSpPr>
        <p:spPr>
          <a:xfrm rot="-10673616" flipV="1">
            <a:off x="-3889037" y="6238841"/>
            <a:ext cx="11763864" cy="2666476"/>
          </a:xfrm>
          <a:custGeom>
            <a:avLst/>
            <a:gdLst/>
            <a:ahLst/>
            <a:cxnLst/>
            <a:rect l="l" t="t" r="r" b="b"/>
            <a:pathLst>
              <a:path w="11763864" h="2666476">
                <a:moveTo>
                  <a:pt x="0" y="2666476"/>
                </a:moveTo>
                <a:lnTo>
                  <a:pt x="11763864" y="2666476"/>
                </a:lnTo>
                <a:lnTo>
                  <a:pt x="11763864" y="0"/>
                </a:lnTo>
                <a:lnTo>
                  <a:pt x="0" y="0"/>
                </a:lnTo>
                <a:lnTo>
                  <a:pt x="0" y="266647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flipH="1">
            <a:off x="8062956" y="8262020"/>
            <a:ext cx="1853652" cy="1621103"/>
          </a:xfrm>
          <a:custGeom>
            <a:avLst/>
            <a:gdLst/>
            <a:ahLst/>
            <a:cxnLst/>
            <a:rect l="l" t="t" r="r" b="b"/>
            <a:pathLst>
              <a:path w="1853652" h="1621103">
                <a:moveTo>
                  <a:pt x="1853653" y="0"/>
                </a:moveTo>
                <a:lnTo>
                  <a:pt x="0" y="0"/>
                </a:lnTo>
                <a:lnTo>
                  <a:pt x="0" y="1621103"/>
                </a:lnTo>
                <a:lnTo>
                  <a:pt x="1853653" y="1621103"/>
                </a:lnTo>
                <a:lnTo>
                  <a:pt x="185365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18279" y="8833151"/>
            <a:ext cx="2165913" cy="1547081"/>
          </a:xfrm>
          <a:custGeom>
            <a:avLst/>
            <a:gdLst/>
            <a:ahLst/>
            <a:cxnLst/>
            <a:rect l="l" t="t" r="r" b="b"/>
            <a:pathLst>
              <a:path w="2165913" h="1547081">
                <a:moveTo>
                  <a:pt x="0" y="0"/>
                </a:moveTo>
                <a:lnTo>
                  <a:pt x="2165913" y="0"/>
                </a:lnTo>
                <a:lnTo>
                  <a:pt x="2165913" y="1547081"/>
                </a:lnTo>
                <a:lnTo>
                  <a:pt x="0" y="1547081"/>
                </a:lnTo>
                <a:lnTo>
                  <a:pt x="0" y="0"/>
                </a:lnTo>
                <a:close/>
              </a:path>
            </a:pathLst>
          </a:custGeom>
          <a:blipFill>
            <a:blip r:embed="rId7"/>
            <a:stretch>
              <a:fillRect/>
            </a:stretch>
          </a:blipFill>
        </p:spPr>
      </p:sp>
      <p:sp>
        <p:nvSpPr>
          <p:cNvPr id="10" name="TextBox 10"/>
          <p:cNvSpPr txBox="1"/>
          <p:nvPr/>
        </p:nvSpPr>
        <p:spPr>
          <a:xfrm>
            <a:off x="735363" y="2828458"/>
            <a:ext cx="5550425" cy="1677905"/>
          </a:xfrm>
          <a:prstGeom prst="rect">
            <a:avLst/>
          </a:prstGeom>
        </p:spPr>
        <p:txBody>
          <a:bodyPr lIns="0" tIns="0" rIns="0" bIns="0" rtlCol="0" anchor="t">
            <a:spAutoFit/>
          </a:bodyPr>
          <a:lstStyle/>
          <a:p>
            <a:pPr algn="l">
              <a:lnSpc>
                <a:spcPts val="5993"/>
              </a:lnSpc>
            </a:pPr>
            <a:r>
              <a:rPr lang="en-US" sz="5993" b="1">
                <a:solidFill>
                  <a:srgbClr val="FFFFFF"/>
                </a:solidFill>
                <a:latin typeface="Calibri (MS) Bold"/>
                <a:ea typeface="Calibri (MS) Bold"/>
                <a:cs typeface="Calibri (MS) Bold"/>
                <a:sym typeface="Calibri (MS) Bold"/>
              </a:rPr>
              <a:t>Community Health Workers</a:t>
            </a:r>
          </a:p>
        </p:txBody>
      </p:sp>
      <p:sp>
        <p:nvSpPr>
          <p:cNvPr id="11" name="TextBox 11"/>
          <p:cNvSpPr txBox="1"/>
          <p:nvPr/>
        </p:nvSpPr>
        <p:spPr>
          <a:xfrm>
            <a:off x="735363" y="4584570"/>
            <a:ext cx="5550425" cy="1108332"/>
          </a:xfrm>
          <a:prstGeom prst="rect">
            <a:avLst/>
          </a:prstGeom>
        </p:spPr>
        <p:txBody>
          <a:bodyPr lIns="0" tIns="0" rIns="0" bIns="0" rtlCol="0" anchor="t">
            <a:spAutoFit/>
          </a:bodyPr>
          <a:lstStyle/>
          <a:p>
            <a:pPr algn="l">
              <a:lnSpc>
                <a:spcPts val="2760"/>
              </a:lnSpc>
            </a:pPr>
            <a:r>
              <a:rPr lang="en-US" sz="2760" i="1">
                <a:solidFill>
                  <a:srgbClr val="FFFFFF"/>
                </a:solidFill>
                <a:latin typeface="Calibri (MS) Italics"/>
                <a:ea typeface="Calibri (MS) Italics"/>
                <a:cs typeface="Calibri (MS) Italics"/>
                <a:sym typeface="Calibri (MS) Italics"/>
              </a:rPr>
              <a:t>Trusted members of the community who provide health education, outreach, and support.</a:t>
            </a:r>
          </a:p>
        </p:txBody>
      </p:sp>
      <p:sp>
        <p:nvSpPr>
          <p:cNvPr id="12" name="TextBox 12"/>
          <p:cNvSpPr txBox="1"/>
          <p:nvPr/>
        </p:nvSpPr>
        <p:spPr>
          <a:xfrm>
            <a:off x="8226171" y="2909830"/>
            <a:ext cx="9197470" cy="1193197"/>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Educate communities on health topics.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Connect individuals to resources, such as healthcare providers or social services.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Conduct health screenings and assessments.</a:t>
            </a:r>
          </a:p>
        </p:txBody>
      </p:sp>
      <p:sp>
        <p:nvSpPr>
          <p:cNvPr id="13" name="TextBox 13"/>
          <p:cNvSpPr txBox="1"/>
          <p:nvPr/>
        </p:nvSpPr>
        <p:spPr>
          <a:xfrm>
            <a:off x="8226171" y="1227369"/>
            <a:ext cx="9359726" cy="909403"/>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Bridge gaps between healthcare systems and underserved populations.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Promote health literacy and cultural competence.</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Address social determinants of health (e.g., housing, nutrition).</a:t>
            </a:r>
          </a:p>
        </p:txBody>
      </p:sp>
      <p:sp>
        <p:nvSpPr>
          <p:cNvPr id="14" name="TextBox 14"/>
          <p:cNvSpPr txBox="1"/>
          <p:nvPr/>
        </p:nvSpPr>
        <p:spPr>
          <a:xfrm>
            <a:off x="8226171" y="4869930"/>
            <a:ext cx="9197470" cy="2328371"/>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Educational requirements: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Typically requires a high school diploma or equivalent.</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Some states require CHW certification or specialized training.</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Training opportunities: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Programs offered through community colleges, health departments, and online platforms.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Certification programs endorsed by organizations like the National Association of Community Health Workers (NACHW).</a:t>
            </a:r>
          </a:p>
        </p:txBody>
      </p:sp>
      <p:sp>
        <p:nvSpPr>
          <p:cNvPr id="15" name="TextBox 15"/>
          <p:cNvSpPr txBox="1"/>
          <p:nvPr/>
        </p:nvSpPr>
        <p:spPr>
          <a:xfrm>
            <a:off x="9916609" y="8655136"/>
            <a:ext cx="7935844" cy="1227987"/>
          </a:xfrm>
          <a:prstGeom prst="rect">
            <a:avLst/>
          </a:prstGeom>
        </p:spPr>
        <p:txBody>
          <a:bodyPr lIns="0" tIns="0" rIns="0" bIns="0" rtlCol="0" anchor="t">
            <a:spAutoFit/>
          </a:bodyPr>
          <a:lstStyle/>
          <a:p>
            <a:pPr marL="492046" lvl="1" indent="-246023" algn="l">
              <a:lnSpc>
                <a:spcPts val="3190"/>
              </a:lnSpc>
              <a:buFont typeface="Arial"/>
              <a:buChar char="•"/>
            </a:pPr>
            <a:r>
              <a:rPr lang="en-US" sz="2279" u="sng">
                <a:solidFill>
                  <a:srgbClr val="000000"/>
                </a:solidFill>
                <a:latin typeface="Calibri (MS)"/>
                <a:ea typeface="Calibri (MS)"/>
                <a:cs typeface="Calibri (MS)"/>
                <a:sym typeface="Calibri (MS)"/>
                <a:hlinkClick r:id="rId8" tooltip="https://store.samhsa.gov/sites/default/files/practical-guide-behavioral-health-pep24-06-004.pdf"/>
              </a:rPr>
              <a:t>Practical Guide for Expanding the Community-Based Behavioral Health Workforce</a:t>
            </a:r>
          </a:p>
          <a:p>
            <a:pPr marL="492046" lvl="1" indent="-246023" algn="l">
              <a:lnSpc>
                <a:spcPts val="3190"/>
              </a:lnSpc>
              <a:buFont typeface="Arial"/>
              <a:buChar char="•"/>
            </a:pPr>
            <a:r>
              <a:rPr lang="en-US" sz="2279" u="sng">
                <a:solidFill>
                  <a:srgbClr val="000000"/>
                </a:solidFill>
                <a:latin typeface="Calibri (MS)"/>
                <a:ea typeface="Calibri (MS)"/>
                <a:cs typeface="Calibri (MS)"/>
                <a:sym typeface="Calibri (MS)"/>
                <a:hlinkClick r:id="rId9" tooltip="https://nachw.org"/>
              </a:rPr>
              <a:t>National Association of Community Health Workers</a:t>
            </a:r>
          </a:p>
        </p:txBody>
      </p:sp>
      <p:sp>
        <p:nvSpPr>
          <p:cNvPr id="16" name="TextBox 16"/>
          <p:cNvSpPr txBox="1"/>
          <p:nvPr/>
        </p:nvSpPr>
        <p:spPr>
          <a:xfrm>
            <a:off x="10196971" y="8160717"/>
            <a:ext cx="1806868" cy="422494"/>
          </a:xfrm>
          <a:prstGeom prst="rect">
            <a:avLst/>
          </a:prstGeom>
        </p:spPr>
        <p:txBody>
          <a:bodyPr lIns="0" tIns="0" rIns="0" bIns="0" rtlCol="0" anchor="t">
            <a:spAutoFit/>
          </a:bodyPr>
          <a:lstStyle/>
          <a:p>
            <a:pPr algn="l">
              <a:lnSpc>
                <a:spcPts val="2735"/>
              </a:lnSpc>
            </a:pPr>
            <a:r>
              <a:rPr lang="en-US" sz="2735" b="1">
                <a:solidFill>
                  <a:srgbClr val="000000"/>
                </a:solidFill>
                <a:latin typeface="Calibri (MS) Bold"/>
                <a:ea typeface="Calibri (MS) Bold"/>
                <a:cs typeface="Calibri (MS) Bold"/>
                <a:sym typeface="Calibri (MS) Bold"/>
              </a:rPr>
              <a:t>Resources</a:t>
            </a:r>
          </a:p>
        </p:txBody>
      </p:sp>
      <p:sp>
        <p:nvSpPr>
          <p:cNvPr id="17" name="TextBox 17"/>
          <p:cNvSpPr txBox="1"/>
          <p:nvPr/>
        </p:nvSpPr>
        <p:spPr>
          <a:xfrm>
            <a:off x="8226171" y="2562078"/>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they do it...</a:t>
            </a:r>
          </a:p>
        </p:txBody>
      </p:sp>
      <p:sp>
        <p:nvSpPr>
          <p:cNvPr id="18" name="TextBox 18"/>
          <p:cNvSpPr txBox="1"/>
          <p:nvPr/>
        </p:nvSpPr>
        <p:spPr>
          <a:xfrm>
            <a:off x="8226171" y="824048"/>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What they do...</a:t>
            </a:r>
          </a:p>
        </p:txBody>
      </p:sp>
      <p:sp>
        <p:nvSpPr>
          <p:cNvPr id="19" name="TextBox 19"/>
          <p:cNvSpPr txBox="1"/>
          <p:nvPr/>
        </p:nvSpPr>
        <p:spPr>
          <a:xfrm>
            <a:off x="8209945" y="4388777"/>
            <a:ext cx="3811795"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you can get there...</a:t>
            </a:r>
          </a:p>
        </p:txBody>
      </p:sp>
      <p:grpSp>
        <p:nvGrpSpPr>
          <p:cNvPr id="20" name="Group 20"/>
          <p:cNvGrpSpPr/>
          <p:nvPr/>
        </p:nvGrpSpPr>
        <p:grpSpPr>
          <a:xfrm>
            <a:off x="3510576" y="6668291"/>
            <a:ext cx="683141" cy="68314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806277" cy="10286998"/>
            <a:chOff x="0" y="0"/>
            <a:chExt cx="10408370" cy="13715997"/>
          </a:xfrm>
        </p:grpSpPr>
        <p:sp>
          <p:nvSpPr>
            <p:cNvPr id="3" name="Freeform 3"/>
            <p:cNvSpPr/>
            <p:nvPr/>
          </p:nvSpPr>
          <p:spPr>
            <a:xfrm>
              <a:off x="0" y="0"/>
              <a:ext cx="10408369" cy="13716039"/>
            </a:xfrm>
            <a:custGeom>
              <a:avLst/>
              <a:gdLst/>
              <a:ahLst/>
              <a:cxnLst/>
              <a:rect l="l" t="t" r="r" b="b"/>
              <a:pathLst>
                <a:path w="10408369" h="13716039">
                  <a:moveTo>
                    <a:pt x="0" y="0"/>
                  </a:moveTo>
                  <a:lnTo>
                    <a:pt x="10408369" y="0"/>
                  </a:lnTo>
                  <a:lnTo>
                    <a:pt x="10408369" y="13716039"/>
                  </a:lnTo>
                  <a:lnTo>
                    <a:pt x="0" y="13716039"/>
                  </a:lnTo>
                  <a:close/>
                </a:path>
              </a:pathLst>
            </a:custGeom>
            <a:solidFill>
              <a:srgbClr val="1C5247"/>
            </a:solidFill>
          </p:spPr>
        </p:sp>
      </p:grpSp>
      <p:grpSp>
        <p:nvGrpSpPr>
          <p:cNvPr id="4" name="Group 4"/>
          <p:cNvGrpSpPr/>
          <p:nvPr/>
        </p:nvGrpSpPr>
        <p:grpSpPr>
          <a:xfrm>
            <a:off x="7924782" y="7690013"/>
            <a:ext cx="10368144" cy="2147635"/>
            <a:chOff x="0" y="0"/>
            <a:chExt cx="2730705" cy="565632"/>
          </a:xfrm>
        </p:grpSpPr>
        <p:sp>
          <p:nvSpPr>
            <p:cNvPr id="5" name="Freeform 5"/>
            <p:cNvSpPr/>
            <p:nvPr/>
          </p:nvSpPr>
          <p:spPr>
            <a:xfrm>
              <a:off x="0" y="0"/>
              <a:ext cx="2730704" cy="565632"/>
            </a:xfrm>
            <a:custGeom>
              <a:avLst/>
              <a:gdLst/>
              <a:ahLst/>
              <a:cxnLst/>
              <a:rect l="l" t="t" r="r" b="b"/>
              <a:pathLst>
                <a:path w="2730704" h="565632">
                  <a:moveTo>
                    <a:pt x="0" y="0"/>
                  </a:moveTo>
                  <a:lnTo>
                    <a:pt x="2730704" y="0"/>
                  </a:lnTo>
                  <a:lnTo>
                    <a:pt x="2730704" y="565632"/>
                  </a:lnTo>
                  <a:lnTo>
                    <a:pt x="0" y="565632"/>
                  </a:lnTo>
                  <a:close/>
                </a:path>
              </a:pathLst>
            </a:custGeom>
            <a:solidFill>
              <a:srgbClr val="EFE3D4"/>
            </a:solidFill>
          </p:spPr>
        </p:sp>
        <p:sp>
          <p:nvSpPr>
            <p:cNvPr id="6" name="TextBox 6"/>
            <p:cNvSpPr txBox="1"/>
            <p:nvPr/>
          </p:nvSpPr>
          <p:spPr>
            <a:xfrm>
              <a:off x="0" y="-47625"/>
              <a:ext cx="2730705" cy="613257"/>
            </a:xfrm>
            <a:prstGeom prst="rect">
              <a:avLst/>
            </a:prstGeom>
          </p:spPr>
          <p:txBody>
            <a:bodyPr lIns="50800" tIns="50800" rIns="50800" bIns="50800" rtlCol="0" anchor="ctr"/>
            <a:lstStyle/>
            <a:p>
              <a:pPr algn="ctr">
                <a:lnSpc>
                  <a:spcPts val="2691"/>
                </a:lnSpc>
              </a:pPr>
              <a:endParaRPr/>
            </a:p>
          </p:txBody>
        </p:sp>
      </p:grpSp>
      <p:sp>
        <p:nvSpPr>
          <p:cNvPr id="7" name="Freeform 7"/>
          <p:cNvSpPr/>
          <p:nvPr/>
        </p:nvSpPr>
        <p:spPr>
          <a:xfrm rot="-10673616" flipV="1">
            <a:off x="-3889037" y="6238841"/>
            <a:ext cx="11763864" cy="2666476"/>
          </a:xfrm>
          <a:custGeom>
            <a:avLst/>
            <a:gdLst/>
            <a:ahLst/>
            <a:cxnLst/>
            <a:rect l="l" t="t" r="r" b="b"/>
            <a:pathLst>
              <a:path w="11763864" h="2666476">
                <a:moveTo>
                  <a:pt x="0" y="2666476"/>
                </a:moveTo>
                <a:lnTo>
                  <a:pt x="11763864" y="2666476"/>
                </a:lnTo>
                <a:lnTo>
                  <a:pt x="11763864" y="0"/>
                </a:lnTo>
                <a:lnTo>
                  <a:pt x="0" y="0"/>
                </a:lnTo>
                <a:lnTo>
                  <a:pt x="0" y="266647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flipH="1">
            <a:off x="8067882" y="7979904"/>
            <a:ext cx="1853652" cy="1621103"/>
          </a:xfrm>
          <a:custGeom>
            <a:avLst/>
            <a:gdLst/>
            <a:ahLst/>
            <a:cxnLst/>
            <a:rect l="l" t="t" r="r" b="b"/>
            <a:pathLst>
              <a:path w="1853652" h="1621103">
                <a:moveTo>
                  <a:pt x="1853652" y="0"/>
                </a:moveTo>
                <a:lnTo>
                  <a:pt x="0" y="0"/>
                </a:lnTo>
                <a:lnTo>
                  <a:pt x="0" y="1621103"/>
                </a:lnTo>
                <a:lnTo>
                  <a:pt x="1853652" y="1621103"/>
                </a:lnTo>
                <a:lnTo>
                  <a:pt x="1853652"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18279" y="8833151"/>
            <a:ext cx="2165913" cy="1547081"/>
          </a:xfrm>
          <a:custGeom>
            <a:avLst/>
            <a:gdLst/>
            <a:ahLst/>
            <a:cxnLst/>
            <a:rect l="l" t="t" r="r" b="b"/>
            <a:pathLst>
              <a:path w="2165913" h="1547081">
                <a:moveTo>
                  <a:pt x="0" y="0"/>
                </a:moveTo>
                <a:lnTo>
                  <a:pt x="2165913" y="0"/>
                </a:lnTo>
                <a:lnTo>
                  <a:pt x="2165913" y="1547081"/>
                </a:lnTo>
                <a:lnTo>
                  <a:pt x="0" y="1547081"/>
                </a:lnTo>
                <a:lnTo>
                  <a:pt x="0" y="0"/>
                </a:lnTo>
                <a:close/>
              </a:path>
            </a:pathLst>
          </a:custGeom>
          <a:blipFill>
            <a:blip r:embed="rId7"/>
            <a:stretch>
              <a:fillRect/>
            </a:stretch>
          </a:blipFill>
        </p:spPr>
      </p:sp>
      <p:sp>
        <p:nvSpPr>
          <p:cNvPr id="10" name="TextBox 10"/>
          <p:cNvSpPr txBox="1"/>
          <p:nvPr/>
        </p:nvSpPr>
        <p:spPr>
          <a:xfrm>
            <a:off x="735363" y="2571197"/>
            <a:ext cx="5550425" cy="1677905"/>
          </a:xfrm>
          <a:prstGeom prst="rect">
            <a:avLst/>
          </a:prstGeom>
        </p:spPr>
        <p:txBody>
          <a:bodyPr lIns="0" tIns="0" rIns="0" bIns="0" rtlCol="0" anchor="t">
            <a:spAutoFit/>
          </a:bodyPr>
          <a:lstStyle/>
          <a:p>
            <a:pPr algn="l">
              <a:lnSpc>
                <a:spcPts val="5993"/>
              </a:lnSpc>
            </a:pPr>
            <a:r>
              <a:rPr lang="en-US" sz="5993" b="1">
                <a:solidFill>
                  <a:srgbClr val="FFFFFF"/>
                </a:solidFill>
                <a:latin typeface="Calibri (MS) Bold"/>
                <a:ea typeface="Calibri (MS) Bold"/>
                <a:cs typeface="Calibri (MS) Bold"/>
                <a:sym typeface="Calibri (MS) Bold"/>
              </a:rPr>
              <a:t>Prevention Specialists</a:t>
            </a:r>
          </a:p>
        </p:txBody>
      </p:sp>
      <p:sp>
        <p:nvSpPr>
          <p:cNvPr id="11" name="TextBox 11"/>
          <p:cNvSpPr txBox="1"/>
          <p:nvPr/>
        </p:nvSpPr>
        <p:spPr>
          <a:xfrm>
            <a:off x="735363" y="4327310"/>
            <a:ext cx="6588862" cy="1451232"/>
          </a:xfrm>
          <a:prstGeom prst="rect">
            <a:avLst/>
          </a:prstGeom>
        </p:spPr>
        <p:txBody>
          <a:bodyPr lIns="0" tIns="0" rIns="0" bIns="0" rtlCol="0" anchor="t">
            <a:spAutoFit/>
          </a:bodyPr>
          <a:lstStyle/>
          <a:p>
            <a:pPr algn="l">
              <a:lnSpc>
                <a:spcPts val="2760"/>
              </a:lnSpc>
            </a:pPr>
            <a:r>
              <a:rPr lang="en-US" sz="2760" i="1">
                <a:solidFill>
                  <a:srgbClr val="FFFFFF"/>
                </a:solidFill>
                <a:latin typeface="Calibri (MS) Italics"/>
                <a:ea typeface="Calibri (MS) Italics"/>
                <a:cs typeface="Calibri (MS) Italics"/>
                <a:sym typeface="Calibri (MS) Italics"/>
              </a:rPr>
              <a:t>Professionals dedicated to reducing substance use, mental health challenges, and related risks through education, community engagement, and policy advocacy.</a:t>
            </a:r>
          </a:p>
        </p:txBody>
      </p:sp>
      <p:sp>
        <p:nvSpPr>
          <p:cNvPr id="12" name="TextBox 12"/>
          <p:cNvSpPr txBox="1"/>
          <p:nvPr/>
        </p:nvSpPr>
        <p:spPr>
          <a:xfrm>
            <a:off x="8242397" y="2379027"/>
            <a:ext cx="9626282" cy="1476991"/>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Plan and deliver prevention programs targeting youth, families, and communities.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Collect and analyze data to assess community needs and program effectiveness.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Conduct training sessions to build community capacity for prevention efforts.</a:t>
            </a:r>
          </a:p>
        </p:txBody>
      </p:sp>
      <p:sp>
        <p:nvSpPr>
          <p:cNvPr id="13" name="TextBox 13"/>
          <p:cNvSpPr txBox="1"/>
          <p:nvPr/>
        </p:nvSpPr>
        <p:spPr>
          <a:xfrm>
            <a:off x="8226171" y="893590"/>
            <a:ext cx="9359726" cy="909403"/>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Promote protective factors and reducing risk factors.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Implement evidence-based strategies to prevent behavioral health challenges.</a:t>
            </a:r>
          </a:p>
        </p:txBody>
      </p:sp>
      <p:sp>
        <p:nvSpPr>
          <p:cNvPr id="14" name="TextBox 14"/>
          <p:cNvSpPr txBox="1"/>
          <p:nvPr/>
        </p:nvSpPr>
        <p:spPr>
          <a:xfrm>
            <a:off x="8242397" y="4565454"/>
            <a:ext cx="9732914" cy="2895959"/>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Educational requirements: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Bachelor’s degree in public health, psychology, sociology, or related fields is common.</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Relevant experience in community or health-based settings.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Certifications: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Certified Prevention Specialist (CPS) credential offered by many states.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Prevention Specialist Certification Board resources.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Training programs: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Offered through regional Prevention Technology Transfer Centers (PTTCs).</a:t>
            </a:r>
          </a:p>
        </p:txBody>
      </p:sp>
      <p:sp>
        <p:nvSpPr>
          <p:cNvPr id="15" name="TextBox 15"/>
          <p:cNvSpPr txBox="1"/>
          <p:nvPr/>
        </p:nvSpPr>
        <p:spPr>
          <a:xfrm>
            <a:off x="10132068" y="8348719"/>
            <a:ext cx="6941049" cy="1227963"/>
          </a:xfrm>
          <a:prstGeom prst="rect">
            <a:avLst/>
          </a:prstGeom>
        </p:spPr>
        <p:txBody>
          <a:bodyPr lIns="0" tIns="0" rIns="0" bIns="0" rtlCol="0" anchor="t">
            <a:spAutoFit/>
          </a:bodyPr>
          <a:lstStyle/>
          <a:p>
            <a:pPr marL="492252" lvl="1" indent="-246126" algn="l">
              <a:lnSpc>
                <a:spcPts val="3191"/>
              </a:lnSpc>
              <a:buFont typeface="Arial"/>
              <a:buChar char="•"/>
            </a:pPr>
            <a:r>
              <a:rPr lang="en-US" sz="2279" u="sng">
                <a:solidFill>
                  <a:srgbClr val="000000"/>
                </a:solidFill>
                <a:latin typeface="Calibri (MS)"/>
                <a:ea typeface="Calibri (MS)"/>
                <a:cs typeface="Calibri (MS)"/>
                <a:sym typeface="Calibri (MS)"/>
                <a:hlinkClick r:id="rId8" tooltip="https://internationalcredentialing.org"/>
              </a:rPr>
              <a:t>The International Certification and Reciprocity Consortium (IC&amp;RC)</a:t>
            </a:r>
          </a:p>
          <a:p>
            <a:pPr marL="492252" lvl="1" indent="-246126" algn="l">
              <a:lnSpc>
                <a:spcPts val="3191"/>
              </a:lnSpc>
              <a:buFont typeface="Arial"/>
              <a:buChar char="•"/>
            </a:pPr>
            <a:r>
              <a:rPr lang="en-US" sz="2279" u="sng">
                <a:solidFill>
                  <a:srgbClr val="000000"/>
                </a:solidFill>
                <a:latin typeface="Calibri (MS)"/>
                <a:ea typeface="Calibri (MS)"/>
                <a:cs typeface="Calibri (MS)"/>
                <a:sym typeface="Calibri (MS)"/>
                <a:hlinkClick r:id="rId9" tooltip="https://pttcnetwork.org/core-trainings-for-prevention-specialist-certification-2/"/>
              </a:rPr>
              <a:t>Core Trainings for Prevention Specialist Certification</a:t>
            </a:r>
          </a:p>
        </p:txBody>
      </p:sp>
      <p:sp>
        <p:nvSpPr>
          <p:cNvPr id="16" name="TextBox 16"/>
          <p:cNvSpPr txBox="1"/>
          <p:nvPr/>
        </p:nvSpPr>
        <p:spPr>
          <a:xfrm>
            <a:off x="10201896" y="7878601"/>
            <a:ext cx="1806868" cy="422494"/>
          </a:xfrm>
          <a:prstGeom prst="rect">
            <a:avLst/>
          </a:prstGeom>
        </p:spPr>
        <p:txBody>
          <a:bodyPr lIns="0" tIns="0" rIns="0" bIns="0" rtlCol="0" anchor="t">
            <a:spAutoFit/>
          </a:bodyPr>
          <a:lstStyle/>
          <a:p>
            <a:pPr algn="l">
              <a:lnSpc>
                <a:spcPts val="2735"/>
              </a:lnSpc>
            </a:pPr>
            <a:r>
              <a:rPr lang="en-US" sz="2735" b="1">
                <a:solidFill>
                  <a:srgbClr val="000000"/>
                </a:solidFill>
                <a:latin typeface="Calibri (MS) Bold"/>
                <a:ea typeface="Calibri (MS) Bold"/>
                <a:cs typeface="Calibri (MS) Bold"/>
                <a:sym typeface="Calibri (MS) Bold"/>
              </a:rPr>
              <a:t>Resources</a:t>
            </a:r>
          </a:p>
        </p:txBody>
      </p:sp>
      <p:sp>
        <p:nvSpPr>
          <p:cNvPr id="17" name="TextBox 17"/>
          <p:cNvSpPr txBox="1"/>
          <p:nvPr/>
        </p:nvSpPr>
        <p:spPr>
          <a:xfrm>
            <a:off x="8242397" y="2031275"/>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they do it...</a:t>
            </a:r>
          </a:p>
        </p:txBody>
      </p:sp>
      <p:sp>
        <p:nvSpPr>
          <p:cNvPr id="18" name="TextBox 18"/>
          <p:cNvSpPr txBox="1"/>
          <p:nvPr/>
        </p:nvSpPr>
        <p:spPr>
          <a:xfrm>
            <a:off x="8226171" y="490269"/>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What they do...</a:t>
            </a:r>
          </a:p>
        </p:txBody>
      </p:sp>
      <p:sp>
        <p:nvSpPr>
          <p:cNvPr id="19" name="TextBox 19"/>
          <p:cNvSpPr txBox="1"/>
          <p:nvPr/>
        </p:nvSpPr>
        <p:spPr>
          <a:xfrm>
            <a:off x="8226171" y="4084300"/>
            <a:ext cx="3811795"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you can get there...</a:t>
            </a:r>
          </a:p>
        </p:txBody>
      </p:sp>
      <p:grpSp>
        <p:nvGrpSpPr>
          <p:cNvPr id="20" name="Group 20"/>
          <p:cNvGrpSpPr/>
          <p:nvPr/>
        </p:nvGrpSpPr>
        <p:grpSpPr>
          <a:xfrm>
            <a:off x="3510576" y="6668291"/>
            <a:ext cx="683141" cy="68314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806277" cy="10286998"/>
            <a:chOff x="0" y="0"/>
            <a:chExt cx="10408370" cy="13715997"/>
          </a:xfrm>
        </p:grpSpPr>
        <p:sp>
          <p:nvSpPr>
            <p:cNvPr id="3" name="Freeform 3"/>
            <p:cNvSpPr/>
            <p:nvPr/>
          </p:nvSpPr>
          <p:spPr>
            <a:xfrm>
              <a:off x="0" y="0"/>
              <a:ext cx="10408369" cy="13716039"/>
            </a:xfrm>
            <a:custGeom>
              <a:avLst/>
              <a:gdLst/>
              <a:ahLst/>
              <a:cxnLst/>
              <a:rect l="l" t="t" r="r" b="b"/>
              <a:pathLst>
                <a:path w="10408369" h="13716039">
                  <a:moveTo>
                    <a:pt x="0" y="0"/>
                  </a:moveTo>
                  <a:lnTo>
                    <a:pt x="10408369" y="0"/>
                  </a:lnTo>
                  <a:lnTo>
                    <a:pt x="10408369" y="13716039"/>
                  </a:lnTo>
                  <a:lnTo>
                    <a:pt x="0" y="13716039"/>
                  </a:lnTo>
                  <a:close/>
                </a:path>
              </a:pathLst>
            </a:custGeom>
            <a:solidFill>
              <a:srgbClr val="1C5247"/>
            </a:solidFill>
          </p:spPr>
        </p:sp>
      </p:grpSp>
      <p:grpSp>
        <p:nvGrpSpPr>
          <p:cNvPr id="4" name="Group 4"/>
          <p:cNvGrpSpPr/>
          <p:nvPr/>
        </p:nvGrpSpPr>
        <p:grpSpPr>
          <a:xfrm>
            <a:off x="7919856" y="7972129"/>
            <a:ext cx="10368144" cy="2147635"/>
            <a:chOff x="0" y="0"/>
            <a:chExt cx="2730705" cy="565632"/>
          </a:xfrm>
        </p:grpSpPr>
        <p:sp>
          <p:nvSpPr>
            <p:cNvPr id="5" name="Freeform 5"/>
            <p:cNvSpPr/>
            <p:nvPr/>
          </p:nvSpPr>
          <p:spPr>
            <a:xfrm>
              <a:off x="0" y="0"/>
              <a:ext cx="2730704" cy="565632"/>
            </a:xfrm>
            <a:custGeom>
              <a:avLst/>
              <a:gdLst/>
              <a:ahLst/>
              <a:cxnLst/>
              <a:rect l="l" t="t" r="r" b="b"/>
              <a:pathLst>
                <a:path w="2730704" h="565632">
                  <a:moveTo>
                    <a:pt x="0" y="0"/>
                  </a:moveTo>
                  <a:lnTo>
                    <a:pt x="2730704" y="0"/>
                  </a:lnTo>
                  <a:lnTo>
                    <a:pt x="2730704" y="565632"/>
                  </a:lnTo>
                  <a:lnTo>
                    <a:pt x="0" y="565632"/>
                  </a:lnTo>
                  <a:close/>
                </a:path>
              </a:pathLst>
            </a:custGeom>
            <a:solidFill>
              <a:srgbClr val="EFE3D4"/>
            </a:solidFill>
          </p:spPr>
        </p:sp>
        <p:sp>
          <p:nvSpPr>
            <p:cNvPr id="6" name="TextBox 6"/>
            <p:cNvSpPr txBox="1"/>
            <p:nvPr/>
          </p:nvSpPr>
          <p:spPr>
            <a:xfrm>
              <a:off x="0" y="-47625"/>
              <a:ext cx="2730705" cy="613257"/>
            </a:xfrm>
            <a:prstGeom prst="rect">
              <a:avLst/>
            </a:prstGeom>
          </p:spPr>
          <p:txBody>
            <a:bodyPr lIns="50800" tIns="50800" rIns="50800" bIns="50800" rtlCol="0" anchor="ctr"/>
            <a:lstStyle/>
            <a:p>
              <a:pPr algn="ctr">
                <a:lnSpc>
                  <a:spcPts val="2691"/>
                </a:lnSpc>
              </a:pPr>
              <a:endParaRPr/>
            </a:p>
          </p:txBody>
        </p:sp>
      </p:grpSp>
      <p:sp>
        <p:nvSpPr>
          <p:cNvPr id="7" name="Freeform 7"/>
          <p:cNvSpPr/>
          <p:nvPr/>
        </p:nvSpPr>
        <p:spPr>
          <a:xfrm rot="-10673616" flipV="1">
            <a:off x="-3889037" y="6238841"/>
            <a:ext cx="11763864" cy="2666476"/>
          </a:xfrm>
          <a:custGeom>
            <a:avLst/>
            <a:gdLst/>
            <a:ahLst/>
            <a:cxnLst/>
            <a:rect l="l" t="t" r="r" b="b"/>
            <a:pathLst>
              <a:path w="11763864" h="2666476">
                <a:moveTo>
                  <a:pt x="0" y="2666476"/>
                </a:moveTo>
                <a:lnTo>
                  <a:pt x="11763864" y="2666476"/>
                </a:lnTo>
                <a:lnTo>
                  <a:pt x="11763864" y="0"/>
                </a:lnTo>
                <a:lnTo>
                  <a:pt x="0" y="0"/>
                </a:lnTo>
                <a:lnTo>
                  <a:pt x="0" y="266647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flipH="1">
            <a:off x="8062956" y="8262020"/>
            <a:ext cx="1853652" cy="1621103"/>
          </a:xfrm>
          <a:custGeom>
            <a:avLst/>
            <a:gdLst/>
            <a:ahLst/>
            <a:cxnLst/>
            <a:rect l="l" t="t" r="r" b="b"/>
            <a:pathLst>
              <a:path w="1853652" h="1621103">
                <a:moveTo>
                  <a:pt x="1853653" y="0"/>
                </a:moveTo>
                <a:lnTo>
                  <a:pt x="0" y="0"/>
                </a:lnTo>
                <a:lnTo>
                  <a:pt x="0" y="1621103"/>
                </a:lnTo>
                <a:lnTo>
                  <a:pt x="1853653" y="1621103"/>
                </a:lnTo>
                <a:lnTo>
                  <a:pt x="185365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18279" y="8833151"/>
            <a:ext cx="2165913" cy="1547081"/>
          </a:xfrm>
          <a:custGeom>
            <a:avLst/>
            <a:gdLst/>
            <a:ahLst/>
            <a:cxnLst/>
            <a:rect l="l" t="t" r="r" b="b"/>
            <a:pathLst>
              <a:path w="2165913" h="1547081">
                <a:moveTo>
                  <a:pt x="0" y="0"/>
                </a:moveTo>
                <a:lnTo>
                  <a:pt x="2165913" y="0"/>
                </a:lnTo>
                <a:lnTo>
                  <a:pt x="2165913" y="1547081"/>
                </a:lnTo>
                <a:lnTo>
                  <a:pt x="0" y="1547081"/>
                </a:lnTo>
                <a:lnTo>
                  <a:pt x="0" y="0"/>
                </a:lnTo>
                <a:close/>
              </a:path>
            </a:pathLst>
          </a:custGeom>
          <a:blipFill>
            <a:blip r:embed="rId7"/>
            <a:stretch>
              <a:fillRect/>
            </a:stretch>
          </a:blipFill>
        </p:spPr>
      </p:sp>
      <p:sp>
        <p:nvSpPr>
          <p:cNvPr id="10" name="TextBox 10"/>
          <p:cNvSpPr txBox="1"/>
          <p:nvPr/>
        </p:nvSpPr>
        <p:spPr>
          <a:xfrm>
            <a:off x="735363" y="2571197"/>
            <a:ext cx="5550425" cy="1677905"/>
          </a:xfrm>
          <a:prstGeom prst="rect">
            <a:avLst/>
          </a:prstGeom>
        </p:spPr>
        <p:txBody>
          <a:bodyPr lIns="0" tIns="0" rIns="0" bIns="0" rtlCol="0" anchor="t">
            <a:spAutoFit/>
          </a:bodyPr>
          <a:lstStyle/>
          <a:p>
            <a:pPr algn="l">
              <a:lnSpc>
                <a:spcPts val="5993"/>
              </a:lnSpc>
            </a:pPr>
            <a:r>
              <a:rPr lang="en-US" sz="5993" b="1">
                <a:solidFill>
                  <a:srgbClr val="FFFFFF"/>
                </a:solidFill>
                <a:latin typeface="Calibri (MS) Bold"/>
                <a:ea typeface="Calibri (MS) Bold"/>
                <a:cs typeface="Calibri (MS) Bold"/>
                <a:sym typeface="Calibri (MS) Bold"/>
              </a:rPr>
              <a:t>Public Health Professionals</a:t>
            </a:r>
          </a:p>
        </p:txBody>
      </p:sp>
      <p:sp>
        <p:nvSpPr>
          <p:cNvPr id="11" name="TextBox 11"/>
          <p:cNvSpPr txBox="1"/>
          <p:nvPr/>
        </p:nvSpPr>
        <p:spPr>
          <a:xfrm>
            <a:off x="735363" y="4327310"/>
            <a:ext cx="6588862" cy="1451232"/>
          </a:xfrm>
          <a:prstGeom prst="rect">
            <a:avLst/>
          </a:prstGeom>
        </p:spPr>
        <p:txBody>
          <a:bodyPr lIns="0" tIns="0" rIns="0" bIns="0" rtlCol="0" anchor="t">
            <a:spAutoFit/>
          </a:bodyPr>
          <a:lstStyle/>
          <a:p>
            <a:pPr algn="l">
              <a:lnSpc>
                <a:spcPts val="2760"/>
              </a:lnSpc>
            </a:pPr>
            <a:r>
              <a:rPr lang="en-US" sz="2760" i="1">
                <a:solidFill>
                  <a:srgbClr val="FFFFFF"/>
                </a:solidFill>
                <a:latin typeface="Calibri (MS) Italics"/>
                <a:ea typeface="Calibri (MS) Italics"/>
                <a:cs typeface="Calibri (MS) Italics"/>
                <a:sym typeface="Calibri (MS) Italics"/>
              </a:rPr>
              <a:t>Specialists dedicated to protecting and improving the health of populations through education, policy, research, and prevention programs.</a:t>
            </a:r>
          </a:p>
        </p:txBody>
      </p:sp>
      <p:sp>
        <p:nvSpPr>
          <p:cNvPr id="12" name="TextBox 12"/>
          <p:cNvSpPr txBox="1"/>
          <p:nvPr/>
        </p:nvSpPr>
        <p:spPr>
          <a:xfrm>
            <a:off x="8226171" y="2562078"/>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they do it...</a:t>
            </a:r>
          </a:p>
        </p:txBody>
      </p:sp>
      <p:sp>
        <p:nvSpPr>
          <p:cNvPr id="13" name="TextBox 13"/>
          <p:cNvSpPr txBox="1"/>
          <p:nvPr/>
        </p:nvSpPr>
        <p:spPr>
          <a:xfrm>
            <a:off x="8226171" y="3054068"/>
            <a:ext cx="9197470" cy="909403"/>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Design and implement public health programs and campaigns.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Conduct research and analyze data to identify health trends.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Develop health policies and advocating for systemic change.</a:t>
            </a:r>
          </a:p>
        </p:txBody>
      </p:sp>
      <p:sp>
        <p:nvSpPr>
          <p:cNvPr id="14" name="TextBox 14"/>
          <p:cNvSpPr txBox="1"/>
          <p:nvPr/>
        </p:nvSpPr>
        <p:spPr>
          <a:xfrm>
            <a:off x="8226171" y="1227369"/>
            <a:ext cx="9359726" cy="909403"/>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Address public health challenges like mental health, substance use, infectious diseases, and health disparities.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Promote policies that foster health equity.</a:t>
            </a:r>
          </a:p>
        </p:txBody>
      </p:sp>
      <p:sp>
        <p:nvSpPr>
          <p:cNvPr id="15" name="TextBox 15"/>
          <p:cNvSpPr txBox="1"/>
          <p:nvPr/>
        </p:nvSpPr>
        <p:spPr>
          <a:xfrm>
            <a:off x="8226171" y="824048"/>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What they do...</a:t>
            </a:r>
          </a:p>
        </p:txBody>
      </p:sp>
      <p:sp>
        <p:nvSpPr>
          <p:cNvPr id="16" name="TextBox 16"/>
          <p:cNvSpPr txBox="1"/>
          <p:nvPr/>
        </p:nvSpPr>
        <p:spPr>
          <a:xfrm>
            <a:off x="8209945" y="4388777"/>
            <a:ext cx="3811795"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you can get there...</a:t>
            </a:r>
          </a:p>
        </p:txBody>
      </p:sp>
      <p:sp>
        <p:nvSpPr>
          <p:cNvPr id="17" name="TextBox 17"/>
          <p:cNvSpPr txBox="1"/>
          <p:nvPr/>
        </p:nvSpPr>
        <p:spPr>
          <a:xfrm>
            <a:off x="8226171" y="4869930"/>
            <a:ext cx="9197470" cy="2895959"/>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Educational requirements: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Bachelor’s degree in public health, health education, or related fields.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Advanced roles typically require a Master of Public Health (MPH) or similar graduate degree.</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Certifications: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Certified Health Education Specialist (CHES).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Certification in Public Health (CPH).</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Career entry points: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Internships with public health agencies.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Roles in health education, program coordination, or epidemiology.</a:t>
            </a:r>
          </a:p>
        </p:txBody>
      </p:sp>
      <p:sp>
        <p:nvSpPr>
          <p:cNvPr id="18" name="TextBox 18"/>
          <p:cNvSpPr txBox="1"/>
          <p:nvPr/>
        </p:nvSpPr>
        <p:spPr>
          <a:xfrm>
            <a:off x="10115843" y="8534769"/>
            <a:ext cx="7935844" cy="1227987"/>
          </a:xfrm>
          <a:prstGeom prst="rect">
            <a:avLst/>
          </a:prstGeom>
        </p:spPr>
        <p:txBody>
          <a:bodyPr lIns="0" tIns="0" rIns="0" bIns="0" rtlCol="0" anchor="t">
            <a:spAutoFit/>
          </a:bodyPr>
          <a:lstStyle/>
          <a:p>
            <a:pPr marL="492046" lvl="1" indent="-246023" algn="l">
              <a:lnSpc>
                <a:spcPts val="3190"/>
              </a:lnSpc>
              <a:buFont typeface="Arial"/>
              <a:buChar char="•"/>
            </a:pPr>
            <a:r>
              <a:rPr lang="en-US" sz="2279" u="sng">
                <a:solidFill>
                  <a:srgbClr val="000000"/>
                </a:solidFill>
                <a:latin typeface="Calibri (MS)"/>
                <a:ea typeface="Calibri (MS)"/>
                <a:cs typeface="Calibri (MS)"/>
                <a:sym typeface="Calibri (MS)"/>
                <a:hlinkClick r:id="rId8" tooltip="https://www.apha.org"/>
              </a:rPr>
              <a:t>APHA (American Public Health Association)</a:t>
            </a:r>
          </a:p>
          <a:p>
            <a:pPr marL="492046" lvl="1" indent="-246023" algn="l">
              <a:lnSpc>
                <a:spcPts val="3190"/>
              </a:lnSpc>
              <a:buFont typeface="Arial"/>
              <a:buChar char="•"/>
            </a:pPr>
            <a:r>
              <a:rPr lang="en-US" sz="2279" u="sng">
                <a:solidFill>
                  <a:srgbClr val="000000"/>
                </a:solidFill>
                <a:latin typeface="Calibri (MS)"/>
                <a:ea typeface="Calibri (MS)"/>
                <a:cs typeface="Calibri (MS)"/>
                <a:sym typeface="Calibri (MS)"/>
                <a:hlinkClick r:id="rId9" tooltip="https://www.cdc.gov/fellowships/php/training-education/index.html"/>
              </a:rPr>
              <a:t>CDC’s Public Health Training Opportunities</a:t>
            </a:r>
          </a:p>
          <a:p>
            <a:pPr marL="492046" lvl="1" indent="-246023" algn="l">
              <a:lnSpc>
                <a:spcPts val="3190"/>
              </a:lnSpc>
              <a:buFont typeface="Arial"/>
              <a:buChar char="•"/>
            </a:pPr>
            <a:r>
              <a:rPr lang="en-US" sz="2279" u="sng">
                <a:solidFill>
                  <a:srgbClr val="000000"/>
                </a:solidFill>
                <a:latin typeface="Calibri (MS)"/>
                <a:ea typeface="Calibri (MS)"/>
                <a:cs typeface="Calibri (MS)"/>
                <a:sym typeface="Calibri (MS)"/>
                <a:hlinkClick r:id="rId10" tooltip="https://www.sophe.org"/>
              </a:rPr>
              <a:t>SOPHE (Society for Public Health Education)</a:t>
            </a:r>
          </a:p>
        </p:txBody>
      </p:sp>
      <p:sp>
        <p:nvSpPr>
          <p:cNvPr id="19" name="TextBox 19"/>
          <p:cNvSpPr txBox="1"/>
          <p:nvPr/>
        </p:nvSpPr>
        <p:spPr>
          <a:xfrm>
            <a:off x="10214872" y="8103161"/>
            <a:ext cx="1806868" cy="422494"/>
          </a:xfrm>
          <a:prstGeom prst="rect">
            <a:avLst/>
          </a:prstGeom>
        </p:spPr>
        <p:txBody>
          <a:bodyPr lIns="0" tIns="0" rIns="0" bIns="0" rtlCol="0" anchor="t">
            <a:spAutoFit/>
          </a:bodyPr>
          <a:lstStyle/>
          <a:p>
            <a:pPr algn="l">
              <a:lnSpc>
                <a:spcPts val="2735"/>
              </a:lnSpc>
            </a:pPr>
            <a:r>
              <a:rPr lang="en-US" sz="2735" b="1">
                <a:solidFill>
                  <a:srgbClr val="000000"/>
                </a:solidFill>
                <a:latin typeface="Calibri (MS) Bold"/>
                <a:ea typeface="Calibri (MS) Bold"/>
                <a:cs typeface="Calibri (MS) Bold"/>
                <a:sym typeface="Calibri (MS) Bold"/>
              </a:rPr>
              <a:t>Resources</a:t>
            </a:r>
          </a:p>
        </p:txBody>
      </p:sp>
      <p:grpSp>
        <p:nvGrpSpPr>
          <p:cNvPr id="20" name="Group 20"/>
          <p:cNvGrpSpPr/>
          <p:nvPr/>
        </p:nvGrpSpPr>
        <p:grpSpPr>
          <a:xfrm>
            <a:off x="3510576" y="6668291"/>
            <a:ext cx="683141" cy="68314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
            <a:ext cx="18288000" cy="10286998"/>
            <a:chOff x="0" y="0"/>
            <a:chExt cx="24384000" cy="13715997"/>
          </a:xfrm>
        </p:grpSpPr>
        <p:sp>
          <p:nvSpPr>
            <p:cNvPr id="3" name="Freeform 3"/>
            <p:cNvSpPr/>
            <p:nvPr/>
          </p:nvSpPr>
          <p:spPr>
            <a:xfrm>
              <a:off x="0" y="0"/>
              <a:ext cx="24384000" cy="13716039"/>
            </a:xfrm>
            <a:custGeom>
              <a:avLst/>
              <a:gdLst/>
              <a:ahLst/>
              <a:cxnLst/>
              <a:rect l="l" t="t" r="r" b="b"/>
              <a:pathLst>
                <a:path w="24384000" h="13716039">
                  <a:moveTo>
                    <a:pt x="0" y="0"/>
                  </a:moveTo>
                  <a:lnTo>
                    <a:pt x="24384000" y="0"/>
                  </a:lnTo>
                  <a:lnTo>
                    <a:pt x="24384000" y="13716039"/>
                  </a:lnTo>
                  <a:lnTo>
                    <a:pt x="0" y="13716039"/>
                  </a:lnTo>
                  <a:close/>
                </a:path>
              </a:pathLst>
            </a:custGeom>
            <a:solidFill>
              <a:srgbClr val="752929"/>
            </a:solidFill>
          </p:spPr>
        </p:sp>
      </p:grpSp>
      <p:sp>
        <p:nvSpPr>
          <p:cNvPr id="4" name="Freeform 4"/>
          <p:cNvSpPr/>
          <p:nvPr/>
        </p:nvSpPr>
        <p:spPr>
          <a:xfrm>
            <a:off x="15293337" y="8499824"/>
            <a:ext cx="2502046" cy="1787176"/>
          </a:xfrm>
          <a:custGeom>
            <a:avLst/>
            <a:gdLst/>
            <a:ahLst/>
            <a:cxnLst/>
            <a:rect l="l" t="t" r="r" b="b"/>
            <a:pathLst>
              <a:path w="2502046" h="1787176">
                <a:moveTo>
                  <a:pt x="0" y="0"/>
                </a:moveTo>
                <a:lnTo>
                  <a:pt x="2502046" y="0"/>
                </a:lnTo>
                <a:lnTo>
                  <a:pt x="2502046" y="1787176"/>
                </a:lnTo>
                <a:lnTo>
                  <a:pt x="0" y="1787176"/>
                </a:lnTo>
                <a:lnTo>
                  <a:pt x="0" y="0"/>
                </a:lnTo>
                <a:close/>
              </a:path>
            </a:pathLst>
          </a:custGeom>
          <a:blipFill>
            <a:blip r:embed="rId2"/>
            <a:stretch>
              <a:fillRect/>
            </a:stretch>
          </a:blipFill>
        </p:spPr>
      </p:sp>
      <p:sp>
        <p:nvSpPr>
          <p:cNvPr id="5" name="TextBox 5"/>
          <p:cNvSpPr txBox="1"/>
          <p:nvPr/>
        </p:nvSpPr>
        <p:spPr>
          <a:xfrm>
            <a:off x="2077885" y="2553924"/>
            <a:ext cx="10877272" cy="2997221"/>
          </a:xfrm>
          <a:prstGeom prst="rect">
            <a:avLst/>
          </a:prstGeom>
        </p:spPr>
        <p:txBody>
          <a:bodyPr lIns="0" tIns="0" rIns="0" bIns="0" rtlCol="0" anchor="t">
            <a:spAutoFit/>
          </a:bodyPr>
          <a:lstStyle/>
          <a:p>
            <a:pPr algn="l">
              <a:lnSpc>
                <a:spcPts val="7400"/>
              </a:lnSpc>
            </a:pPr>
            <a:r>
              <a:rPr lang="en-US" sz="7400" b="1">
                <a:solidFill>
                  <a:srgbClr val="FFFFFF"/>
                </a:solidFill>
                <a:latin typeface="Calibri (MS) Bold"/>
                <a:ea typeface="Calibri (MS) Bold"/>
                <a:cs typeface="Calibri (MS) Bold"/>
                <a:sym typeface="Calibri (MS) Bold"/>
              </a:rPr>
              <a:t>Recovery</a:t>
            </a:r>
          </a:p>
          <a:p>
            <a:pPr algn="l">
              <a:lnSpc>
                <a:spcPts val="7400"/>
              </a:lnSpc>
            </a:pPr>
            <a:r>
              <a:rPr lang="en-US" sz="7400" b="1">
                <a:solidFill>
                  <a:srgbClr val="FFFFFF"/>
                </a:solidFill>
                <a:latin typeface="Calibri (MS) Bold"/>
                <a:ea typeface="Calibri (MS) Bold"/>
                <a:cs typeface="Calibri (MS) Bold"/>
                <a:sym typeface="Calibri (MS) Bold"/>
              </a:rPr>
              <a:t>Lived Experience</a:t>
            </a:r>
          </a:p>
          <a:p>
            <a:pPr algn="l">
              <a:lnSpc>
                <a:spcPts val="7400"/>
              </a:lnSpc>
            </a:pPr>
            <a:r>
              <a:rPr lang="en-US" sz="7400" b="1">
                <a:solidFill>
                  <a:srgbClr val="FFFFFF"/>
                </a:solidFill>
                <a:latin typeface="Calibri (MS) Bold"/>
                <a:ea typeface="Calibri (MS) Bold"/>
                <a:cs typeface="Calibri (MS) Bold"/>
                <a:sym typeface="Calibri (MS) Bold"/>
              </a:rPr>
              <a:t>Wellbeing </a:t>
            </a:r>
          </a:p>
        </p:txBody>
      </p:sp>
      <p:sp>
        <p:nvSpPr>
          <p:cNvPr id="6" name="Freeform 6"/>
          <p:cNvSpPr/>
          <p:nvPr/>
        </p:nvSpPr>
        <p:spPr>
          <a:xfrm rot="-7811426">
            <a:off x="-2823062" y="5037923"/>
            <a:ext cx="12907584" cy="2925719"/>
          </a:xfrm>
          <a:custGeom>
            <a:avLst/>
            <a:gdLst/>
            <a:ahLst/>
            <a:cxnLst/>
            <a:rect l="l" t="t" r="r" b="b"/>
            <a:pathLst>
              <a:path w="12907584" h="2925719">
                <a:moveTo>
                  <a:pt x="0" y="0"/>
                </a:moveTo>
                <a:lnTo>
                  <a:pt x="12907584" y="0"/>
                </a:lnTo>
                <a:lnTo>
                  <a:pt x="12907584" y="2925719"/>
                </a:lnTo>
                <a:lnTo>
                  <a:pt x="0" y="29257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806277" cy="10286998"/>
            <a:chOff x="0" y="0"/>
            <a:chExt cx="10408370" cy="13715997"/>
          </a:xfrm>
        </p:grpSpPr>
        <p:sp>
          <p:nvSpPr>
            <p:cNvPr id="3" name="Freeform 3"/>
            <p:cNvSpPr/>
            <p:nvPr/>
          </p:nvSpPr>
          <p:spPr>
            <a:xfrm>
              <a:off x="0" y="0"/>
              <a:ext cx="10408369" cy="13716039"/>
            </a:xfrm>
            <a:custGeom>
              <a:avLst/>
              <a:gdLst/>
              <a:ahLst/>
              <a:cxnLst/>
              <a:rect l="l" t="t" r="r" b="b"/>
              <a:pathLst>
                <a:path w="10408369" h="13716039">
                  <a:moveTo>
                    <a:pt x="0" y="0"/>
                  </a:moveTo>
                  <a:lnTo>
                    <a:pt x="10408369" y="0"/>
                  </a:lnTo>
                  <a:lnTo>
                    <a:pt x="10408369" y="13716039"/>
                  </a:lnTo>
                  <a:lnTo>
                    <a:pt x="0" y="13716039"/>
                  </a:lnTo>
                  <a:close/>
                </a:path>
              </a:pathLst>
            </a:custGeom>
            <a:solidFill>
              <a:srgbClr val="752929"/>
            </a:solidFill>
          </p:spPr>
        </p:sp>
      </p:grpSp>
      <p:grpSp>
        <p:nvGrpSpPr>
          <p:cNvPr id="4" name="Group 4"/>
          <p:cNvGrpSpPr/>
          <p:nvPr/>
        </p:nvGrpSpPr>
        <p:grpSpPr>
          <a:xfrm>
            <a:off x="7919856" y="7972129"/>
            <a:ext cx="10368144" cy="2147635"/>
            <a:chOff x="0" y="0"/>
            <a:chExt cx="2730705" cy="565632"/>
          </a:xfrm>
        </p:grpSpPr>
        <p:sp>
          <p:nvSpPr>
            <p:cNvPr id="5" name="Freeform 5"/>
            <p:cNvSpPr/>
            <p:nvPr/>
          </p:nvSpPr>
          <p:spPr>
            <a:xfrm>
              <a:off x="0" y="0"/>
              <a:ext cx="2730704" cy="565632"/>
            </a:xfrm>
            <a:custGeom>
              <a:avLst/>
              <a:gdLst/>
              <a:ahLst/>
              <a:cxnLst/>
              <a:rect l="l" t="t" r="r" b="b"/>
              <a:pathLst>
                <a:path w="2730704" h="565632">
                  <a:moveTo>
                    <a:pt x="0" y="0"/>
                  </a:moveTo>
                  <a:lnTo>
                    <a:pt x="2730704" y="0"/>
                  </a:lnTo>
                  <a:lnTo>
                    <a:pt x="2730704" y="565632"/>
                  </a:lnTo>
                  <a:lnTo>
                    <a:pt x="0" y="565632"/>
                  </a:lnTo>
                  <a:close/>
                </a:path>
              </a:pathLst>
            </a:custGeom>
            <a:solidFill>
              <a:srgbClr val="EFE3D4"/>
            </a:solidFill>
          </p:spPr>
        </p:sp>
        <p:sp>
          <p:nvSpPr>
            <p:cNvPr id="6" name="TextBox 6"/>
            <p:cNvSpPr txBox="1"/>
            <p:nvPr/>
          </p:nvSpPr>
          <p:spPr>
            <a:xfrm>
              <a:off x="0" y="-47625"/>
              <a:ext cx="2730705" cy="613257"/>
            </a:xfrm>
            <a:prstGeom prst="rect">
              <a:avLst/>
            </a:prstGeom>
          </p:spPr>
          <p:txBody>
            <a:bodyPr lIns="50800" tIns="50800" rIns="50800" bIns="50800" rtlCol="0" anchor="ctr"/>
            <a:lstStyle/>
            <a:p>
              <a:pPr algn="ctr">
                <a:lnSpc>
                  <a:spcPts val="2691"/>
                </a:lnSpc>
              </a:pPr>
              <a:endParaRPr/>
            </a:p>
          </p:txBody>
        </p:sp>
      </p:grpSp>
      <p:sp>
        <p:nvSpPr>
          <p:cNvPr id="7" name="Freeform 7"/>
          <p:cNvSpPr/>
          <p:nvPr/>
        </p:nvSpPr>
        <p:spPr>
          <a:xfrm rot="-10673616" flipV="1">
            <a:off x="-3889037" y="6238841"/>
            <a:ext cx="11763864" cy="2666476"/>
          </a:xfrm>
          <a:custGeom>
            <a:avLst/>
            <a:gdLst/>
            <a:ahLst/>
            <a:cxnLst/>
            <a:rect l="l" t="t" r="r" b="b"/>
            <a:pathLst>
              <a:path w="11763864" h="2666476">
                <a:moveTo>
                  <a:pt x="0" y="2666476"/>
                </a:moveTo>
                <a:lnTo>
                  <a:pt x="11763864" y="2666476"/>
                </a:lnTo>
                <a:lnTo>
                  <a:pt x="11763864" y="0"/>
                </a:lnTo>
                <a:lnTo>
                  <a:pt x="0" y="0"/>
                </a:lnTo>
                <a:lnTo>
                  <a:pt x="0" y="266647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flipH="1">
            <a:off x="8062956" y="8262020"/>
            <a:ext cx="1853652" cy="1621103"/>
          </a:xfrm>
          <a:custGeom>
            <a:avLst/>
            <a:gdLst/>
            <a:ahLst/>
            <a:cxnLst/>
            <a:rect l="l" t="t" r="r" b="b"/>
            <a:pathLst>
              <a:path w="1853652" h="1621103">
                <a:moveTo>
                  <a:pt x="1853653" y="0"/>
                </a:moveTo>
                <a:lnTo>
                  <a:pt x="0" y="0"/>
                </a:lnTo>
                <a:lnTo>
                  <a:pt x="0" y="1621103"/>
                </a:lnTo>
                <a:lnTo>
                  <a:pt x="1853653" y="1621103"/>
                </a:lnTo>
                <a:lnTo>
                  <a:pt x="185365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18279" y="8833151"/>
            <a:ext cx="2165913" cy="1547081"/>
          </a:xfrm>
          <a:custGeom>
            <a:avLst/>
            <a:gdLst/>
            <a:ahLst/>
            <a:cxnLst/>
            <a:rect l="l" t="t" r="r" b="b"/>
            <a:pathLst>
              <a:path w="2165913" h="1547081">
                <a:moveTo>
                  <a:pt x="0" y="0"/>
                </a:moveTo>
                <a:lnTo>
                  <a:pt x="2165913" y="0"/>
                </a:lnTo>
                <a:lnTo>
                  <a:pt x="2165913" y="1547081"/>
                </a:lnTo>
                <a:lnTo>
                  <a:pt x="0" y="1547081"/>
                </a:lnTo>
                <a:lnTo>
                  <a:pt x="0" y="0"/>
                </a:lnTo>
                <a:close/>
              </a:path>
            </a:pathLst>
          </a:custGeom>
          <a:blipFill>
            <a:blip r:embed="rId7"/>
            <a:stretch>
              <a:fillRect/>
            </a:stretch>
          </a:blipFill>
        </p:spPr>
      </p:sp>
      <p:sp>
        <p:nvSpPr>
          <p:cNvPr id="10" name="TextBox 10"/>
          <p:cNvSpPr txBox="1"/>
          <p:nvPr/>
        </p:nvSpPr>
        <p:spPr>
          <a:xfrm>
            <a:off x="638010" y="2715435"/>
            <a:ext cx="6572636" cy="1677905"/>
          </a:xfrm>
          <a:prstGeom prst="rect">
            <a:avLst/>
          </a:prstGeom>
        </p:spPr>
        <p:txBody>
          <a:bodyPr lIns="0" tIns="0" rIns="0" bIns="0" rtlCol="0" anchor="t">
            <a:spAutoFit/>
          </a:bodyPr>
          <a:lstStyle/>
          <a:p>
            <a:pPr algn="l">
              <a:lnSpc>
                <a:spcPts val="5993"/>
              </a:lnSpc>
            </a:pPr>
            <a:r>
              <a:rPr lang="en-US" sz="5993" b="1">
                <a:solidFill>
                  <a:srgbClr val="FFFFFF"/>
                </a:solidFill>
                <a:latin typeface="Calibri (MS) Bold"/>
                <a:ea typeface="Calibri (MS) Bold"/>
                <a:cs typeface="Calibri (MS) Bold"/>
                <a:sym typeface="Calibri (MS) Bold"/>
              </a:rPr>
              <a:t>Peer Recovery Support Specialists</a:t>
            </a:r>
          </a:p>
        </p:txBody>
      </p:sp>
      <p:sp>
        <p:nvSpPr>
          <p:cNvPr id="11" name="TextBox 11"/>
          <p:cNvSpPr txBox="1"/>
          <p:nvPr/>
        </p:nvSpPr>
        <p:spPr>
          <a:xfrm>
            <a:off x="638010" y="4471548"/>
            <a:ext cx="6734892" cy="1451232"/>
          </a:xfrm>
          <a:prstGeom prst="rect">
            <a:avLst/>
          </a:prstGeom>
        </p:spPr>
        <p:txBody>
          <a:bodyPr lIns="0" tIns="0" rIns="0" bIns="0" rtlCol="0" anchor="t">
            <a:spAutoFit/>
          </a:bodyPr>
          <a:lstStyle/>
          <a:p>
            <a:pPr algn="l">
              <a:lnSpc>
                <a:spcPts val="2760"/>
              </a:lnSpc>
            </a:pPr>
            <a:r>
              <a:rPr lang="en-US" sz="2760" i="1">
                <a:solidFill>
                  <a:srgbClr val="FFFFFF"/>
                </a:solidFill>
                <a:latin typeface="Calibri (MS) Italics"/>
                <a:ea typeface="Calibri (MS) Italics"/>
                <a:cs typeface="Calibri (MS) Italics"/>
                <a:sym typeface="Calibri (MS) Italics"/>
              </a:rPr>
              <a:t>Professionals with lived/living experience who support individuals navigating recovery from substance use, mental health conditions, or both.</a:t>
            </a:r>
          </a:p>
        </p:txBody>
      </p:sp>
      <p:sp>
        <p:nvSpPr>
          <p:cNvPr id="12" name="TextBox 12"/>
          <p:cNvSpPr txBox="1"/>
          <p:nvPr/>
        </p:nvSpPr>
        <p:spPr>
          <a:xfrm>
            <a:off x="8226171" y="3033655"/>
            <a:ext cx="9197470" cy="1193197"/>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Offer peer-based support and mentorship grounded in lived experience.</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Help individuals develop recovery plans and connect to resources (e.g., housing, employment, healthcare).</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Facilitate support groups and recovery meetings.</a:t>
            </a:r>
          </a:p>
        </p:txBody>
      </p:sp>
      <p:sp>
        <p:nvSpPr>
          <p:cNvPr id="13" name="TextBox 13"/>
          <p:cNvSpPr txBox="1"/>
          <p:nvPr/>
        </p:nvSpPr>
        <p:spPr>
          <a:xfrm>
            <a:off x="8226171" y="1227369"/>
            <a:ext cx="9359726" cy="909403"/>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Provide guidance, mentorship, and resources to promote long-term recovery.</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Empower individuals to achieve personal goals and maintain wellness.</a:t>
            </a:r>
          </a:p>
        </p:txBody>
      </p:sp>
      <p:sp>
        <p:nvSpPr>
          <p:cNvPr id="14" name="TextBox 14"/>
          <p:cNvSpPr txBox="1"/>
          <p:nvPr/>
        </p:nvSpPr>
        <p:spPr>
          <a:xfrm>
            <a:off x="8226171" y="4869930"/>
            <a:ext cx="9197470" cy="2612165"/>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Educational and experiential requirements: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High school diploma or equivalent; some roles may require postsecondary education in social work or counseling.</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Lived experience and stable recovery are often prerequisites.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Certifications: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Certified Recovery Specialist (CRS) or equivalent, often state-specific.</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Training through organizations like NAADAC or state recovery boards.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Training topics: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Ethics, motivational interviewing, and trauma-informed care.</a:t>
            </a:r>
          </a:p>
        </p:txBody>
      </p:sp>
      <p:sp>
        <p:nvSpPr>
          <p:cNvPr id="15" name="TextBox 15"/>
          <p:cNvSpPr txBox="1"/>
          <p:nvPr/>
        </p:nvSpPr>
        <p:spPr>
          <a:xfrm>
            <a:off x="9916609" y="8401419"/>
            <a:ext cx="7935844" cy="1628037"/>
          </a:xfrm>
          <a:prstGeom prst="rect">
            <a:avLst/>
          </a:prstGeom>
        </p:spPr>
        <p:txBody>
          <a:bodyPr lIns="0" tIns="0" rIns="0" bIns="0" rtlCol="0" anchor="t">
            <a:spAutoFit/>
          </a:bodyPr>
          <a:lstStyle/>
          <a:p>
            <a:pPr marL="492046" lvl="1" indent="-246023" algn="l">
              <a:lnSpc>
                <a:spcPts val="3190"/>
              </a:lnSpc>
              <a:buFont typeface="Arial"/>
              <a:buChar char="•"/>
            </a:pPr>
            <a:r>
              <a:rPr lang="en-US" sz="2279" u="sng">
                <a:solidFill>
                  <a:srgbClr val="000000"/>
                </a:solidFill>
                <a:latin typeface="Calibri (MS)"/>
                <a:ea typeface="Calibri (MS)"/>
                <a:cs typeface="Calibri (MS)"/>
                <a:sym typeface="Calibri (MS)"/>
                <a:hlinkClick r:id="rId8" tooltip="https://www.samhsa.gov/brss-tacs/recovery-support-tools/peers/core-competencies-peer-workers"/>
              </a:rPr>
              <a:t>Core Competencies for Peer Workers</a:t>
            </a:r>
          </a:p>
          <a:p>
            <a:pPr marL="492046" lvl="1" indent="-246023" algn="l">
              <a:lnSpc>
                <a:spcPts val="3190"/>
              </a:lnSpc>
              <a:buFont typeface="Arial"/>
              <a:buChar char="•"/>
            </a:pPr>
            <a:r>
              <a:rPr lang="en-US" sz="2279" u="sng">
                <a:solidFill>
                  <a:srgbClr val="000000"/>
                </a:solidFill>
                <a:latin typeface="Calibri (MS)"/>
                <a:ea typeface="Calibri (MS)"/>
                <a:cs typeface="Calibri (MS)"/>
                <a:sym typeface="Calibri (MS)"/>
                <a:hlinkClick r:id="rId9" tooltip="https://www.peersupportworks.org"/>
              </a:rPr>
              <a:t>National Association of Peer Supporters</a:t>
            </a:r>
          </a:p>
          <a:p>
            <a:pPr marL="492046" lvl="1" indent="-246023" algn="l">
              <a:lnSpc>
                <a:spcPts val="3190"/>
              </a:lnSpc>
              <a:buFont typeface="Arial"/>
              <a:buChar char="•"/>
            </a:pPr>
            <a:r>
              <a:rPr lang="en-US" sz="2279" u="sng">
                <a:solidFill>
                  <a:srgbClr val="000000"/>
                </a:solidFill>
                <a:latin typeface="Calibri (MS)"/>
                <a:ea typeface="Calibri (MS)"/>
                <a:cs typeface="Calibri (MS)"/>
                <a:sym typeface="Calibri (MS)"/>
                <a:hlinkClick r:id="rId10" tooltip="https://www.peerrecoveryalliance.org"/>
              </a:rPr>
              <a:t>National Peer Recovery Alliance</a:t>
            </a:r>
          </a:p>
          <a:p>
            <a:pPr marL="492046" lvl="1" indent="-246023" algn="l">
              <a:lnSpc>
                <a:spcPts val="3190"/>
              </a:lnSpc>
              <a:buFont typeface="Arial"/>
              <a:buChar char="•"/>
            </a:pPr>
            <a:r>
              <a:rPr lang="en-US" sz="2279" u="sng">
                <a:solidFill>
                  <a:srgbClr val="000000"/>
                </a:solidFill>
                <a:latin typeface="Calibri (MS)"/>
                <a:ea typeface="Calibri (MS)"/>
                <a:cs typeface="Calibri (MS)"/>
                <a:sym typeface="Calibri (MS)"/>
                <a:hlinkClick r:id="rId11" tooltip="https://www.naadac.org/ncprss"/>
              </a:rPr>
              <a:t>National Certified Peer Recovery Support Specialist</a:t>
            </a:r>
          </a:p>
        </p:txBody>
      </p:sp>
      <p:sp>
        <p:nvSpPr>
          <p:cNvPr id="16" name="TextBox 16"/>
          <p:cNvSpPr txBox="1"/>
          <p:nvPr/>
        </p:nvSpPr>
        <p:spPr>
          <a:xfrm>
            <a:off x="10115843" y="8064650"/>
            <a:ext cx="1806868" cy="422494"/>
          </a:xfrm>
          <a:prstGeom prst="rect">
            <a:avLst/>
          </a:prstGeom>
        </p:spPr>
        <p:txBody>
          <a:bodyPr lIns="0" tIns="0" rIns="0" bIns="0" rtlCol="0" anchor="t">
            <a:spAutoFit/>
          </a:bodyPr>
          <a:lstStyle/>
          <a:p>
            <a:pPr algn="l">
              <a:lnSpc>
                <a:spcPts val="2735"/>
              </a:lnSpc>
            </a:pPr>
            <a:r>
              <a:rPr lang="en-US" sz="2735" b="1">
                <a:solidFill>
                  <a:srgbClr val="000000"/>
                </a:solidFill>
                <a:latin typeface="Calibri (MS) Bold"/>
                <a:ea typeface="Calibri (MS) Bold"/>
                <a:cs typeface="Calibri (MS) Bold"/>
                <a:sym typeface="Calibri (MS) Bold"/>
              </a:rPr>
              <a:t>Resources</a:t>
            </a:r>
          </a:p>
        </p:txBody>
      </p:sp>
      <p:sp>
        <p:nvSpPr>
          <p:cNvPr id="17" name="TextBox 17"/>
          <p:cNvSpPr txBox="1"/>
          <p:nvPr/>
        </p:nvSpPr>
        <p:spPr>
          <a:xfrm>
            <a:off x="8226171" y="2562078"/>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they do it...</a:t>
            </a:r>
          </a:p>
        </p:txBody>
      </p:sp>
      <p:sp>
        <p:nvSpPr>
          <p:cNvPr id="18" name="TextBox 18"/>
          <p:cNvSpPr txBox="1"/>
          <p:nvPr/>
        </p:nvSpPr>
        <p:spPr>
          <a:xfrm>
            <a:off x="8226171" y="824048"/>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What they do...</a:t>
            </a:r>
          </a:p>
        </p:txBody>
      </p:sp>
      <p:sp>
        <p:nvSpPr>
          <p:cNvPr id="19" name="TextBox 19"/>
          <p:cNvSpPr txBox="1"/>
          <p:nvPr/>
        </p:nvSpPr>
        <p:spPr>
          <a:xfrm>
            <a:off x="8209945" y="4388777"/>
            <a:ext cx="3811795"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you can get there...</a:t>
            </a:r>
          </a:p>
        </p:txBody>
      </p:sp>
      <p:grpSp>
        <p:nvGrpSpPr>
          <p:cNvPr id="20" name="Group 20"/>
          <p:cNvGrpSpPr/>
          <p:nvPr/>
        </p:nvGrpSpPr>
        <p:grpSpPr>
          <a:xfrm>
            <a:off x="3510576" y="6668291"/>
            <a:ext cx="683141" cy="68314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grpSp>
        <p:nvGrpSpPr>
          <p:cNvPr id="3" name="Group 3"/>
          <p:cNvGrpSpPr/>
          <p:nvPr/>
        </p:nvGrpSpPr>
        <p:grpSpPr>
          <a:xfrm>
            <a:off x="0" y="0"/>
            <a:ext cx="18288000" cy="10286998"/>
            <a:chOff x="0" y="0"/>
            <a:chExt cx="24384000" cy="13715997"/>
          </a:xfrm>
        </p:grpSpPr>
        <p:sp>
          <p:nvSpPr>
            <p:cNvPr id="4" name="Freeform 4"/>
            <p:cNvSpPr/>
            <p:nvPr/>
          </p:nvSpPr>
          <p:spPr>
            <a:xfrm>
              <a:off x="0" y="0"/>
              <a:ext cx="24384000" cy="13716039"/>
            </a:xfrm>
            <a:custGeom>
              <a:avLst/>
              <a:gdLst/>
              <a:ahLst/>
              <a:cxnLst/>
              <a:rect l="l" t="t" r="r" b="b"/>
              <a:pathLst>
                <a:path w="24384000" h="13716039">
                  <a:moveTo>
                    <a:pt x="0" y="0"/>
                  </a:moveTo>
                  <a:lnTo>
                    <a:pt x="24384000" y="0"/>
                  </a:lnTo>
                  <a:lnTo>
                    <a:pt x="24384000" y="13716039"/>
                  </a:lnTo>
                  <a:lnTo>
                    <a:pt x="0" y="13716039"/>
                  </a:lnTo>
                  <a:close/>
                </a:path>
              </a:pathLst>
            </a:custGeom>
            <a:solidFill>
              <a:srgbClr val="1E384C">
                <a:alpha val="61961"/>
              </a:srgbClr>
            </a:solidFill>
          </p:spPr>
        </p:sp>
      </p:grpSp>
      <p:sp>
        <p:nvSpPr>
          <p:cNvPr id="5" name="Freeform 5"/>
          <p:cNvSpPr/>
          <p:nvPr/>
        </p:nvSpPr>
        <p:spPr>
          <a:xfrm>
            <a:off x="7176616" y="7200155"/>
            <a:ext cx="4321580" cy="3086843"/>
          </a:xfrm>
          <a:custGeom>
            <a:avLst/>
            <a:gdLst/>
            <a:ahLst/>
            <a:cxnLst/>
            <a:rect l="l" t="t" r="r" b="b"/>
            <a:pathLst>
              <a:path w="4321580" h="3086843">
                <a:moveTo>
                  <a:pt x="0" y="0"/>
                </a:moveTo>
                <a:lnTo>
                  <a:pt x="4321580" y="0"/>
                </a:lnTo>
                <a:lnTo>
                  <a:pt x="4321580" y="3086843"/>
                </a:lnTo>
                <a:lnTo>
                  <a:pt x="0" y="3086843"/>
                </a:lnTo>
                <a:lnTo>
                  <a:pt x="0" y="0"/>
                </a:lnTo>
                <a:close/>
              </a:path>
            </a:pathLst>
          </a:custGeom>
          <a:blipFill>
            <a:blip r:embed="rId4"/>
            <a:stretch>
              <a:fillRect/>
            </a:stretch>
          </a:blipFill>
        </p:spPr>
      </p:sp>
      <p:sp>
        <p:nvSpPr>
          <p:cNvPr id="6" name="TextBox 6"/>
          <p:cNvSpPr txBox="1"/>
          <p:nvPr/>
        </p:nvSpPr>
        <p:spPr>
          <a:xfrm>
            <a:off x="421961" y="2032734"/>
            <a:ext cx="17444078" cy="5178769"/>
          </a:xfrm>
          <a:prstGeom prst="rect">
            <a:avLst/>
          </a:prstGeom>
        </p:spPr>
        <p:txBody>
          <a:bodyPr lIns="0" tIns="0" rIns="0" bIns="0" rtlCol="0" anchor="t">
            <a:spAutoFit/>
          </a:bodyPr>
          <a:lstStyle/>
          <a:p>
            <a:pPr algn="ctr">
              <a:lnSpc>
                <a:spcPts val="5880"/>
              </a:lnSpc>
            </a:pPr>
            <a:r>
              <a:rPr lang="en-US" sz="4200" i="1">
                <a:solidFill>
                  <a:srgbClr val="FFFFFF"/>
                </a:solidFill>
                <a:latin typeface="Georgia Pro Condensed Italics"/>
                <a:ea typeface="Georgia Pro Condensed Italics"/>
                <a:cs typeface="Georgia Pro Condensed Italics"/>
                <a:sym typeface="Georgia Pro Condensed Italics"/>
              </a:rPr>
              <a:t>We have no financial disclosures for this presentation. </a:t>
            </a:r>
          </a:p>
          <a:p>
            <a:pPr algn="ctr">
              <a:lnSpc>
                <a:spcPts val="5880"/>
              </a:lnSpc>
            </a:pPr>
            <a:r>
              <a:rPr lang="en-US" sz="4200" i="1">
                <a:solidFill>
                  <a:srgbClr val="FFFFFF"/>
                </a:solidFill>
                <a:latin typeface="Georgia Pro Condensed Italics"/>
                <a:ea typeface="Georgia Pro Condensed Italics"/>
                <a:cs typeface="Georgia Pro Condensed Italics"/>
                <a:sym typeface="Georgia Pro Condensed Italics"/>
              </a:rPr>
              <a:t>The views expressed in this presentation are those of the speakers and do not reflect the official policy or position of the US Department of Health and Human Services (HHS) or the U.S. Government. Non-federal sources included do not constitute an endorsement by HHS or any of its employees of the sponsors, information, or products presented on the site. The linked content may not comply with all U.S. government guidance for websites.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
            <a:ext cx="18288000" cy="10286998"/>
            <a:chOff x="0" y="0"/>
            <a:chExt cx="24384000" cy="13715997"/>
          </a:xfrm>
        </p:grpSpPr>
        <p:sp>
          <p:nvSpPr>
            <p:cNvPr id="3" name="Freeform 3"/>
            <p:cNvSpPr/>
            <p:nvPr/>
          </p:nvSpPr>
          <p:spPr>
            <a:xfrm>
              <a:off x="0" y="0"/>
              <a:ext cx="24384000" cy="13716039"/>
            </a:xfrm>
            <a:custGeom>
              <a:avLst/>
              <a:gdLst/>
              <a:ahLst/>
              <a:cxnLst/>
              <a:rect l="l" t="t" r="r" b="b"/>
              <a:pathLst>
                <a:path w="24384000" h="13716039">
                  <a:moveTo>
                    <a:pt x="0" y="0"/>
                  </a:moveTo>
                  <a:lnTo>
                    <a:pt x="24384000" y="0"/>
                  </a:lnTo>
                  <a:lnTo>
                    <a:pt x="24384000" y="13716039"/>
                  </a:lnTo>
                  <a:lnTo>
                    <a:pt x="0" y="13716039"/>
                  </a:lnTo>
                  <a:close/>
                </a:path>
              </a:pathLst>
            </a:custGeom>
            <a:solidFill>
              <a:srgbClr val="1A6986"/>
            </a:solidFill>
          </p:spPr>
        </p:sp>
      </p:grpSp>
      <p:sp>
        <p:nvSpPr>
          <p:cNvPr id="4" name="Freeform 4"/>
          <p:cNvSpPr/>
          <p:nvPr/>
        </p:nvSpPr>
        <p:spPr>
          <a:xfrm>
            <a:off x="15293337" y="8499824"/>
            <a:ext cx="2502046" cy="1787176"/>
          </a:xfrm>
          <a:custGeom>
            <a:avLst/>
            <a:gdLst/>
            <a:ahLst/>
            <a:cxnLst/>
            <a:rect l="l" t="t" r="r" b="b"/>
            <a:pathLst>
              <a:path w="2502046" h="1787176">
                <a:moveTo>
                  <a:pt x="0" y="0"/>
                </a:moveTo>
                <a:lnTo>
                  <a:pt x="2502046" y="0"/>
                </a:lnTo>
                <a:lnTo>
                  <a:pt x="2502046" y="1787176"/>
                </a:lnTo>
                <a:lnTo>
                  <a:pt x="0" y="1787176"/>
                </a:lnTo>
                <a:lnTo>
                  <a:pt x="0" y="0"/>
                </a:lnTo>
                <a:close/>
              </a:path>
            </a:pathLst>
          </a:custGeom>
          <a:blipFill>
            <a:blip r:embed="rId3"/>
            <a:stretch>
              <a:fillRect/>
            </a:stretch>
          </a:blipFill>
        </p:spPr>
      </p:sp>
      <p:sp>
        <p:nvSpPr>
          <p:cNvPr id="5" name="TextBox 5"/>
          <p:cNvSpPr txBox="1"/>
          <p:nvPr/>
        </p:nvSpPr>
        <p:spPr>
          <a:xfrm>
            <a:off x="2077885" y="2553924"/>
            <a:ext cx="10877272" cy="2997221"/>
          </a:xfrm>
          <a:prstGeom prst="rect">
            <a:avLst/>
          </a:prstGeom>
        </p:spPr>
        <p:txBody>
          <a:bodyPr lIns="0" tIns="0" rIns="0" bIns="0" rtlCol="0" anchor="t">
            <a:spAutoFit/>
          </a:bodyPr>
          <a:lstStyle/>
          <a:p>
            <a:pPr algn="l">
              <a:lnSpc>
                <a:spcPts val="7400"/>
              </a:lnSpc>
            </a:pPr>
            <a:r>
              <a:rPr lang="en-US" sz="7400" b="1">
                <a:solidFill>
                  <a:srgbClr val="FFFFFF"/>
                </a:solidFill>
                <a:latin typeface="Calibri (MS) Bold"/>
                <a:ea typeface="Calibri (MS) Bold"/>
                <a:cs typeface="Calibri (MS) Bold"/>
                <a:sym typeface="Calibri (MS) Bold"/>
              </a:rPr>
              <a:t>Primary Care</a:t>
            </a:r>
          </a:p>
          <a:p>
            <a:pPr algn="l">
              <a:lnSpc>
                <a:spcPts val="7400"/>
              </a:lnSpc>
            </a:pPr>
            <a:r>
              <a:rPr lang="en-US" sz="7400" b="1">
                <a:solidFill>
                  <a:srgbClr val="FFFFFF"/>
                </a:solidFill>
                <a:latin typeface="Calibri (MS) Bold"/>
                <a:ea typeface="Calibri (MS) Bold"/>
                <a:cs typeface="Calibri (MS) Bold"/>
                <a:sym typeface="Calibri (MS) Bold"/>
              </a:rPr>
              <a:t>Crisis Care</a:t>
            </a:r>
          </a:p>
          <a:p>
            <a:pPr algn="l">
              <a:lnSpc>
                <a:spcPts val="7400"/>
              </a:lnSpc>
            </a:pPr>
            <a:r>
              <a:rPr lang="en-US" sz="7400" b="1">
                <a:solidFill>
                  <a:srgbClr val="FFFFFF"/>
                </a:solidFill>
                <a:latin typeface="Calibri (MS) Bold"/>
                <a:ea typeface="Calibri (MS) Bold"/>
                <a:cs typeface="Calibri (MS) Bold"/>
                <a:sym typeface="Calibri (MS) Bold"/>
              </a:rPr>
              <a:t>Treatment</a:t>
            </a:r>
          </a:p>
        </p:txBody>
      </p:sp>
      <p:sp>
        <p:nvSpPr>
          <p:cNvPr id="6" name="Freeform 6"/>
          <p:cNvSpPr/>
          <p:nvPr/>
        </p:nvSpPr>
        <p:spPr>
          <a:xfrm rot="-7811426">
            <a:off x="-2823062" y="5037923"/>
            <a:ext cx="12907584" cy="2925719"/>
          </a:xfrm>
          <a:custGeom>
            <a:avLst/>
            <a:gdLst/>
            <a:ahLst/>
            <a:cxnLst/>
            <a:rect l="l" t="t" r="r" b="b"/>
            <a:pathLst>
              <a:path w="12907584" h="2925719">
                <a:moveTo>
                  <a:pt x="0" y="0"/>
                </a:moveTo>
                <a:lnTo>
                  <a:pt x="12907584" y="0"/>
                </a:lnTo>
                <a:lnTo>
                  <a:pt x="12907584" y="2925719"/>
                </a:lnTo>
                <a:lnTo>
                  <a:pt x="0" y="2925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806277" cy="10286998"/>
            <a:chOff x="0" y="0"/>
            <a:chExt cx="10408370" cy="13715997"/>
          </a:xfrm>
        </p:grpSpPr>
        <p:sp>
          <p:nvSpPr>
            <p:cNvPr id="3" name="Freeform 3"/>
            <p:cNvSpPr/>
            <p:nvPr/>
          </p:nvSpPr>
          <p:spPr>
            <a:xfrm>
              <a:off x="0" y="0"/>
              <a:ext cx="10408369" cy="13716039"/>
            </a:xfrm>
            <a:custGeom>
              <a:avLst/>
              <a:gdLst/>
              <a:ahLst/>
              <a:cxnLst/>
              <a:rect l="l" t="t" r="r" b="b"/>
              <a:pathLst>
                <a:path w="10408369" h="13716039">
                  <a:moveTo>
                    <a:pt x="0" y="0"/>
                  </a:moveTo>
                  <a:lnTo>
                    <a:pt x="10408369" y="0"/>
                  </a:lnTo>
                  <a:lnTo>
                    <a:pt x="10408369" y="13716039"/>
                  </a:lnTo>
                  <a:lnTo>
                    <a:pt x="0" y="13716039"/>
                  </a:lnTo>
                  <a:close/>
                </a:path>
              </a:pathLst>
            </a:custGeom>
            <a:solidFill>
              <a:srgbClr val="1A6986"/>
            </a:solidFill>
          </p:spPr>
        </p:sp>
      </p:grpSp>
      <p:grpSp>
        <p:nvGrpSpPr>
          <p:cNvPr id="4" name="Group 4"/>
          <p:cNvGrpSpPr/>
          <p:nvPr/>
        </p:nvGrpSpPr>
        <p:grpSpPr>
          <a:xfrm>
            <a:off x="7919856" y="8111692"/>
            <a:ext cx="10368144" cy="2017830"/>
            <a:chOff x="0" y="0"/>
            <a:chExt cx="2730705" cy="531445"/>
          </a:xfrm>
        </p:grpSpPr>
        <p:sp>
          <p:nvSpPr>
            <p:cNvPr id="5" name="Freeform 5"/>
            <p:cNvSpPr/>
            <p:nvPr/>
          </p:nvSpPr>
          <p:spPr>
            <a:xfrm>
              <a:off x="0" y="0"/>
              <a:ext cx="2730704" cy="531445"/>
            </a:xfrm>
            <a:custGeom>
              <a:avLst/>
              <a:gdLst/>
              <a:ahLst/>
              <a:cxnLst/>
              <a:rect l="l" t="t" r="r" b="b"/>
              <a:pathLst>
                <a:path w="2730704" h="531445">
                  <a:moveTo>
                    <a:pt x="0" y="0"/>
                  </a:moveTo>
                  <a:lnTo>
                    <a:pt x="2730704" y="0"/>
                  </a:lnTo>
                  <a:lnTo>
                    <a:pt x="2730704" y="531445"/>
                  </a:lnTo>
                  <a:lnTo>
                    <a:pt x="0" y="531445"/>
                  </a:lnTo>
                  <a:close/>
                </a:path>
              </a:pathLst>
            </a:custGeom>
            <a:solidFill>
              <a:srgbClr val="EFE3D4"/>
            </a:solidFill>
          </p:spPr>
        </p:sp>
        <p:sp>
          <p:nvSpPr>
            <p:cNvPr id="6" name="TextBox 6"/>
            <p:cNvSpPr txBox="1"/>
            <p:nvPr/>
          </p:nvSpPr>
          <p:spPr>
            <a:xfrm>
              <a:off x="0" y="-47625"/>
              <a:ext cx="2730705" cy="579070"/>
            </a:xfrm>
            <a:prstGeom prst="rect">
              <a:avLst/>
            </a:prstGeom>
          </p:spPr>
          <p:txBody>
            <a:bodyPr lIns="50800" tIns="50800" rIns="50800" bIns="50800" rtlCol="0" anchor="ctr"/>
            <a:lstStyle/>
            <a:p>
              <a:pPr algn="ctr">
                <a:lnSpc>
                  <a:spcPts val="2691"/>
                </a:lnSpc>
              </a:pPr>
              <a:endParaRPr/>
            </a:p>
          </p:txBody>
        </p:sp>
      </p:grpSp>
      <p:sp>
        <p:nvSpPr>
          <p:cNvPr id="7" name="Freeform 7"/>
          <p:cNvSpPr/>
          <p:nvPr/>
        </p:nvSpPr>
        <p:spPr>
          <a:xfrm rot="-10673616" flipV="1">
            <a:off x="-3889037" y="6238841"/>
            <a:ext cx="11763864" cy="2666476"/>
          </a:xfrm>
          <a:custGeom>
            <a:avLst/>
            <a:gdLst/>
            <a:ahLst/>
            <a:cxnLst/>
            <a:rect l="l" t="t" r="r" b="b"/>
            <a:pathLst>
              <a:path w="11763864" h="2666476">
                <a:moveTo>
                  <a:pt x="0" y="2666476"/>
                </a:moveTo>
                <a:lnTo>
                  <a:pt x="11763864" y="2666476"/>
                </a:lnTo>
                <a:lnTo>
                  <a:pt x="11763864" y="0"/>
                </a:lnTo>
                <a:lnTo>
                  <a:pt x="0" y="0"/>
                </a:lnTo>
                <a:lnTo>
                  <a:pt x="0" y="266647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flipH="1">
            <a:off x="8041508" y="8310056"/>
            <a:ext cx="1853652" cy="1621103"/>
          </a:xfrm>
          <a:custGeom>
            <a:avLst/>
            <a:gdLst/>
            <a:ahLst/>
            <a:cxnLst/>
            <a:rect l="l" t="t" r="r" b="b"/>
            <a:pathLst>
              <a:path w="1853652" h="1621103">
                <a:moveTo>
                  <a:pt x="1853653" y="0"/>
                </a:moveTo>
                <a:lnTo>
                  <a:pt x="0" y="0"/>
                </a:lnTo>
                <a:lnTo>
                  <a:pt x="0" y="1621103"/>
                </a:lnTo>
                <a:lnTo>
                  <a:pt x="1853653" y="1621103"/>
                </a:lnTo>
                <a:lnTo>
                  <a:pt x="185365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18279" y="8833151"/>
            <a:ext cx="2165913" cy="1547081"/>
          </a:xfrm>
          <a:custGeom>
            <a:avLst/>
            <a:gdLst/>
            <a:ahLst/>
            <a:cxnLst/>
            <a:rect l="l" t="t" r="r" b="b"/>
            <a:pathLst>
              <a:path w="2165913" h="1547081">
                <a:moveTo>
                  <a:pt x="0" y="0"/>
                </a:moveTo>
                <a:lnTo>
                  <a:pt x="2165913" y="0"/>
                </a:lnTo>
                <a:lnTo>
                  <a:pt x="2165913" y="1547081"/>
                </a:lnTo>
                <a:lnTo>
                  <a:pt x="0" y="1547081"/>
                </a:lnTo>
                <a:lnTo>
                  <a:pt x="0" y="0"/>
                </a:lnTo>
                <a:close/>
              </a:path>
            </a:pathLst>
          </a:custGeom>
          <a:blipFill>
            <a:blip r:embed="rId7"/>
            <a:stretch>
              <a:fillRect/>
            </a:stretch>
          </a:blipFill>
        </p:spPr>
      </p:sp>
      <p:sp>
        <p:nvSpPr>
          <p:cNvPr id="10" name="TextBox 10"/>
          <p:cNvSpPr txBox="1"/>
          <p:nvPr/>
        </p:nvSpPr>
        <p:spPr>
          <a:xfrm>
            <a:off x="499602" y="2694376"/>
            <a:ext cx="6572636" cy="924597"/>
          </a:xfrm>
          <a:prstGeom prst="rect">
            <a:avLst/>
          </a:prstGeom>
        </p:spPr>
        <p:txBody>
          <a:bodyPr lIns="0" tIns="0" rIns="0" bIns="0" rtlCol="0" anchor="t">
            <a:spAutoFit/>
          </a:bodyPr>
          <a:lstStyle/>
          <a:p>
            <a:pPr algn="l">
              <a:lnSpc>
                <a:spcPts val="5993"/>
              </a:lnSpc>
            </a:pPr>
            <a:r>
              <a:rPr lang="en-US" sz="5993" b="1">
                <a:solidFill>
                  <a:srgbClr val="FFFFFF"/>
                </a:solidFill>
                <a:latin typeface="Calibri (MS) Bold"/>
                <a:ea typeface="Calibri (MS) Bold"/>
                <a:cs typeface="Calibri (MS) Bold"/>
                <a:sym typeface="Calibri (MS) Bold"/>
              </a:rPr>
              <a:t>School Counselor</a:t>
            </a:r>
          </a:p>
        </p:txBody>
      </p:sp>
      <p:sp>
        <p:nvSpPr>
          <p:cNvPr id="11" name="TextBox 11"/>
          <p:cNvSpPr txBox="1"/>
          <p:nvPr/>
        </p:nvSpPr>
        <p:spPr>
          <a:xfrm>
            <a:off x="535693" y="3609447"/>
            <a:ext cx="6734892" cy="2137032"/>
          </a:xfrm>
          <a:prstGeom prst="rect">
            <a:avLst/>
          </a:prstGeom>
        </p:spPr>
        <p:txBody>
          <a:bodyPr lIns="0" tIns="0" rIns="0" bIns="0" rtlCol="0" anchor="t">
            <a:spAutoFit/>
          </a:bodyPr>
          <a:lstStyle/>
          <a:p>
            <a:pPr algn="l">
              <a:lnSpc>
                <a:spcPts val="2760"/>
              </a:lnSpc>
            </a:pPr>
            <a:r>
              <a:rPr lang="en-US" sz="2760" i="1">
                <a:solidFill>
                  <a:srgbClr val="FFFFFF"/>
                </a:solidFill>
                <a:latin typeface="Calibri (MS) Italics"/>
                <a:ea typeface="Calibri (MS) Italics"/>
                <a:cs typeface="Calibri (MS) Italics"/>
                <a:sym typeface="Calibri (MS) Italics"/>
              </a:rPr>
              <a:t>School counselors are trained professionals who support students’ academic, personal, and social development. They work with students, teachers, and families to create an environment conducive to learning and emotional well-being.</a:t>
            </a:r>
          </a:p>
        </p:txBody>
      </p:sp>
      <p:sp>
        <p:nvSpPr>
          <p:cNvPr id="12" name="TextBox 12"/>
          <p:cNvSpPr txBox="1"/>
          <p:nvPr/>
        </p:nvSpPr>
        <p:spPr>
          <a:xfrm>
            <a:off x="8061830" y="2086088"/>
            <a:ext cx="9814042" cy="1760784"/>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Conduct individual and group counseling to help students with academic, social, and emotional challenges.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Assist students in developing social-emotional skills, coping strategies, and conflict resolution.</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Coordinate and deliver school-wide programs to promote mental health awareness, bullying prevention, and positive behavior support.</a:t>
            </a:r>
          </a:p>
        </p:txBody>
      </p:sp>
      <p:sp>
        <p:nvSpPr>
          <p:cNvPr id="13" name="TextBox 13"/>
          <p:cNvSpPr txBox="1"/>
          <p:nvPr/>
        </p:nvSpPr>
        <p:spPr>
          <a:xfrm>
            <a:off x="8061830" y="760645"/>
            <a:ext cx="9814042" cy="625610"/>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Guide students through academic and career planning.</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Address personal and social issues that may affect their educational success.</a:t>
            </a:r>
          </a:p>
        </p:txBody>
      </p:sp>
      <p:sp>
        <p:nvSpPr>
          <p:cNvPr id="14" name="TextBox 14"/>
          <p:cNvSpPr txBox="1"/>
          <p:nvPr/>
        </p:nvSpPr>
        <p:spPr>
          <a:xfrm>
            <a:off x="8061830" y="4506667"/>
            <a:ext cx="9197470" cy="3463546"/>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Educational requirements: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A Master’s degree in School Counseling or a related field is required.</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Coursework includes counseling techniques, ethics, child development, and career counseling.</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Licensure:</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State licensure is required for school counselors, often involving exams, supervised practice, and continuing education.</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Some states offer certifications specifically for school counselors (e.g., National Certified School Counselor, NCC).</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Training:</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Clinical experience through internships or supervised practice in schools.</a:t>
            </a:r>
          </a:p>
        </p:txBody>
      </p:sp>
      <p:sp>
        <p:nvSpPr>
          <p:cNvPr id="15" name="TextBox 15"/>
          <p:cNvSpPr txBox="1"/>
          <p:nvPr/>
        </p:nvSpPr>
        <p:spPr>
          <a:xfrm>
            <a:off x="10018986" y="8745498"/>
            <a:ext cx="8061191" cy="791982"/>
          </a:xfrm>
          <a:prstGeom prst="rect">
            <a:avLst/>
          </a:prstGeom>
        </p:spPr>
        <p:txBody>
          <a:bodyPr lIns="0" tIns="0" rIns="0" bIns="0" rtlCol="0" anchor="t">
            <a:spAutoFit/>
          </a:bodyPr>
          <a:lstStyle/>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8" tooltip="https://www.schoolcounselor.org"/>
              </a:rPr>
              <a:t>ASCA (American School Counselor Association) for professional development, advocacy, and standards for school counseling.</a:t>
            </a:r>
          </a:p>
        </p:txBody>
      </p:sp>
      <p:sp>
        <p:nvSpPr>
          <p:cNvPr id="16" name="TextBox 16"/>
          <p:cNvSpPr txBox="1"/>
          <p:nvPr/>
        </p:nvSpPr>
        <p:spPr>
          <a:xfrm>
            <a:off x="10118016" y="8292594"/>
            <a:ext cx="1806868" cy="422494"/>
          </a:xfrm>
          <a:prstGeom prst="rect">
            <a:avLst/>
          </a:prstGeom>
        </p:spPr>
        <p:txBody>
          <a:bodyPr lIns="0" tIns="0" rIns="0" bIns="0" rtlCol="0" anchor="t">
            <a:spAutoFit/>
          </a:bodyPr>
          <a:lstStyle/>
          <a:p>
            <a:pPr algn="l">
              <a:lnSpc>
                <a:spcPts val="2735"/>
              </a:lnSpc>
            </a:pPr>
            <a:r>
              <a:rPr lang="en-US" sz="2735" b="1">
                <a:solidFill>
                  <a:srgbClr val="000000"/>
                </a:solidFill>
                <a:latin typeface="Calibri (MS) Bold"/>
                <a:ea typeface="Calibri (MS) Bold"/>
                <a:cs typeface="Calibri (MS) Bold"/>
                <a:sym typeface="Calibri (MS) Bold"/>
              </a:rPr>
              <a:t>Resources</a:t>
            </a:r>
          </a:p>
        </p:txBody>
      </p:sp>
      <p:sp>
        <p:nvSpPr>
          <p:cNvPr id="17" name="TextBox 17"/>
          <p:cNvSpPr txBox="1"/>
          <p:nvPr/>
        </p:nvSpPr>
        <p:spPr>
          <a:xfrm>
            <a:off x="8078055" y="1669214"/>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they do it...</a:t>
            </a:r>
          </a:p>
        </p:txBody>
      </p:sp>
      <p:sp>
        <p:nvSpPr>
          <p:cNvPr id="18" name="TextBox 18"/>
          <p:cNvSpPr txBox="1"/>
          <p:nvPr/>
        </p:nvSpPr>
        <p:spPr>
          <a:xfrm>
            <a:off x="8061830" y="415831"/>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What they do...</a:t>
            </a:r>
          </a:p>
        </p:txBody>
      </p:sp>
      <p:sp>
        <p:nvSpPr>
          <p:cNvPr id="19" name="TextBox 19"/>
          <p:cNvSpPr txBox="1"/>
          <p:nvPr/>
        </p:nvSpPr>
        <p:spPr>
          <a:xfrm>
            <a:off x="8041508" y="4020373"/>
            <a:ext cx="3811795"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you can get there...</a:t>
            </a:r>
          </a:p>
        </p:txBody>
      </p:sp>
      <p:grpSp>
        <p:nvGrpSpPr>
          <p:cNvPr id="20" name="Group 20"/>
          <p:cNvGrpSpPr/>
          <p:nvPr/>
        </p:nvGrpSpPr>
        <p:grpSpPr>
          <a:xfrm>
            <a:off x="3510576" y="6668291"/>
            <a:ext cx="683141" cy="68314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806277" cy="10286998"/>
            <a:chOff x="0" y="0"/>
            <a:chExt cx="10408370" cy="13715997"/>
          </a:xfrm>
        </p:grpSpPr>
        <p:sp>
          <p:nvSpPr>
            <p:cNvPr id="3" name="Freeform 3"/>
            <p:cNvSpPr/>
            <p:nvPr/>
          </p:nvSpPr>
          <p:spPr>
            <a:xfrm>
              <a:off x="0" y="0"/>
              <a:ext cx="10408369" cy="13716039"/>
            </a:xfrm>
            <a:custGeom>
              <a:avLst/>
              <a:gdLst/>
              <a:ahLst/>
              <a:cxnLst/>
              <a:rect l="l" t="t" r="r" b="b"/>
              <a:pathLst>
                <a:path w="10408369" h="13716039">
                  <a:moveTo>
                    <a:pt x="0" y="0"/>
                  </a:moveTo>
                  <a:lnTo>
                    <a:pt x="10408369" y="0"/>
                  </a:lnTo>
                  <a:lnTo>
                    <a:pt x="10408369" y="13716039"/>
                  </a:lnTo>
                  <a:lnTo>
                    <a:pt x="0" y="13716039"/>
                  </a:lnTo>
                  <a:close/>
                </a:path>
              </a:pathLst>
            </a:custGeom>
            <a:solidFill>
              <a:srgbClr val="1A6986"/>
            </a:solidFill>
          </p:spPr>
        </p:sp>
      </p:grpSp>
      <p:grpSp>
        <p:nvGrpSpPr>
          <p:cNvPr id="4" name="Group 4"/>
          <p:cNvGrpSpPr/>
          <p:nvPr/>
        </p:nvGrpSpPr>
        <p:grpSpPr>
          <a:xfrm>
            <a:off x="7919856" y="8111692"/>
            <a:ext cx="10368144" cy="2017830"/>
            <a:chOff x="0" y="0"/>
            <a:chExt cx="2730705" cy="531445"/>
          </a:xfrm>
        </p:grpSpPr>
        <p:sp>
          <p:nvSpPr>
            <p:cNvPr id="5" name="Freeform 5"/>
            <p:cNvSpPr/>
            <p:nvPr/>
          </p:nvSpPr>
          <p:spPr>
            <a:xfrm>
              <a:off x="0" y="0"/>
              <a:ext cx="2730704" cy="531445"/>
            </a:xfrm>
            <a:custGeom>
              <a:avLst/>
              <a:gdLst/>
              <a:ahLst/>
              <a:cxnLst/>
              <a:rect l="l" t="t" r="r" b="b"/>
              <a:pathLst>
                <a:path w="2730704" h="531445">
                  <a:moveTo>
                    <a:pt x="0" y="0"/>
                  </a:moveTo>
                  <a:lnTo>
                    <a:pt x="2730704" y="0"/>
                  </a:lnTo>
                  <a:lnTo>
                    <a:pt x="2730704" y="531445"/>
                  </a:lnTo>
                  <a:lnTo>
                    <a:pt x="0" y="531445"/>
                  </a:lnTo>
                  <a:close/>
                </a:path>
              </a:pathLst>
            </a:custGeom>
            <a:solidFill>
              <a:srgbClr val="EFE3D4"/>
            </a:solidFill>
          </p:spPr>
        </p:sp>
        <p:sp>
          <p:nvSpPr>
            <p:cNvPr id="6" name="TextBox 6"/>
            <p:cNvSpPr txBox="1"/>
            <p:nvPr/>
          </p:nvSpPr>
          <p:spPr>
            <a:xfrm>
              <a:off x="0" y="-47625"/>
              <a:ext cx="2730705" cy="579070"/>
            </a:xfrm>
            <a:prstGeom prst="rect">
              <a:avLst/>
            </a:prstGeom>
          </p:spPr>
          <p:txBody>
            <a:bodyPr lIns="50800" tIns="50800" rIns="50800" bIns="50800" rtlCol="0" anchor="ctr"/>
            <a:lstStyle/>
            <a:p>
              <a:pPr algn="ctr">
                <a:lnSpc>
                  <a:spcPts val="2691"/>
                </a:lnSpc>
              </a:pPr>
              <a:endParaRPr/>
            </a:p>
          </p:txBody>
        </p:sp>
      </p:grpSp>
      <p:sp>
        <p:nvSpPr>
          <p:cNvPr id="7" name="Freeform 7"/>
          <p:cNvSpPr/>
          <p:nvPr/>
        </p:nvSpPr>
        <p:spPr>
          <a:xfrm rot="-10673616" flipV="1">
            <a:off x="-3889037" y="6238841"/>
            <a:ext cx="11763864" cy="2666476"/>
          </a:xfrm>
          <a:custGeom>
            <a:avLst/>
            <a:gdLst/>
            <a:ahLst/>
            <a:cxnLst/>
            <a:rect l="l" t="t" r="r" b="b"/>
            <a:pathLst>
              <a:path w="11763864" h="2666476">
                <a:moveTo>
                  <a:pt x="0" y="2666476"/>
                </a:moveTo>
                <a:lnTo>
                  <a:pt x="11763864" y="2666476"/>
                </a:lnTo>
                <a:lnTo>
                  <a:pt x="11763864" y="0"/>
                </a:lnTo>
                <a:lnTo>
                  <a:pt x="0" y="0"/>
                </a:lnTo>
                <a:lnTo>
                  <a:pt x="0" y="266647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flipH="1">
            <a:off x="8041508" y="8310056"/>
            <a:ext cx="1853652" cy="1621103"/>
          </a:xfrm>
          <a:custGeom>
            <a:avLst/>
            <a:gdLst/>
            <a:ahLst/>
            <a:cxnLst/>
            <a:rect l="l" t="t" r="r" b="b"/>
            <a:pathLst>
              <a:path w="1853652" h="1621103">
                <a:moveTo>
                  <a:pt x="1853653" y="0"/>
                </a:moveTo>
                <a:lnTo>
                  <a:pt x="0" y="0"/>
                </a:lnTo>
                <a:lnTo>
                  <a:pt x="0" y="1621103"/>
                </a:lnTo>
                <a:lnTo>
                  <a:pt x="1853653" y="1621103"/>
                </a:lnTo>
                <a:lnTo>
                  <a:pt x="185365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18279" y="8833151"/>
            <a:ext cx="2165913" cy="1547081"/>
          </a:xfrm>
          <a:custGeom>
            <a:avLst/>
            <a:gdLst/>
            <a:ahLst/>
            <a:cxnLst/>
            <a:rect l="l" t="t" r="r" b="b"/>
            <a:pathLst>
              <a:path w="2165913" h="1547081">
                <a:moveTo>
                  <a:pt x="0" y="0"/>
                </a:moveTo>
                <a:lnTo>
                  <a:pt x="2165913" y="0"/>
                </a:lnTo>
                <a:lnTo>
                  <a:pt x="2165913" y="1547081"/>
                </a:lnTo>
                <a:lnTo>
                  <a:pt x="0" y="1547081"/>
                </a:lnTo>
                <a:lnTo>
                  <a:pt x="0" y="0"/>
                </a:lnTo>
                <a:close/>
              </a:path>
            </a:pathLst>
          </a:custGeom>
          <a:blipFill>
            <a:blip r:embed="rId7"/>
            <a:stretch>
              <a:fillRect/>
            </a:stretch>
          </a:blipFill>
        </p:spPr>
      </p:sp>
      <p:sp>
        <p:nvSpPr>
          <p:cNvPr id="10" name="TextBox 10"/>
          <p:cNvSpPr txBox="1"/>
          <p:nvPr/>
        </p:nvSpPr>
        <p:spPr>
          <a:xfrm>
            <a:off x="638010" y="3474047"/>
            <a:ext cx="6929599" cy="924597"/>
          </a:xfrm>
          <a:prstGeom prst="rect">
            <a:avLst/>
          </a:prstGeom>
        </p:spPr>
        <p:txBody>
          <a:bodyPr lIns="0" tIns="0" rIns="0" bIns="0" rtlCol="0" anchor="t">
            <a:spAutoFit/>
          </a:bodyPr>
          <a:lstStyle/>
          <a:p>
            <a:pPr algn="l">
              <a:lnSpc>
                <a:spcPts val="5993"/>
              </a:lnSpc>
            </a:pPr>
            <a:r>
              <a:rPr lang="en-US" sz="5993" b="1">
                <a:solidFill>
                  <a:srgbClr val="FFFFFF"/>
                </a:solidFill>
                <a:latin typeface="Calibri (MS) Bold"/>
                <a:ea typeface="Calibri (MS) Bold"/>
                <a:cs typeface="Calibri (MS) Bold"/>
                <a:sym typeface="Calibri (MS) Bold"/>
              </a:rPr>
              <a:t>School Social Worker</a:t>
            </a:r>
          </a:p>
        </p:txBody>
      </p:sp>
      <p:sp>
        <p:nvSpPr>
          <p:cNvPr id="11" name="TextBox 11"/>
          <p:cNvSpPr txBox="1"/>
          <p:nvPr/>
        </p:nvSpPr>
        <p:spPr>
          <a:xfrm>
            <a:off x="638010" y="4471548"/>
            <a:ext cx="6734892" cy="1451232"/>
          </a:xfrm>
          <a:prstGeom prst="rect">
            <a:avLst/>
          </a:prstGeom>
        </p:spPr>
        <p:txBody>
          <a:bodyPr lIns="0" tIns="0" rIns="0" bIns="0" rtlCol="0" anchor="t">
            <a:spAutoFit/>
          </a:bodyPr>
          <a:lstStyle/>
          <a:p>
            <a:pPr algn="l">
              <a:lnSpc>
                <a:spcPts val="2760"/>
              </a:lnSpc>
            </a:pPr>
            <a:r>
              <a:rPr lang="en-US" sz="2760" i="1">
                <a:solidFill>
                  <a:srgbClr val="FFFFFF"/>
                </a:solidFill>
                <a:latin typeface="Calibri (MS) Italics"/>
                <a:ea typeface="Calibri (MS) Italics"/>
                <a:cs typeface="Calibri (MS) Italics"/>
                <a:sym typeface="Calibri (MS) Italics"/>
              </a:rPr>
              <a:t>Licensed professionals who work in educational settings to address students' social, emotional, and behavioral needs, supporting academic success and personal growth.</a:t>
            </a:r>
          </a:p>
        </p:txBody>
      </p:sp>
      <p:sp>
        <p:nvSpPr>
          <p:cNvPr id="12" name="TextBox 12"/>
          <p:cNvSpPr txBox="1"/>
          <p:nvPr/>
        </p:nvSpPr>
        <p:spPr>
          <a:xfrm>
            <a:off x="8041508" y="2370716"/>
            <a:ext cx="9814042" cy="1760784"/>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Conduct individual and group counseling to address issues like bullying, anxiety, depression, and family challenges.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Connect students and families to community resources such as food assistance, mental health services, or housing support.</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Develop and implement school-wide programs for conflict resolution, peer relationships, social-emotional learning (SEL), and crisis support. </a:t>
            </a:r>
          </a:p>
        </p:txBody>
      </p:sp>
      <p:sp>
        <p:nvSpPr>
          <p:cNvPr id="13" name="TextBox 13"/>
          <p:cNvSpPr txBox="1"/>
          <p:nvPr/>
        </p:nvSpPr>
        <p:spPr>
          <a:xfrm>
            <a:off x="8061830" y="661697"/>
            <a:ext cx="9814042" cy="1193197"/>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Help students cope with challenges related to mental health, family issues, and life stressors.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Collaborate with families, teachers, and administrators to create a positive and supportive school environment.</a:t>
            </a:r>
          </a:p>
        </p:txBody>
      </p:sp>
      <p:sp>
        <p:nvSpPr>
          <p:cNvPr id="14" name="TextBox 14"/>
          <p:cNvSpPr txBox="1"/>
          <p:nvPr/>
        </p:nvSpPr>
        <p:spPr>
          <a:xfrm>
            <a:off x="8061830" y="4562039"/>
            <a:ext cx="9197470" cy="3463546"/>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Educational requirements: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A Master’s degree in Social Work (MSW) is required for clinical positions in schools.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Some states may offer alternative pathways for certification or licensure specific to school social work.</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Licensure:</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State licensure as a social worker (LCSW, LMSW) is typically required.</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National certification (e.g., School Social Work Specialist – SSWS) may be available.</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Training:</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Focus on social work practice in schools, including counseling, crisis intervention, and working with students with special needs.</a:t>
            </a:r>
          </a:p>
        </p:txBody>
      </p:sp>
      <p:sp>
        <p:nvSpPr>
          <p:cNvPr id="15" name="TextBox 15"/>
          <p:cNvSpPr txBox="1"/>
          <p:nvPr/>
        </p:nvSpPr>
        <p:spPr>
          <a:xfrm>
            <a:off x="10018986" y="8745498"/>
            <a:ext cx="8061191" cy="791982"/>
          </a:xfrm>
          <a:prstGeom prst="rect">
            <a:avLst/>
          </a:prstGeom>
        </p:spPr>
        <p:txBody>
          <a:bodyPr lIns="0" tIns="0" rIns="0" bIns="0" rtlCol="0" anchor="t">
            <a:spAutoFit/>
          </a:bodyPr>
          <a:lstStyle/>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8" tooltip="https://www.socialworkers.org"/>
              </a:rPr>
              <a:t>NASW (National Association of Social Workers) for professional development, certification, and advocacy.</a:t>
            </a:r>
          </a:p>
        </p:txBody>
      </p:sp>
      <p:sp>
        <p:nvSpPr>
          <p:cNvPr id="16" name="TextBox 16"/>
          <p:cNvSpPr txBox="1"/>
          <p:nvPr/>
        </p:nvSpPr>
        <p:spPr>
          <a:xfrm>
            <a:off x="10118016" y="8292594"/>
            <a:ext cx="1806868" cy="422494"/>
          </a:xfrm>
          <a:prstGeom prst="rect">
            <a:avLst/>
          </a:prstGeom>
        </p:spPr>
        <p:txBody>
          <a:bodyPr lIns="0" tIns="0" rIns="0" bIns="0" rtlCol="0" anchor="t">
            <a:spAutoFit/>
          </a:bodyPr>
          <a:lstStyle/>
          <a:p>
            <a:pPr algn="l">
              <a:lnSpc>
                <a:spcPts val="2735"/>
              </a:lnSpc>
            </a:pPr>
            <a:r>
              <a:rPr lang="en-US" sz="2735" b="1">
                <a:solidFill>
                  <a:srgbClr val="000000"/>
                </a:solidFill>
                <a:latin typeface="Calibri (MS) Bold"/>
                <a:ea typeface="Calibri (MS) Bold"/>
                <a:cs typeface="Calibri (MS) Bold"/>
                <a:sym typeface="Calibri (MS) Bold"/>
              </a:rPr>
              <a:t>Resource</a:t>
            </a:r>
          </a:p>
        </p:txBody>
      </p:sp>
      <p:sp>
        <p:nvSpPr>
          <p:cNvPr id="17" name="TextBox 17"/>
          <p:cNvSpPr txBox="1"/>
          <p:nvPr/>
        </p:nvSpPr>
        <p:spPr>
          <a:xfrm>
            <a:off x="8057734" y="1940619"/>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they do it...</a:t>
            </a:r>
          </a:p>
        </p:txBody>
      </p:sp>
      <p:sp>
        <p:nvSpPr>
          <p:cNvPr id="18" name="TextBox 18"/>
          <p:cNvSpPr txBox="1"/>
          <p:nvPr/>
        </p:nvSpPr>
        <p:spPr>
          <a:xfrm>
            <a:off x="8061830" y="316883"/>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What they do...</a:t>
            </a:r>
          </a:p>
        </p:txBody>
      </p:sp>
      <p:sp>
        <p:nvSpPr>
          <p:cNvPr id="19" name="TextBox 19"/>
          <p:cNvSpPr txBox="1"/>
          <p:nvPr/>
        </p:nvSpPr>
        <p:spPr>
          <a:xfrm>
            <a:off x="8057734" y="4217225"/>
            <a:ext cx="3811795"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you can get there...</a:t>
            </a:r>
          </a:p>
        </p:txBody>
      </p:sp>
      <p:grpSp>
        <p:nvGrpSpPr>
          <p:cNvPr id="20" name="Group 20"/>
          <p:cNvGrpSpPr/>
          <p:nvPr/>
        </p:nvGrpSpPr>
        <p:grpSpPr>
          <a:xfrm>
            <a:off x="3510576" y="6668291"/>
            <a:ext cx="683141" cy="68314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806277" cy="10286998"/>
            <a:chOff x="0" y="0"/>
            <a:chExt cx="10408370" cy="13715997"/>
          </a:xfrm>
        </p:grpSpPr>
        <p:sp>
          <p:nvSpPr>
            <p:cNvPr id="3" name="Freeform 3"/>
            <p:cNvSpPr/>
            <p:nvPr/>
          </p:nvSpPr>
          <p:spPr>
            <a:xfrm>
              <a:off x="0" y="0"/>
              <a:ext cx="10408369" cy="13716039"/>
            </a:xfrm>
            <a:custGeom>
              <a:avLst/>
              <a:gdLst/>
              <a:ahLst/>
              <a:cxnLst/>
              <a:rect l="l" t="t" r="r" b="b"/>
              <a:pathLst>
                <a:path w="10408369" h="13716039">
                  <a:moveTo>
                    <a:pt x="0" y="0"/>
                  </a:moveTo>
                  <a:lnTo>
                    <a:pt x="10408369" y="0"/>
                  </a:lnTo>
                  <a:lnTo>
                    <a:pt x="10408369" y="13716039"/>
                  </a:lnTo>
                  <a:lnTo>
                    <a:pt x="0" y="13716039"/>
                  </a:lnTo>
                  <a:close/>
                </a:path>
              </a:pathLst>
            </a:custGeom>
            <a:solidFill>
              <a:srgbClr val="1A6986"/>
            </a:solidFill>
          </p:spPr>
        </p:sp>
      </p:grpSp>
      <p:grpSp>
        <p:nvGrpSpPr>
          <p:cNvPr id="4" name="Group 4"/>
          <p:cNvGrpSpPr/>
          <p:nvPr/>
        </p:nvGrpSpPr>
        <p:grpSpPr>
          <a:xfrm>
            <a:off x="7919856" y="8210874"/>
            <a:ext cx="10368144" cy="1819467"/>
            <a:chOff x="0" y="0"/>
            <a:chExt cx="2730705" cy="479201"/>
          </a:xfrm>
        </p:grpSpPr>
        <p:sp>
          <p:nvSpPr>
            <p:cNvPr id="5" name="Freeform 5"/>
            <p:cNvSpPr/>
            <p:nvPr/>
          </p:nvSpPr>
          <p:spPr>
            <a:xfrm>
              <a:off x="0" y="0"/>
              <a:ext cx="2730704" cy="479201"/>
            </a:xfrm>
            <a:custGeom>
              <a:avLst/>
              <a:gdLst/>
              <a:ahLst/>
              <a:cxnLst/>
              <a:rect l="l" t="t" r="r" b="b"/>
              <a:pathLst>
                <a:path w="2730704" h="479201">
                  <a:moveTo>
                    <a:pt x="0" y="0"/>
                  </a:moveTo>
                  <a:lnTo>
                    <a:pt x="2730704" y="0"/>
                  </a:lnTo>
                  <a:lnTo>
                    <a:pt x="2730704" y="479201"/>
                  </a:lnTo>
                  <a:lnTo>
                    <a:pt x="0" y="479201"/>
                  </a:lnTo>
                  <a:close/>
                </a:path>
              </a:pathLst>
            </a:custGeom>
            <a:solidFill>
              <a:srgbClr val="EFE3D4"/>
            </a:solidFill>
          </p:spPr>
        </p:sp>
        <p:sp>
          <p:nvSpPr>
            <p:cNvPr id="6" name="TextBox 6"/>
            <p:cNvSpPr txBox="1"/>
            <p:nvPr/>
          </p:nvSpPr>
          <p:spPr>
            <a:xfrm>
              <a:off x="0" y="-47625"/>
              <a:ext cx="2730705" cy="526826"/>
            </a:xfrm>
            <a:prstGeom prst="rect">
              <a:avLst/>
            </a:prstGeom>
          </p:spPr>
          <p:txBody>
            <a:bodyPr lIns="50800" tIns="50800" rIns="50800" bIns="50800" rtlCol="0" anchor="ctr"/>
            <a:lstStyle/>
            <a:p>
              <a:pPr algn="ctr">
                <a:lnSpc>
                  <a:spcPts val="2691"/>
                </a:lnSpc>
              </a:pPr>
              <a:endParaRPr/>
            </a:p>
          </p:txBody>
        </p:sp>
      </p:grpSp>
      <p:sp>
        <p:nvSpPr>
          <p:cNvPr id="7" name="Freeform 7"/>
          <p:cNvSpPr/>
          <p:nvPr/>
        </p:nvSpPr>
        <p:spPr>
          <a:xfrm rot="-10673616" flipV="1">
            <a:off x="-3889037" y="6238841"/>
            <a:ext cx="11763864" cy="2666476"/>
          </a:xfrm>
          <a:custGeom>
            <a:avLst/>
            <a:gdLst/>
            <a:ahLst/>
            <a:cxnLst/>
            <a:rect l="l" t="t" r="r" b="b"/>
            <a:pathLst>
              <a:path w="11763864" h="2666476">
                <a:moveTo>
                  <a:pt x="0" y="2666476"/>
                </a:moveTo>
                <a:lnTo>
                  <a:pt x="11763864" y="2666476"/>
                </a:lnTo>
                <a:lnTo>
                  <a:pt x="11763864" y="0"/>
                </a:lnTo>
                <a:lnTo>
                  <a:pt x="0" y="0"/>
                </a:lnTo>
                <a:lnTo>
                  <a:pt x="0" y="266647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flipH="1">
            <a:off x="8065926" y="8382324"/>
            <a:ext cx="1688382" cy="1476567"/>
          </a:xfrm>
          <a:custGeom>
            <a:avLst/>
            <a:gdLst/>
            <a:ahLst/>
            <a:cxnLst/>
            <a:rect l="l" t="t" r="r" b="b"/>
            <a:pathLst>
              <a:path w="1688382" h="1476567">
                <a:moveTo>
                  <a:pt x="1688382" y="0"/>
                </a:moveTo>
                <a:lnTo>
                  <a:pt x="0" y="0"/>
                </a:lnTo>
                <a:lnTo>
                  <a:pt x="0" y="1476567"/>
                </a:lnTo>
                <a:lnTo>
                  <a:pt x="1688382" y="1476567"/>
                </a:lnTo>
                <a:lnTo>
                  <a:pt x="1688382"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18279" y="8833151"/>
            <a:ext cx="2165913" cy="1547081"/>
          </a:xfrm>
          <a:custGeom>
            <a:avLst/>
            <a:gdLst/>
            <a:ahLst/>
            <a:cxnLst/>
            <a:rect l="l" t="t" r="r" b="b"/>
            <a:pathLst>
              <a:path w="2165913" h="1547081">
                <a:moveTo>
                  <a:pt x="0" y="0"/>
                </a:moveTo>
                <a:lnTo>
                  <a:pt x="2165913" y="0"/>
                </a:lnTo>
                <a:lnTo>
                  <a:pt x="2165913" y="1547081"/>
                </a:lnTo>
                <a:lnTo>
                  <a:pt x="0" y="1547081"/>
                </a:lnTo>
                <a:lnTo>
                  <a:pt x="0" y="0"/>
                </a:lnTo>
                <a:close/>
              </a:path>
            </a:pathLst>
          </a:custGeom>
          <a:blipFill>
            <a:blip r:embed="rId7"/>
            <a:stretch>
              <a:fillRect/>
            </a:stretch>
          </a:blipFill>
        </p:spPr>
      </p:sp>
      <p:sp>
        <p:nvSpPr>
          <p:cNvPr id="10" name="TextBox 10"/>
          <p:cNvSpPr txBox="1"/>
          <p:nvPr/>
        </p:nvSpPr>
        <p:spPr>
          <a:xfrm>
            <a:off x="565828" y="3403622"/>
            <a:ext cx="6572636" cy="924597"/>
          </a:xfrm>
          <a:prstGeom prst="rect">
            <a:avLst/>
          </a:prstGeom>
        </p:spPr>
        <p:txBody>
          <a:bodyPr lIns="0" tIns="0" rIns="0" bIns="0" rtlCol="0" anchor="t">
            <a:spAutoFit/>
          </a:bodyPr>
          <a:lstStyle/>
          <a:p>
            <a:pPr algn="l">
              <a:lnSpc>
                <a:spcPts val="5993"/>
              </a:lnSpc>
            </a:pPr>
            <a:r>
              <a:rPr lang="en-US" sz="5993" b="1">
                <a:solidFill>
                  <a:srgbClr val="FFFFFF"/>
                </a:solidFill>
                <a:latin typeface="Calibri (MS) Bold"/>
                <a:ea typeface="Calibri (MS) Bold"/>
                <a:cs typeface="Calibri (MS) Bold"/>
                <a:sym typeface="Calibri (MS) Bold"/>
              </a:rPr>
              <a:t>School Psychologist</a:t>
            </a:r>
          </a:p>
        </p:txBody>
      </p:sp>
      <p:sp>
        <p:nvSpPr>
          <p:cNvPr id="11" name="TextBox 11"/>
          <p:cNvSpPr txBox="1"/>
          <p:nvPr/>
        </p:nvSpPr>
        <p:spPr>
          <a:xfrm>
            <a:off x="638010" y="4471548"/>
            <a:ext cx="6734892" cy="1451232"/>
          </a:xfrm>
          <a:prstGeom prst="rect">
            <a:avLst/>
          </a:prstGeom>
        </p:spPr>
        <p:txBody>
          <a:bodyPr lIns="0" tIns="0" rIns="0" bIns="0" rtlCol="0" anchor="t">
            <a:spAutoFit/>
          </a:bodyPr>
          <a:lstStyle/>
          <a:p>
            <a:pPr algn="l">
              <a:lnSpc>
                <a:spcPts val="2760"/>
              </a:lnSpc>
            </a:pPr>
            <a:r>
              <a:rPr lang="en-US" sz="2760" i="1">
                <a:solidFill>
                  <a:srgbClr val="FFFFFF"/>
                </a:solidFill>
                <a:latin typeface="Calibri (MS) Italics"/>
                <a:ea typeface="Calibri (MS) Italics"/>
                <a:cs typeface="Calibri (MS) Italics"/>
                <a:sym typeface="Calibri (MS) Italics"/>
              </a:rPr>
              <a:t>Licensed professionals who work within educational settings to support students' mental health, emotional well-being, and academic development.</a:t>
            </a:r>
          </a:p>
        </p:txBody>
      </p:sp>
      <p:sp>
        <p:nvSpPr>
          <p:cNvPr id="12" name="TextBox 12"/>
          <p:cNvSpPr txBox="1"/>
          <p:nvPr/>
        </p:nvSpPr>
        <p:spPr>
          <a:xfrm>
            <a:off x="8065926" y="2222620"/>
            <a:ext cx="9814042" cy="1760784"/>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Conduct psychological assessments to identify learning disabilities, behavioral issues, or mental health concerns.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Consult with teachers, parents, and administrators on strategies to support students’ mental health and educational outcomes.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Provide crisis intervention and support during school emergencies or tragedies.</a:t>
            </a:r>
          </a:p>
        </p:txBody>
      </p:sp>
      <p:sp>
        <p:nvSpPr>
          <p:cNvPr id="13" name="TextBox 13"/>
          <p:cNvSpPr txBox="1"/>
          <p:nvPr/>
        </p:nvSpPr>
        <p:spPr>
          <a:xfrm>
            <a:off x="8065926" y="606443"/>
            <a:ext cx="9814042" cy="1193197"/>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Address psychological issues that impact students' learning and social functioning.</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Collaborate with educators, parents, and other professionals to create supportive school environments.</a:t>
            </a:r>
          </a:p>
        </p:txBody>
      </p:sp>
      <p:sp>
        <p:nvSpPr>
          <p:cNvPr id="14" name="TextBox 14"/>
          <p:cNvSpPr txBox="1"/>
          <p:nvPr/>
        </p:nvSpPr>
        <p:spPr>
          <a:xfrm>
            <a:off x="8061830" y="4385369"/>
            <a:ext cx="9619335" cy="3747340"/>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Educational requirements: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Master’s or specialist degree (Ed.S.) in school psychology is typically required.</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Some states may require a doctoral degree (Ph.D. or Psy.D.) for certain positions.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Licensure:</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State licensure or certification is required, typically involving exams and supervised practice.</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Nationally certified school psychologist (NCSP) credential is available through the National Association of School Psychologists (NASP).</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Training:</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Focus on child development, learning theories, counseling, assessment, and school systems.</a:t>
            </a:r>
          </a:p>
        </p:txBody>
      </p:sp>
      <p:sp>
        <p:nvSpPr>
          <p:cNvPr id="15" name="TextBox 15"/>
          <p:cNvSpPr txBox="1"/>
          <p:nvPr/>
        </p:nvSpPr>
        <p:spPr>
          <a:xfrm>
            <a:off x="10018986" y="8844680"/>
            <a:ext cx="8061191" cy="410982"/>
          </a:xfrm>
          <a:prstGeom prst="rect">
            <a:avLst/>
          </a:prstGeom>
        </p:spPr>
        <p:txBody>
          <a:bodyPr lIns="0" tIns="0" rIns="0" bIns="0" rtlCol="0" anchor="t">
            <a:spAutoFit/>
          </a:bodyPr>
          <a:lstStyle/>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8" tooltip="https://www.nasponline.org"/>
              </a:rPr>
              <a:t>National Association of School Psychologists</a:t>
            </a:r>
          </a:p>
        </p:txBody>
      </p:sp>
      <p:sp>
        <p:nvSpPr>
          <p:cNvPr id="16" name="TextBox 16"/>
          <p:cNvSpPr txBox="1"/>
          <p:nvPr/>
        </p:nvSpPr>
        <p:spPr>
          <a:xfrm>
            <a:off x="10118016" y="8391776"/>
            <a:ext cx="1806868" cy="422494"/>
          </a:xfrm>
          <a:prstGeom prst="rect">
            <a:avLst/>
          </a:prstGeom>
        </p:spPr>
        <p:txBody>
          <a:bodyPr lIns="0" tIns="0" rIns="0" bIns="0" rtlCol="0" anchor="t">
            <a:spAutoFit/>
          </a:bodyPr>
          <a:lstStyle/>
          <a:p>
            <a:pPr algn="l">
              <a:lnSpc>
                <a:spcPts val="2735"/>
              </a:lnSpc>
            </a:pPr>
            <a:r>
              <a:rPr lang="en-US" sz="2735" b="1">
                <a:solidFill>
                  <a:srgbClr val="000000"/>
                </a:solidFill>
                <a:latin typeface="Calibri (MS) Bold"/>
                <a:ea typeface="Calibri (MS) Bold"/>
                <a:cs typeface="Calibri (MS) Bold"/>
                <a:sym typeface="Calibri (MS) Bold"/>
              </a:rPr>
              <a:t>Resource</a:t>
            </a:r>
          </a:p>
        </p:txBody>
      </p:sp>
      <p:sp>
        <p:nvSpPr>
          <p:cNvPr id="17" name="TextBox 17"/>
          <p:cNvSpPr txBox="1"/>
          <p:nvPr/>
        </p:nvSpPr>
        <p:spPr>
          <a:xfrm>
            <a:off x="8061830" y="1877806"/>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they do it...</a:t>
            </a:r>
          </a:p>
        </p:txBody>
      </p:sp>
      <p:sp>
        <p:nvSpPr>
          <p:cNvPr id="18" name="TextBox 18"/>
          <p:cNvSpPr txBox="1"/>
          <p:nvPr/>
        </p:nvSpPr>
        <p:spPr>
          <a:xfrm>
            <a:off x="8065926" y="261628"/>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What they do...</a:t>
            </a:r>
          </a:p>
        </p:txBody>
      </p:sp>
      <p:sp>
        <p:nvSpPr>
          <p:cNvPr id="19" name="TextBox 19"/>
          <p:cNvSpPr txBox="1"/>
          <p:nvPr/>
        </p:nvSpPr>
        <p:spPr>
          <a:xfrm>
            <a:off x="8041508" y="3983404"/>
            <a:ext cx="3811795"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you can get there...</a:t>
            </a:r>
          </a:p>
        </p:txBody>
      </p:sp>
      <p:grpSp>
        <p:nvGrpSpPr>
          <p:cNvPr id="20" name="Group 20"/>
          <p:cNvGrpSpPr/>
          <p:nvPr/>
        </p:nvGrpSpPr>
        <p:grpSpPr>
          <a:xfrm>
            <a:off x="3510576" y="6668291"/>
            <a:ext cx="683141" cy="68314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806277" cy="10286998"/>
            <a:chOff x="0" y="0"/>
            <a:chExt cx="10408370" cy="13715997"/>
          </a:xfrm>
        </p:grpSpPr>
        <p:sp>
          <p:nvSpPr>
            <p:cNvPr id="3" name="Freeform 3"/>
            <p:cNvSpPr/>
            <p:nvPr/>
          </p:nvSpPr>
          <p:spPr>
            <a:xfrm>
              <a:off x="0" y="0"/>
              <a:ext cx="10408369" cy="13716039"/>
            </a:xfrm>
            <a:custGeom>
              <a:avLst/>
              <a:gdLst/>
              <a:ahLst/>
              <a:cxnLst/>
              <a:rect l="l" t="t" r="r" b="b"/>
              <a:pathLst>
                <a:path w="10408369" h="13716039">
                  <a:moveTo>
                    <a:pt x="0" y="0"/>
                  </a:moveTo>
                  <a:lnTo>
                    <a:pt x="10408369" y="0"/>
                  </a:lnTo>
                  <a:lnTo>
                    <a:pt x="10408369" y="13716039"/>
                  </a:lnTo>
                  <a:lnTo>
                    <a:pt x="0" y="13716039"/>
                  </a:lnTo>
                  <a:close/>
                </a:path>
              </a:pathLst>
            </a:custGeom>
            <a:solidFill>
              <a:srgbClr val="1A6986"/>
            </a:solidFill>
          </p:spPr>
        </p:sp>
      </p:grpSp>
      <p:grpSp>
        <p:nvGrpSpPr>
          <p:cNvPr id="4" name="Group 4"/>
          <p:cNvGrpSpPr/>
          <p:nvPr/>
        </p:nvGrpSpPr>
        <p:grpSpPr>
          <a:xfrm>
            <a:off x="7919856" y="7972129"/>
            <a:ext cx="10368144" cy="2147635"/>
            <a:chOff x="0" y="0"/>
            <a:chExt cx="2730705" cy="565632"/>
          </a:xfrm>
        </p:grpSpPr>
        <p:sp>
          <p:nvSpPr>
            <p:cNvPr id="5" name="Freeform 5"/>
            <p:cNvSpPr/>
            <p:nvPr/>
          </p:nvSpPr>
          <p:spPr>
            <a:xfrm>
              <a:off x="0" y="0"/>
              <a:ext cx="2730704" cy="565632"/>
            </a:xfrm>
            <a:custGeom>
              <a:avLst/>
              <a:gdLst/>
              <a:ahLst/>
              <a:cxnLst/>
              <a:rect l="l" t="t" r="r" b="b"/>
              <a:pathLst>
                <a:path w="2730704" h="565632">
                  <a:moveTo>
                    <a:pt x="0" y="0"/>
                  </a:moveTo>
                  <a:lnTo>
                    <a:pt x="2730704" y="0"/>
                  </a:lnTo>
                  <a:lnTo>
                    <a:pt x="2730704" y="565632"/>
                  </a:lnTo>
                  <a:lnTo>
                    <a:pt x="0" y="565632"/>
                  </a:lnTo>
                  <a:close/>
                </a:path>
              </a:pathLst>
            </a:custGeom>
            <a:solidFill>
              <a:srgbClr val="EFE3D4"/>
            </a:solidFill>
          </p:spPr>
        </p:sp>
        <p:sp>
          <p:nvSpPr>
            <p:cNvPr id="6" name="TextBox 6"/>
            <p:cNvSpPr txBox="1"/>
            <p:nvPr/>
          </p:nvSpPr>
          <p:spPr>
            <a:xfrm>
              <a:off x="0" y="-47625"/>
              <a:ext cx="2730705" cy="613257"/>
            </a:xfrm>
            <a:prstGeom prst="rect">
              <a:avLst/>
            </a:prstGeom>
          </p:spPr>
          <p:txBody>
            <a:bodyPr lIns="50800" tIns="50800" rIns="50800" bIns="50800" rtlCol="0" anchor="ctr"/>
            <a:lstStyle/>
            <a:p>
              <a:pPr algn="ctr">
                <a:lnSpc>
                  <a:spcPts val="2691"/>
                </a:lnSpc>
              </a:pPr>
              <a:endParaRPr/>
            </a:p>
          </p:txBody>
        </p:sp>
      </p:grpSp>
      <p:sp>
        <p:nvSpPr>
          <p:cNvPr id="7" name="Freeform 7"/>
          <p:cNvSpPr/>
          <p:nvPr/>
        </p:nvSpPr>
        <p:spPr>
          <a:xfrm rot="-10673616" flipV="1">
            <a:off x="-3889037" y="6238841"/>
            <a:ext cx="11763864" cy="2666476"/>
          </a:xfrm>
          <a:custGeom>
            <a:avLst/>
            <a:gdLst/>
            <a:ahLst/>
            <a:cxnLst/>
            <a:rect l="l" t="t" r="r" b="b"/>
            <a:pathLst>
              <a:path w="11763864" h="2666476">
                <a:moveTo>
                  <a:pt x="0" y="2666476"/>
                </a:moveTo>
                <a:lnTo>
                  <a:pt x="11763864" y="2666476"/>
                </a:lnTo>
                <a:lnTo>
                  <a:pt x="11763864" y="0"/>
                </a:lnTo>
                <a:lnTo>
                  <a:pt x="0" y="0"/>
                </a:lnTo>
                <a:lnTo>
                  <a:pt x="0" y="266647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flipH="1">
            <a:off x="8062956" y="8262020"/>
            <a:ext cx="1853652" cy="1621103"/>
          </a:xfrm>
          <a:custGeom>
            <a:avLst/>
            <a:gdLst/>
            <a:ahLst/>
            <a:cxnLst/>
            <a:rect l="l" t="t" r="r" b="b"/>
            <a:pathLst>
              <a:path w="1853652" h="1621103">
                <a:moveTo>
                  <a:pt x="1853653" y="0"/>
                </a:moveTo>
                <a:lnTo>
                  <a:pt x="0" y="0"/>
                </a:lnTo>
                <a:lnTo>
                  <a:pt x="0" y="1621103"/>
                </a:lnTo>
                <a:lnTo>
                  <a:pt x="1853653" y="1621103"/>
                </a:lnTo>
                <a:lnTo>
                  <a:pt x="185365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18279" y="8833151"/>
            <a:ext cx="2165913" cy="1547081"/>
          </a:xfrm>
          <a:custGeom>
            <a:avLst/>
            <a:gdLst/>
            <a:ahLst/>
            <a:cxnLst/>
            <a:rect l="l" t="t" r="r" b="b"/>
            <a:pathLst>
              <a:path w="2165913" h="1547081">
                <a:moveTo>
                  <a:pt x="0" y="0"/>
                </a:moveTo>
                <a:lnTo>
                  <a:pt x="2165913" y="0"/>
                </a:lnTo>
                <a:lnTo>
                  <a:pt x="2165913" y="1547081"/>
                </a:lnTo>
                <a:lnTo>
                  <a:pt x="0" y="1547081"/>
                </a:lnTo>
                <a:lnTo>
                  <a:pt x="0" y="0"/>
                </a:lnTo>
                <a:close/>
              </a:path>
            </a:pathLst>
          </a:custGeom>
          <a:blipFill>
            <a:blip r:embed="rId7"/>
            <a:stretch>
              <a:fillRect/>
            </a:stretch>
          </a:blipFill>
        </p:spPr>
      </p:sp>
      <p:sp>
        <p:nvSpPr>
          <p:cNvPr id="10" name="TextBox 10"/>
          <p:cNvSpPr txBox="1"/>
          <p:nvPr/>
        </p:nvSpPr>
        <p:spPr>
          <a:xfrm>
            <a:off x="616821" y="3147931"/>
            <a:ext cx="6572636" cy="924597"/>
          </a:xfrm>
          <a:prstGeom prst="rect">
            <a:avLst/>
          </a:prstGeom>
        </p:spPr>
        <p:txBody>
          <a:bodyPr lIns="0" tIns="0" rIns="0" bIns="0" rtlCol="0" anchor="t">
            <a:spAutoFit/>
          </a:bodyPr>
          <a:lstStyle/>
          <a:p>
            <a:pPr algn="l">
              <a:lnSpc>
                <a:spcPts val="5993"/>
              </a:lnSpc>
            </a:pPr>
            <a:r>
              <a:rPr lang="en-US" sz="5993" b="1">
                <a:solidFill>
                  <a:srgbClr val="FFFFFF"/>
                </a:solidFill>
                <a:latin typeface="Calibri (MS) Bold"/>
                <a:ea typeface="Calibri (MS) Bold"/>
                <a:cs typeface="Calibri (MS) Bold"/>
                <a:sym typeface="Calibri (MS) Bold"/>
              </a:rPr>
              <a:t>Social Worker</a:t>
            </a:r>
          </a:p>
        </p:txBody>
      </p:sp>
      <p:sp>
        <p:nvSpPr>
          <p:cNvPr id="11" name="TextBox 11"/>
          <p:cNvSpPr txBox="1"/>
          <p:nvPr/>
        </p:nvSpPr>
        <p:spPr>
          <a:xfrm>
            <a:off x="616821" y="4180972"/>
            <a:ext cx="6734892" cy="1451232"/>
          </a:xfrm>
          <a:prstGeom prst="rect">
            <a:avLst/>
          </a:prstGeom>
        </p:spPr>
        <p:txBody>
          <a:bodyPr lIns="0" tIns="0" rIns="0" bIns="0" rtlCol="0" anchor="t">
            <a:spAutoFit/>
          </a:bodyPr>
          <a:lstStyle/>
          <a:p>
            <a:pPr algn="l">
              <a:lnSpc>
                <a:spcPts val="2760"/>
              </a:lnSpc>
            </a:pPr>
            <a:r>
              <a:rPr lang="en-US" sz="2760" i="1">
                <a:solidFill>
                  <a:srgbClr val="FFFFFF"/>
                </a:solidFill>
                <a:latin typeface="Calibri (MS) Italics"/>
                <a:ea typeface="Calibri (MS) Italics"/>
                <a:cs typeface="Calibri (MS) Italics"/>
                <a:sym typeface="Calibri (MS) Italics"/>
              </a:rPr>
              <a:t>Professionals who support individuals, families, and communities by addressing challenges related to mental health, substance use, and social determinants of health.</a:t>
            </a:r>
          </a:p>
        </p:txBody>
      </p:sp>
      <p:sp>
        <p:nvSpPr>
          <p:cNvPr id="12" name="TextBox 12"/>
          <p:cNvSpPr txBox="1"/>
          <p:nvPr/>
        </p:nvSpPr>
        <p:spPr>
          <a:xfrm>
            <a:off x="8196907" y="864601"/>
            <a:ext cx="9814042" cy="625610"/>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Empower clients to improve their well-being and navigate complex systems.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Address societal challenges through advocacy and systemic change.</a:t>
            </a:r>
          </a:p>
        </p:txBody>
      </p:sp>
      <p:sp>
        <p:nvSpPr>
          <p:cNvPr id="13" name="TextBox 13"/>
          <p:cNvSpPr txBox="1"/>
          <p:nvPr/>
        </p:nvSpPr>
        <p:spPr>
          <a:xfrm>
            <a:off x="8196907" y="2050449"/>
            <a:ext cx="9359726" cy="1760784"/>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Provide case management and linking clients to resources such as housing, healthcare, and employment.</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Offer counseling and therapeutic interventions to address emotional and behavioral needs.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Advocate for policies and practices that support vulnerable populations.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Collaborating with interdisciplinary teams to provide holistic care.</a:t>
            </a:r>
          </a:p>
        </p:txBody>
      </p:sp>
      <p:sp>
        <p:nvSpPr>
          <p:cNvPr id="14" name="TextBox 14"/>
          <p:cNvSpPr txBox="1"/>
          <p:nvPr/>
        </p:nvSpPr>
        <p:spPr>
          <a:xfrm>
            <a:off x="8177494" y="4397162"/>
            <a:ext cx="9197470" cy="3179752"/>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Educational requirements: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Bachelor’s degree in Social Work (BSW) for entry-level positions.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Master’s degree in Social Work (MSW) required for clinical roles and licensure.</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Licensure:</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Varies by state; common credentials include Licensed Clinical Social Worker (LCSW) or Licensed Master Social Worker (LMSW).</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Requires supervised clinical hours and a state licensure exam.</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Specializations: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Options include school social work, healthcare, mental health, and substance use.</a:t>
            </a:r>
          </a:p>
        </p:txBody>
      </p:sp>
      <p:sp>
        <p:nvSpPr>
          <p:cNvPr id="15" name="TextBox 15"/>
          <p:cNvSpPr txBox="1"/>
          <p:nvPr/>
        </p:nvSpPr>
        <p:spPr>
          <a:xfrm>
            <a:off x="9930345" y="8399982"/>
            <a:ext cx="8061191" cy="1570887"/>
          </a:xfrm>
          <a:prstGeom prst="rect">
            <a:avLst/>
          </a:prstGeom>
        </p:spPr>
        <p:txBody>
          <a:bodyPr lIns="0" tIns="0" rIns="0" bIns="0" rtlCol="0" anchor="t">
            <a:spAutoFit/>
          </a:bodyPr>
          <a:lstStyle/>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8" tooltip="https://www.socialworkers.org"/>
              </a:rPr>
              <a:t>The National Association of Social Workers</a:t>
            </a:r>
          </a:p>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9" tooltip="https://www.clinicalsocialworkassociation.org"/>
              </a:rPr>
              <a:t>Clinical Social Work Association</a:t>
            </a:r>
          </a:p>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10" tooltip="https://www.nabsw.org"/>
              </a:rPr>
              <a:t>National Association of Black Social Workers</a:t>
            </a:r>
          </a:p>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11" tooltip="https://www.sswaa.org"/>
              </a:rPr>
              <a:t>School Social Work Association of America</a:t>
            </a:r>
          </a:p>
        </p:txBody>
      </p:sp>
      <p:sp>
        <p:nvSpPr>
          <p:cNvPr id="16" name="TextBox 16"/>
          <p:cNvSpPr txBox="1"/>
          <p:nvPr/>
        </p:nvSpPr>
        <p:spPr>
          <a:xfrm>
            <a:off x="10115843" y="8064650"/>
            <a:ext cx="1806868" cy="422494"/>
          </a:xfrm>
          <a:prstGeom prst="rect">
            <a:avLst/>
          </a:prstGeom>
        </p:spPr>
        <p:txBody>
          <a:bodyPr lIns="0" tIns="0" rIns="0" bIns="0" rtlCol="0" anchor="t">
            <a:spAutoFit/>
          </a:bodyPr>
          <a:lstStyle/>
          <a:p>
            <a:pPr algn="l">
              <a:lnSpc>
                <a:spcPts val="2735"/>
              </a:lnSpc>
            </a:pPr>
            <a:r>
              <a:rPr lang="en-US" sz="2735" b="1">
                <a:solidFill>
                  <a:srgbClr val="000000"/>
                </a:solidFill>
                <a:latin typeface="Calibri (MS) Bold"/>
                <a:ea typeface="Calibri (MS) Bold"/>
                <a:cs typeface="Calibri (MS) Bold"/>
                <a:sym typeface="Calibri (MS) Bold"/>
              </a:rPr>
              <a:t>Resources</a:t>
            </a:r>
          </a:p>
        </p:txBody>
      </p:sp>
      <p:sp>
        <p:nvSpPr>
          <p:cNvPr id="17" name="TextBox 17"/>
          <p:cNvSpPr txBox="1"/>
          <p:nvPr/>
        </p:nvSpPr>
        <p:spPr>
          <a:xfrm>
            <a:off x="8177494" y="1594986"/>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they do it...</a:t>
            </a:r>
          </a:p>
        </p:txBody>
      </p:sp>
      <p:sp>
        <p:nvSpPr>
          <p:cNvPr id="18" name="TextBox 18"/>
          <p:cNvSpPr txBox="1"/>
          <p:nvPr/>
        </p:nvSpPr>
        <p:spPr>
          <a:xfrm>
            <a:off x="8177494" y="416327"/>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What they do...</a:t>
            </a:r>
          </a:p>
        </p:txBody>
      </p:sp>
      <p:sp>
        <p:nvSpPr>
          <p:cNvPr id="19" name="TextBox 19"/>
          <p:cNvSpPr txBox="1"/>
          <p:nvPr/>
        </p:nvSpPr>
        <p:spPr>
          <a:xfrm>
            <a:off x="8161269" y="3916009"/>
            <a:ext cx="3811795"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you can get there...</a:t>
            </a:r>
          </a:p>
        </p:txBody>
      </p:sp>
      <p:grpSp>
        <p:nvGrpSpPr>
          <p:cNvPr id="20" name="Group 20"/>
          <p:cNvGrpSpPr/>
          <p:nvPr/>
        </p:nvGrpSpPr>
        <p:grpSpPr>
          <a:xfrm>
            <a:off x="3510576" y="6668291"/>
            <a:ext cx="683141" cy="68314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806277" cy="10286998"/>
            <a:chOff x="0" y="0"/>
            <a:chExt cx="10408370" cy="13715997"/>
          </a:xfrm>
        </p:grpSpPr>
        <p:sp>
          <p:nvSpPr>
            <p:cNvPr id="3" name="Freeform 3"/>
            <p:cNvSpPr/>
            <p:nvPr/>
          </p:nvSpPr>
          <p:spPr>
            <a:xfrm>
              <a:off x="0" y="0"/>
              <a:ext cx="10408369" cy="13716039"/>
            </a:xfrm>
            <a:custGeom>
              <a:avLst/>
              <a:gdLst/>
              <a:ahLst/>
              <a:cxnLst/>
              <a:rect l="l" t="t" r="r" b="b"/>
              <a:pathLst>
                <a:path w="10408369" h="13716039">
                  <a:moveTo>
                    <a:pt x="0" y="0"/>
                  </a:moveTo>
                  <a:lnTo>
                    <a:pt x="10408369" y="0"/>
                  </a:lnTo>
                  <a:lnTo>
                    <a:pt x="10408369" y="13716039"/>
                  </a:lnTo>
                  <a:lnTo>
                    <a:pt x="0" y="13716039"/>
                  </a:lnTo>
                  <a:close/>
                </a:path>
              </a:pathLst>
            </a:custGeom>
            <a:solidFill>
              <a:srgbClr val="1A6986"/>
            </a:solidFill>
          </p:spPr>
        </p:sp>
      </p:grpSp>
      <p:grpSp>
        <p:nvGrpSpPr>
          <p:cNvPr id="4" name="Group 4"/>
          <p:cNvGrpSpPr/>
          <p:nvPr/>
        </p:nvGrpSpPr>
        <p:grpSpPr>
          <a:xfrm>
            <a:off x="7919856" y="7972129"/>
            <a:ext cx="10368144" cy="2147635"/>
            <a:chOff x="0" y="0"/>
            <a:chExt cx="2730705" cy="565632"/>
          </a:xfrm>
        </p:grpSpPr>
        <p:sp>
          <p:nvSpPr>
            <p:cNvPr id="5" name="Freeform 5"/>
            <p:cNvSpPr/>
            <p:nvPr/>
          </p:nvSpPr>
          <p:spPr>
            <a:xfrm>
              <a:off x="0" y="0"/>
              <a:ext cx="2730704" cy="565632"/>
            </a:xfrm>
            <a:custGeom>
              <a:avLst/>
              <a:gdLst/>
              <a:ahLst/>
              <a:cxnLst/>
              <a:rect l="l" t="t" r="r" b="b"/>
              <a:pathLst>
                <a:path w="2730704" h="565632">
                  <a:moveTo>
                    <a:pt x="0" y="0"/>
                  </a:moveTo>
                  <a:lnTo>
                    <a:pt x="2730704" y="0"/>
                  </a:lnTo>
                  <a:lnTo>
                    <a:pt x="2730704" y="565632"/>
                  </a:lnTo>
                  <a:lnTo>
                    <a:pt x="0" y="565632"/>
                  </a:lnTo>
                  <a:close/>
                </a:path>
              </a:pathLst>
            </a:custGeom>
            <a:solidFill>
              <a:srgbClr val="EFE3D4"/>
            </a:solidFill>
          </p:spPr>
        </p:sp>
        <p:sp>
          <p:nvSpPr>
            <p:cNvPr id="6" name="TextBox 6"/>
            <p:cNvSpPr txBox="1"/>
            <p:nvPr/>
          </p:nvSpPr>
          <p:spPr>
            <a:xfrm>
              <a:off x="0" y="-47625"/>
              <a:ext cx="2730705" cy="613257"/>
            </a:xfrm>
            <a:prstGeom prst="rect">
              <a:avLst/>
            </a:prstGeom>
          </p:spPr>
          <p:txBody>
            <a:bodyPr lIns="50800" tIns="50800" rIns="50800" bIns="50800" rtlCol="0" anchor="ctr"/>
            <a:lstStyle/>
            <a:p>
              <a:pPr algn="ctr">
                <a:lnSpc>
                  <a:spcPts val="2691"/>
                </a:lnSpc>
              </a:pPr>
              <a:endParaRPr/>
            </a:p>
          </p:txBody>
        </p:sp>
      </p:grpSp>
      <p:sp>
        <p:nvSpPr>
          <p:cNvPr id="7" name="Freeform 7"/>
          <p:cNvSpPr/>
          <p:nvPr/>
        </p:nvSpPr>
        <p:spPr>
          <a:xfrm rot="-10673616" flipV="1">
            <a:off x="-3889037" y="6238841"/>
            <a:ext cx="11763864" cy="2666476"/>
          </a:xfrm>
          <a:custGeom>
            <a:avLst/>
            <a:gdLst/>
            <a:ahLst/>
            <a:cxnLst/>
            <a:rect l="l" t="t" r="r" b="b"/>
            <a:pathLst>
              <a:path w="11763864" h="2666476">
                <a:moveTo>
                  <a:pt x="0" y="2666476"/>
                </a:moveTo>
                <a:lnTo>
                  <a:pt x="11763864" y="2666476"/>
                </a:lnTo>
                <a:lnTo>
                  <a:pt x="11763864" y="0"/>
                </a:lnTo>
                <a:lnTo>
                  <a:pt x="0" y="0"/>
                </a:lnTo>
                <a:lnTo>
                  <a:pt x="0" y="266647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flipH="1">
            <a:off x="8062956" y="8262020"/>
            <a:ext cx="1853652" cy="1621103"/>
          </a:xfrm>
          <a:custGeom>
            <a:avLst/>
            <a:gdLst/>
            <a:ahLst/>
            <a:cxnLst/>
            <a:rect l="l" t="t" r="r" b="b"/>
            <a:pathLst>
              <a:path w="1853652" h="1621103">
                <a:moveTo>
                  <a:pt x="1853653" y="0"/>
                </a:moveTo>
                <a:lnTo>
                  <a:pt x="0" y="0"/>
                </a:lnTo>
                <a:lnTo>
                  <a:pt x="0" y="1621103"/>
                </a:lnTo>
                <a:lnTo>
                  <a:pt x="1853653" y="1621103"/>
                </a:lnTo>
                <a:lnTo>
                  <a:pt x="185365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18279" y="8833151"/>
            <a:ext cx="2165913" cy="1547081"/>
          </a:xfrm>
          <a:custGeom>
            <a:avLst/>
            <a:gdLst/>
            <a:ahLst/>
            <a:cxnLst/>
            <a:rect l="l" t="t" r="r" b="b"/>
            <a:pathLst>
              <a:path w="2165913" h="1547081">
                <a:moveTo>
                  <a:pt x="0" y="0"/>
                </a:moveTo>
                <a:lnTo>
                  <a:pt x="2165913" y="0"/>
                </a:lnTo>
                <a:lnTo>
                  <a:pt x="2165913" y="1547081"/>
                </a:lnTo>
                <a:lnTo>
                  <a:pt x="0" y="1547081"/>
                </a:lnTo>
                <a:lnTo>
                  <a:pt x="0" y="0"/>
                </a:lnTo>
                <a:close/>
              </a:path>
            </a:pathLst>
          </a:custGeom>
          <a:blipFill>
            <a:blip r:embed="rId7"/>
            <a:stretch>
              <a:fillRect/>
            </a:stretch>
          </a:blipFill>
        </p:spPr>
      </p:sp>
      <p:sp>
        <p:nvSpPr>
          <p:cNvPr id="10" name="TextBox 10"/>
          <p:cNvSpPr txBox="1"/>
          <p:nvPr/>
        </p:nvSpPr>
        <p:spPr>
          <a:xfrm>
            <a:off x="638010" y="2715435"/>
            <a:ext cx="6572636" cy="1677905"/>
          </a:xfrm>
          <a:prstGeom prst="rect">
            <a:avLst/>
          </a:prstGeom>
        </p:spPr>
        <p:txBody>
          <a:bodyPr lIns="0" tIns="0" rIns="0" bIns="0" rtlCol="0" anchor="t">
            <a:spAutoFit/>
          </a:bodyPr>
          <a:lstStyle/>
          <a:p>
            <a:pPr algn="l">
              <a:lnSpc>
                <a:spcPts val="5993"/>
              </a:lnSpc>
            </a:pPr>
            <a:r>
              <a:rPr lang="en-US" sz="5993" b="1">
                <a:solidFill>
                  <a:srgbClr val="FFFFFF"/>
                </a:solidFill>
                <a:latin typeface="Calibri (MS) Bold"/>
                <a:ea typeface="Calibri (MS) Bold"/>
                <a:cs typeface="Calibri (MS) Bold"/>
                <a:sym typeface="Calibri (MS) Bold"/>
              </a:rPr>
              <a:t>Substance Use Counselors</a:t>
            </a:r>
          </a:p>
        </p:txBody>
      </p:sp>
      <p:sp>
        <p:nvSpPr>
          <p:cNvPr id="11" name="TextBox 11"/>
          <p:cNvSpPr txBox="1"/>
          <p:nvPr/>
        </p:nvSpPr>
        <p:spPr>
          <a:xfrm>
            <a:off x="638010" y="4471548"/>
            <a:ext cx="6734892" cy="1451232"/>
          </a:xfrm>
          <a:prstGeom prst="rect">
            <a:avLst/>
          </a:prstGeom>
        </p:spPr>
        <p:txBody>
          <a:bodyPr lIns="0" tIns="0" rIns="0" bIns="0" rtlCol="0" anchor="t">
            <a:spAutoFit/>
          </a:bodyPr>
          <a:lstStyle/>
          <a:p>
            <a:pPr algn="l">
              <a:lnSpc>
                <a:spcPts val="2760"/>
              </a:lnSpc>
            </a:pPr>
            <a:r>
              <a:rPr lang="en-US" sz="2760" i="1">
                <a:solidFill>
                  <a:srgbClr val="FFFFFF"/>
                </a:solidFill>
                <a:latin typeface="Calibri (MS) Italics"/>
                <a:ea typeface="Calibri (MS) Italics"/>
                <a:cs typeface="Calibri (MS) Italics"/>
                <a:sym typeface="Calibri (MS) Italics"/>
              </a:rPr>
              <a:t>Professionals who support individuals struggling with substance use disorders (SUDs) through assessment, counseling, and treatment planning.</a:t>
            </a:r>
          </a:p>
        </p:txBody>
      </p:sp>
      <p:sp>
        <p:nvSpPr>
          <p:cNvPr id="12" name="TextBox 12"/>
          <p:cNvSpPr txBox="1"/>
          <p:nvPr/>
        </p:nvSpPr>
        <p:spPr>
          <a:xfrm>
            <a:off x="8177494" y="2142763"/>
            <a:ext cx="9814042" cy="1476991"/>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Conduct assessments to evaluate the severity of substance use and its impact.</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Lead individual and group therapy sessions focused on recovery.</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Educating clients and families on addiction.</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Collaborating with healthcare providers, peer support specialists, and recovery resources.</a:t>
            </a:r>
          </a:p>
        </p:txBody>
      </p:sp>
      <p:sp>
        <p:nvSpPr>
          <p:cNvPr id="13" name="TextBox 13"/>
          <p:cNvSpPr txBox="1"/>
          <p:nvPr/>
        </p:nvSpPr>
        <p:spPr>
          <a:xfrm>
            <a:off x="8177494" y="819648"/>
            <a:ext cx="9359726" cy="625610"/>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Help clients understand and overcome substance use challenges.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Promote recovery and healthy lifestyle changes.</a:t>
            </a:r>
          </a:p>
        </p:txBody>
      </p:sp>
      <p:sp>
        <p:nvSpPr>
          <p:cNvPr id="14" name="TextBox 14"/>
          <p:cNvSpPr txBox="1"/>
          <p:nvPr/>
        </p:nvSpPr>
        <p:spPr>
          <a:xfrm>
            <a:off x="8177494" y="4326836"/>
            <a:ext cx="9197470" cy="3463546"/>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Educational requirements: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Entry-level roles may require an associate’s degree; advanced positions often require a bachelor’s or master’s degree in counseling, social work, or psychology.</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Licensure and certification:</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Credential options include Certified Addiction Counselor (CAC) or Licensed Alcohol and Drug Counselor (LADC).</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Requirements vary by state and may include supervised practice and exams.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Training:</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Specialized training in motivational interviewing, cognitive-behavioral therapy, or trauma-informed care.</a:t>
            </a:r>
          </a:p>
        </p:txBody>
      </p:sp>
      <p:sp>
        <p:nvSpPr>
          <p:cNvPr id="15" name="TextBox 15"/>
          <p:cNvSpPr txBox="1"/>
          <p:nvPr/>
        </p:nvSpPr>
        <p:spPr>
          <a:xfrm>
            <a:off x="9930345" y="8399982"/>
            <a:ext cx="8061191" cy="1570887"/>
          </a:xfrm>
          <a:prstGeom prst="rect">
            <a:avLst/>
          </a:prstGeom>
        </p:spPr>
        <p:txBody>
          <a:bodyPr lIns="0" tIns="0" rIns="0" bIns="0" rtlCol="0" anchor="t">
            <a:spAutoFit/>
          </a:bodyPr>
          <a:lstStyle/>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8" tooltip="https://www.naadac.org/about"/>
              </a:rPr>
              <a:t>The Association for Addiction Professionals (NAADAC)</a:t>
            </a:r>
          </a:p>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9" tooltip="https://nalgap.org"/>
              </a:rPr>
              <a:t>The Association of Lesbian, Gay, Bisexual, Transgender Addiction Professionals and Their Allies (NALGAP)</a:t>
            </a:r>
          </a:p>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10" tooltip="https://internationalcredentialing.org"/>
              </a:rPr>
              <a:t>The International Certification and Reciprocity Consortium (IC&amp;RC)</a:t>
            </a:r>
          </a:p>
        </p:txBody>
      </p:sp>
      <p:sp>
        <p:nvSpPr>
          <p:cNvPr id="16" name="TextBox 16"/>
          <p:cNvSpPr txBox="1"/>
          <p:nvPr/>
        </p:nvSpPr>
        <p:spPr>
          <a:xfrm>
            <a:off x="10115843" y="8064650"/>
            <a:ext cx="1806868" cy="422494"/>
          </a:xfrm>
          <a:prstGeom prst="rect">
            <a:avLst/>
          </a:prstGeom>
        </p:spPr>
        <p:txBody>
          <a:bodyPr lIns="0" tIns="0" rIns="0" bIns="0" rtlCol="0" anchor="t">
            <a:spAutoFit/>
          </a:bodyPr>
          <a:lstStyle/>
          <a:p>
            <a:pPr algn="l">
              <a:lnSpc>
                <a:spcPts val="2735"/>
              </a:lnSpc>
            </a:pPr>
            <a:r>
              <a:rPr lang="en-US" sz="2735" b="1">
                <a:solidFill>
                  <a:srgbClr val="000000"/>
                </a:solidFill>
                <a:latin typeface="Calibri (MS) Bold"/>
                <a:ea typeface="Calibri (MS) Bold"/>
                <a:cs typeface="Calibri (MS) Bold"/>
                <a:sym typeface="Calibri (MS) Bold"/>
              </a:rPr>
              <a:t>Resources</a:t>
            </a:r>
          </a:p>
        </p:txBody>
      </p:sp>
      <p:sp>
        <p:nvSpPr>
          <p:cNvPr id="17" name="TextBox 17"/>
          <p:cNvSpPr txBox="1"/>
          <p:nvPr/>
        </p:nvSpPr>
        <p:spPr>
          <a:xfrm>
            <a:off x="8177494" y="1671186"/>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they do it...</a:t>
            </a:r>
          </a:p>
        </p:txBody>
      </p:sp>
      <p:sp>
        <p:nvSpPr>
          <p:cNvPr id="18" name="TextBox 18"/>
          <p:cNvSpPr txBox="1"/>
          <p:nvPr/>
        </p:nvSpPr>
        <p:spPr>
          <a:xfrm>
            <a:off x="8177494" y="416327"/>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What they do...</a:t>
            </a:r>
          </a:p>
        </p:txBody>
      </p:sp>
      <p:sp>
        <p:nvSpPr>
          <p:cNvPr id="19" name="TextBox 19"/>
          <p:cNvSpPr txBox="1"/>
          <p:nvPr/>
        </p:nvSpPr>
        <p:spPr>
          <a:xfrm>
            <a:off x="8161269" y="3845682"/>
            <a:ext cx="3811795"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you can get there...</a:t>
            </a:r>
          </a:p>
        </p:txBody>
      </p:sp>
      <p:grpSp>
        <p:nvGrpSpPr>
          <p:cNvPr id="20" name="Group 20"/>
          <p:cNvGrpSpPr/>
          <p:nvPr/>
        </p:nvGrpSpPr>
        <p:grpSpPr>
          <a:xfrm>
            <a:off x="3510576" y="6668291"/>
            <a:ext cx="683141" cy="68314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806277" cy="10286998"/>
            <a:chOff x="0" y="0"/>
            <a:chExt cx="10408370" cy="13715997"/>
          </a:xfrm>
        </p:grpSpPr>
        <p:sp>
          <p:nvSpPr>
            <p:cNvPr id="3" name="Freeform 3"/>
            <p:cNvSpPr/>
            <p:nvPr/>
          </p:nvSpPr>
          <p:spPr>
            <a:xfrm>
              <a:off x="0" y="0"/>
              <a:ext cx="10408369" cy="13716039"/>
            </a:xfrm>
            <a:custGeom>
              <a:avLst/>
              <a:gdLst/>
              <a:ahLst/>
              <a:cxnLst/>
              <a:rect l="l" t="t" r="r" b="b"/>
              <a:pathLst>
                <a:path w="10408369" h="13716039">
                  <a:moveTo>
                    <a:pt x="0" y="0"/>
                  </a:moveTo>
                  <a:lnTo>
                    <a:pt x="10408369" y="0"/>
                  </a:lnTo>
                  <a:lnTo>
                    <a:pt x="10408369" y="13716039"/>
                  </a:lnTo>
                  <a:lnTo>
                    <a:pt x="0" y="13716039"/>
                  </a:lnTo>
                  <a:close/>
                </a:path>
              </a:pathLst>
            </a:custGeom>
            <a:solidFill>
              <a:srgbClr val="1A6986"/>
            </a:solidFill>
          </p:spPr>
        </p:sp>
      </p:grpSp>
      <p:grpSp>
        <p:nvGrpSpPr>
          <p:cNvPr id="4" name="Group 4"/>
          <p:cNvGrpSpPr/>
          <p:nvPr/>
        </p:nvGrpSpPr>
        <p:grpSpPr>
          <a:xfrm>
            <a:off x="7919856" y="8111692"/>
            <a:ext cx="10368144" cy="2017830"/>
            <a:chOff x="0" y="0"/>
            <a:chExt cx="2730705" cy="531445"/>
          </a:xfrm>
        </p:grpSpPr>
        <p:sp>
          <p:nvSpPr>
            <p:cNvPr id="5" name="Freeform 5"/>
            <p:cNvSpPr/>
            <p:nvPr/>
          </p:nvSpPr>
          <p:spPr>
            <a:xfrm>
              <a:off x="0" y="0"/>
              <a:ext cx="2730704" cy="531445"/>
            </a:xfrm>
            <a:custGeom>
              <a:avLst/>
              <a:gdLst/>
              <a:ahLst/>
              <a:cxnLst/>
              <a:rect l="l" t="t" r="r" b="b"/>
              <a:pathLst>
                <a:path w="2730704" h="531445">
                  <a:moveTo>
                    <a:pt x="0" y="0"/>
                  </a:moveTo>
                  <a:lnTo>
                    <a:pt x="2730704" y="0"/>
                  </a:lnTo>
                  <a:lnTo>
                    <a:pt x="2730704" y="531445"/>
                  </a:lnTo>
                  <a:lnTo>
                    <a:pt x="0" y="531445"/>
                  </a:lnTo>
                  <a:close/>
                </a:path>
              </a:pathLst>
            </a:custGeom>
            <a:solidFill>
              <a:srgbClr val="EFE3D4"/>
            </a:solidFill>
          </p:spPr>
        </p:sp>
        <p:sp>
          <p:nvSpPr>
            <p:cNvPr id="6" name="TextBox 6"/>
            <p:cNvSpPr txBox="1"/>
            <p:nvPr/>
          </p:nvSpPr>
          <p:spPr>
            <a:xfrm>
              <a:off x="0" y="-47625"/>
              <a:ext cx="2730705" cy="579070"/>
            </a:xfrm>
            <a:prstGeom prst="rect">
              <a:avLst/>
            </a:prstGeom>
          </p:spPr>
          <p:txBody>
            <a:bodyPr lIns="50800" tIns="50800" rIns="50800" bIns="50800" rtlCol="0" anchor="ctr"/>
            <a:lstStyle/>
            <a:p>
              <a:pPr algn="ctr">
                <a:lnSpc>
                  <a:spcPts val="2691"/>
                </a:lnSpc>
              </a:pPr>
              <a:endParaRPr/>
            </a:p>
          </p:txBody>
        </p:sp>
      </p:grpSp>
      <p:sp>
        <p:nvSpPr>
          <p:cNvPr id="7" name="Freeform 7"/>
          <p:cNvSpPr/>
          <p:nvPr/>
        </p:nvSpPr>
        <p:spPr>
          <a:xfrm rot="-10673616" flipV="1">
            <a:off x="-3889037" y="6238841"/>
            <a:ext cx="11763864" cy="2666476"/>
          </a:xfrm>
          <a:custGeom>
            <a:avLst/>
            <a:gdLst/>
            <a:ahLst/>
            <a:cxnLst/>
            <a:rect l="l" t="t" r="r" b="b"/>
            <a:pathLst>
              <a:path w="11763864" h="2666476">
                <a:moveTo>
                  <a:pt x="0" y="2666476"/>
                </a:moveTo>
                <a:lnTo>
                  <a:pt x="11763864" y="2666476"/>
                </a:lnTo>
                <a:lnTo>
                  <a:pt x="11763864" y="0"/>
                </a:lnTo>
                <a:lnTo>
                  <a:pt x="0" y="0"/>
                </a:lnTo>
                <a:lnTo>
                  <a:pt x="0" y="266647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flipH="1">
            <a:off x="8041508" y="8310056"/>
            <a:ext cx="1853652" cy="1621103"/>
          </a:xfrm>
          <a:custGeom>
            <a:avLst/>
            <a:gdLst/>
            <a:ahLst/>
            <a:cxnLst/>
            <a:rect l="l" t="t" r="r" b="b"/>
            <a:pathLst>
              <a:path w="1853652" h="1621103">
                <a:moveTo>
                  <a:pt x="1853653" y="0"/>
                </a:moveTo>
                <a:lnTo>
                  <a:pt x="0" y="0"/>
                </a:lnTo>
                <a:lnTo>
                  <a:pt x="0" y="1621103"/>
                </a:lnTo>
                <a:lnTo>
                  <a:pt x="1853653" y="1621103"/>
                </a:lnTo>
                <a:lnTo>
                  <a:pt x="185365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18279" y="8833151"/>
            <a:ext cx="2165913" cy="1547081"/>
          </a:xfrm>
          <a:custGeom>
            <a:avLst/>
            <a:gdLst/>
            <a:ahLst/>
            <a:cxnLst/>
            <a:rect l="l" t="t" r="r" b="b"/>
            <a:pathLst>
              <a:path w="2165913" h="1547081">
                <a:moveTo>
                  <a:pt x="0" y="0"/>
                </a:moveTo>
                <a:lnTo>
                  <a:pt x="2165913" y="0"/>
                </a:lnTo>
                <a:lnTo>
                  <a:pt x="2165913" y="1547081"/>
                </a:lnTo>
                <a:lnTo>
                  <a:pt x="0" y="1547081"/>
                </a:lnTo>
                <a:lnTo>
                  <a:pt x="0" y="0"/>
                </a:lnTo>
                <a:close/>
              </a:path>
            </a:pathLst>
          </a:custGeom>
          <a:blipFill>
            <a:blip r:embed="rId7"/>
            <a:stretch>
              <a:fillRect/>
            </a:stretch>
          </a:blipFill>
        </p:spPr>
      </p:sp>
      <p:sp>
        <p:nvSpPr>
          <p:cNvPr id="10" name="TextBox 10"/>
          <p:cNvSpPr txBox="1"/>
          <p:nvPr/>
        </p:nvSpPr>
        <p:spPr>
          <a:xfrm>
            <a:off x="638010" y="2715435"/>
            <a:ext cx="6572636" cy="1677905"/>
          </a:xfrm>
          <a:prstGeom prst="rect">
            <a:avLst/>
          </a:prstGeom>
        </p:spPr>
        <p:txBody>
          <a:bodyPr lIns="0" tIns="0" rIns="0" bIns="0" rtlCol="0" anchor="t">
            <a:spAutoFit/>
          </a:bodyPr>
          <a:lstStyle/>
          <a:p>
            <a:pPr algn="l">
              <a:lnSpc>
                <a:spcPts val="5993"/>
              </a:lnSpc>
            </a:pPr>
            <a:r>
              <a:rPr lang="en-US" sz="5993" b="1">
                <a:solidFill>
                  <a:srgbClr val="FFFFFF"/>
                </a:solidFill>
                <a:latin typeface="Calibri (MS) Bold"/>
                <a:ea typeface="Calibri (MS) Bold"/>
                <a:cs typeface="Calibri (MS) Bold"/>
                <a:sym typeface="Calibri (MS) Bold"/>
              </a:rPr>
              <a:t>Marriage and Family Therapist</a:t>
            </a:r>
          </a:p>
        </p:txBody>
      </p:sp>
      <p:sp>
        <p:nvSpPr>
          <p:cNvPr id="11" name="TextBox 11"/>
          <p:cNvSpPr txBox="1"/>
          <p:nvPr/>
        </p:nvSpPr>
        <p:spPr>
          <a:xfrm>
            <a:off x="638010" y="4471548"/>
            <a:ext cx="6734892" cy="1451232"/>
          </a:xfrm>
          <a:prstGeom prst="rect">
            <a:avLst/>
          </a:prstGeom>
        </p:spPr>
        <p:txBody>
          <a:bodyPr lIns="0" tIns="0" rIns="0" bIns="0" rtlCol="0" anchor="t">
            <a:spAutoFit/>
          </a:bodyPr>
          <a:lstStyle/>
          <a:p>
            <a:pPr algn="l">
              <a:lnSpc>
                <a:spcPts val="2760"/>
              </a:lnSpc>
            </a:pPr>
            <a:r>
              <a:rPr lang="en-US" sz="2760" i="1">
                <a:solidFill>
                  <a:srgbClr val="FFFFFF"/>
                </a:solidFill>
                <a:latin typeface="Calibri (MS) Italics"/>
                <a:ea typeface="Calibri (MS) Italics"/>
                <a:cs typeface="Calibri (MS) Italics"/>
                <a:sym typeface="Calibri (MS) Italics"/>
              </a:rPr>
              <a:t>Licensed clinicians who specialize in diagnosing and treating mental health issues and relationship problems within the context of families and couples.</a:t>
            </a:r>
          </a:p>
        </p:txBody>
      </p:sp>
      <p:sp>
        <p:nvSpPr>
          <p:cNvPr id="12" name="TextBox 12"/>
          <p:cNvSpPr txBox="1"/>
          <p:nvPr/>
        </p:nvSpPr>
        <p:spPr>
          <a:xfrm>
            <a:off x="8091861" y="2058729"/>
            <a:ext cx="9814042" cy="2044578"/>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Conduct individual, couple, and family therapy to address a wide range of emotional and psychological issues such as anxiety, depression, trauma, substance use, and family dysfunction.</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Use diagnostic tools to assess mental health conditions, relationship dynamics, and family communication patterns.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Offer immediate support to families experiencing acute stress or crises, such as family violence, suicidal ideation, or sudden life changes.</a:t>
            </a:r>
          </a:p>
        </p:txBody>
      </p:sp>
      <p:sp>
        <p:nvSpPr>
          <p:cNvPr id="13" name="TextBox 13"/>
          <p:cNvSpPr txBox="1"/>
          <p:nvPr/>
        </p:nvSpPr>
        <p:spPr>
          <a:xfrm>
            <a:off x="8091861" y="604929"/>
            <a:ext cx="9814042" cy="909403"/>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Address mental health concerns in family systems.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Support couples, individuals, and families in resolving interpersonal conflict.</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Help families navigate life transitions such as divorce.</a:t>
            </a:r>
          </a:p>
        </p:txBody>
      </p:sp>
      <p:sp>
        <p:nvSpPr>
          <p:cNvPr id="14" name="TextBox 14"/>
          <p:cNvSpPr txBox="1"/>
          <p:nvPr/>
        </p:nvSpPr>
        <p:spPr>
          <a:xfrm>
            <a:off x="8108087" y="4533846"/>
            <a:ext cx="9197470" cy="3463546"/>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Educational Requirements: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A Master’s or Doctoral degree in Marriage and Family Therapy, or a related field like psychology or social work.</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Coursework typically covers family systems theory, therapeutic techniques, and ethical and legal issues in therapy.</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Most programs require completing a significant number of hours of supervised clinical work with clients.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Licensing:</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After completing the required education and clinical hours, MFTs must pass a state licensure exam to become licensed practitioners.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Each state has specific requirements, but licensure generally includes supervised practice and continuing education.</a:t>
            </a:r>
          </a:p>
        </p:txBody>
      </p:sp>
      <p:sp>
        <p:nvSpPr>
          <p:cNvPr id="15" name="TextBox 15"/>
          <p:cNvSpPr txBox="1"/>
          <p:nvPr/>
        </p:nvSpPr>
        <p:spPr>
          <a:xfrm>
            <a:off x="10016813" y="8844962"/>
            <a:ext cx="8061191" cy="415208"/>
          </a:xfrm>
          <a:prstGeom prst="rect">
            <a:avLst/>
          </a:prstGeom>
        </p:spPr>
        <p:txBody>
          <a:bodyPr lIns="0" tIns="0" rIns="0" bIns="0" rtlCol="0" anchor="t">
            <a:spAutoFit/>
          </a:bodyPr>
          <a:lstStyle/>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8" tooltip="https://www.aamft.org"/>
              </a:rPr>
              <a:t>American Association for Marriage and Family Therapy</a:t>
            </a:r>
          </a:p>
        </p:txBody>
      </p:sp>
      <p:sp>
        <p:nvSpPr>
          <p:cNvPr id="16" name="TextBox 16"/>
          <p:cNvSpPr txBox="1"/>
          <p:nvPr/>
        </p:nvSpPr>
        <p:spPr>
          <a:xfrm>
            <a:off x="10115843" y="8392058"/>
            <a:ext cx="1806868" cy="422494"/>
          </a:xfrm>
          <a:prstGeom prst="rect">
            <a:avLst/>
          </a:prstGeom>
        </p:spPr>
        <p:txBody>
          <a:bodyPr lIns="0" tIns="0" rIns="0" bIns="0" rtlCol="0" anchor="t">
            <a:spAutoFit/>
          </a:bodyPr>
          <a:lstStyle/>
          <a:p>
            <a:pPr algn="l">
              <a:lnSpc>
                <a:spcPts val="2735"/>
              </a:lnSpc>
            </a:pPr>
            <a:r>
              <a:rPr lang="en-US" sz="2735" b="1">
                <a:solidFill>
                  <a:srgbClr val="000000"/>
                </a:solidFill>
                <a:latin typeface="Calibri (MS) Bold"/>
                <a:ea typeface="Calibri (MS) Bold"/>
                <a:cs typeface="Calibri (MS) Bold"/>
                <a:sym typeface="Calibri (MS) Bold"/>
              </a:rPr>
              <a:t>Resource</a:t>
            </a:r>
          </a:p>
        </p:txBody>
      </p:sp>
      <p:sp>
        <p:nvSpPr>
          <p:cNvPr id="17" name="TextBox 17"/>
          <p:cNvSpPr txBox="1"/>
          <p:nvPr/>
        </p:nvSpPr>
        <p:spPr>
          <a:xfrm>
            <a:off x="8108087" y="1628633"/>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they do it...</a:t>
            </a:r>
          </a:p>
        </p:txBody>
      </p:sp>
      <p:sp>
        <p:nvSpPr>
          <p:cNvPr id="18" name="TextBox 18"/>
          <p:cNvSpPr txBox="1"/>
          <p:nvPr/>
        </p:nvSpPr>
        <p:spPr>
          <a:xfrm>
            <a:off x="8091861" y="260115"/>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What they do...</a:t>
            </a:r>
          </a:p>
        </p:txBody>
      </p:sp>
      <p:sp>
        <p:nvSpPr>
          <p:cNvPr id="19" name="TextBox 19"/>
          <p:cNvSpPr txBox="1"/>
          <p:nvPr/>
        </p:nvSpPr>
        <p:spPr>
          <a:xfrm>
            <a:off x="8041508" y="4146169"/>
            <a:ext cx="3811795"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you can get there...</a:t>
            </a:r>
          </a:p>
        </p:txBody>
      </p:sp>
      <p:grpSp>
        <p:nvGrpSpPr>
          <p:cNvPr id="20" name="Group 20"/>
          <p:cNvGrpSpPr/>
          <p:nvPr/>
        </p:nvGrpSpPr>
        <p:grpSpPr>
          <a:xfrm>
            <a:off x="3510576" y="6668291"/>
            <a:ext cx="683141" cy="68314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806277" cy="10286998"/>
            <a:chOff x="0" y="0"/>
            <a:chExt cx="10408370" cy="13715997"/>
          </a:xfrm>
        </p:grpSpPr>
        <p:sp>
          <p:nvSpPr>
            <p:cNvPr id="3" name="Freeform 3"/>
            <p:cNvSpPr/>
            <p:nvPr/>
          </p:nvSpPr>
          <p:spPr>
            <a:xfrm>
              <a:off x="0" y="0"/>
              <a:ext cx="10408369" cy="13716039"/>
            </a:xfrm>
            <a:custGeom>
              <a:avLst/>
              <a:gdLst/>
              <a:ahLst/>
              <a:cxnLst/>
              <a:rect l="l" t="t" r="r" b="b"/>
              <a:pathLst>
                <a:path w="10408369" h="13716039">
                  <a:moveTo>
                    <a:pt x="0" y="0"/>
                  </a:moveTo>
                  <a:lnTo>
                    <a:pt x="10408369" y="0"/>
                  </a:lnTo>
                  <a:lnTo>
                    <a:pt x="10408369" y="13716039"/>
                  </a:lnTo>
                  <a:lnTo>
                    <a:pt x="0" y="13716039"/>
                  </a:lnTo>
                  <a:close/>
                </a:path>
              </a:pathLst>
            </a:custGeom>
            <a:solidFill>
              <a:srgbClr val="1A6986"/>
            </a:solidFill>
          </p:spPr>
        </p:sp>
      </p:grpSp>
      <p:grpSp>
        <p:nvGrpSpPr>
          <p:cNvPr id="4" name="Group 4"/>
          <p:cNvGrpSpPr/>
          <p:nvPr/>
        </p:nvGrpSpPr>
        <p:grpSpPr>
          <a:xfrm>
            <a:off x="7919856" y="8111692"/>
            <a:ext cx="10368144" cy="2017830"/>
            <a:chOff x="0" y="0"/>
            <a:chExt cx="2730705" cy="531445"/>
          </a:xfrm>
        </p:grpSpPr>
        <p:sp>
          <p:nvSpPr>
            <p:cNvPr id="5" name="Freeform 5"/>
            <p:cNvSpPr/>
            <p:nvPr/>
          </p:nvSpPr>
          <p:spPr>
            <a:xfrm>
              <a:off x="0" y="0"/>
              <a:ext cx="2730704" cy="531445"/>
            </a:xfrm>
            <a:custGeom>
              <a:avLst/>
              <a:gdLst/>
              <a:ahLst/>
              <a:cxnLst/>
              <a:rect l="l" t="t" r="r" b="b"/>
              <a:pathLst>
                <a:path w="2730704" h="531445">
                  <a:moveTo>
                    <a:pt x="0" y="0"/>
                  </a:moveTo>
                  <a:lnTo>
                    <a:pt x="2730704" y="0"/>
                  </a:lnTo>
                  <a:lnTo>
                    <a:pt x="2730704" y="531445"/>
                  </a:lnTo>
                  <a:lnTo>
                    <a:pt x="0" y="531445"/>
                  </a:lnTo>
                  <a:close/>
                </a:path>
              </a:pathLst>
            </a:custGeom>
            <a:solidFill>
              <a:srgbClr val="EFE3D4"/>
            </a:solidFill>
          </p:spPr>
        </p:sp>
        <p:sp>
          <p:nvSpPr>
            <p:cNvPr id="6" name="TextBox 6"/>
            <p:cNvSpPr txBox="1"/>
            <p:nvPr/>
          </p:nvSpPr>
          <p:spPr>
            <a:xfrm>
              <a:off x="0" y="-47625"/>
              <a:ext cx="2730705" cy="579070"/>
            </a:xfrm>
            <a:prstGeom prst="rect">
              <a:avLst/>
            </a:prstGeom>
          </p:spPr>
          <p:txBody>
            <a:bodyPr lIns="50800" tIns="50800" rIns="50800" bIns="50800" rtlCol="0" anchor="ctr"/>
            <a:lstStyle/>
            <a:p>
              <a:pPr algn="ctr">
                <a:lnSpc>
                  <a:spcPts val="2691"/>
                </a:lnSpc>
              </a:pPr>
              <a:endParaRPr/>
            </a:p>
          </p:txBody>
        </p:sp>
      </p:grpSp>
      <p:sp>
        <p:nvSpPr>
          <p:cNvPr id="7" name="Freeform 7"/>
          <p:cNvSpPr/>
          <p:nvPr/>
        </p:nvSpPr>
        <p:spPr>
          <a:xfrm rot="-10673616" flipV="1">
            <a:off x="-3889037" y="6238841"/>
            <a:ext cx="11763864" cy="2666476"/>
          </a:xfrm>
          <a:custGeom>
            <a:avLst/>
            <a:gdLst/>
            <a:ahLst/>
            <a:cxnLst/>
            <a:rect l="l" t="t" r="r" b="b"/>
            <a:pathLst>
              <a:path w="11763864" h="2666476">
                <a:moveTo>
                  <a:pt x="0" y="2666476"/>
                </a:moveTo>
                <a:lnTo>
                  <a:pt x="11763864" y="2666476"/>
                </a:lnTo>
                <a:lnTo>
                  <a:pt x="11763864" y="0"/>
                </a:lnTo>
                <a:lnTo>
                  <a:pt x="0" y="0"/>
                </a:lnTo>
                <a:lnTo>
                  <a:pt x="0" y="266647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flipH="1">
            <a:off x="8041508" y="8310056"/>
            <a:ext cx="1853652" cy="1621103"/>
          </a:xfrm>
          <a:custGeom>
            <a:avLst/>
            <a:gdLst/>
            <a:ahLst/>
            <a:cxnLst/>
            <a:rect l="l" t="t" r="r" b="b"/>
            <a:pathLst>
              <a:path w="1853652" h="1621103">
                <a:moveTo>
                  <a:pt x="1853653" y="0"/>
                </a:moveTo>
                <a:lnTo>
                  <a:pt x="0" y="0"/>
                </a:lnTo>
                <a:lnTo>
                  <a:pt x="0" y="1621103"/>
                </a:lnTo>
                <a:lnTo>
                  <a:pt x="1853653" y="1621103"/>
                </a:lnTo>
                <a:lnTo>
                  <a:pt x="185365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18279" y="8833151"/>
            <a:ext cx="2165913" cy="1547081"/>
          </a:xfrm>
          <a:custGeom>
            <a:avLst/>
            <a:gdLst/>
            <a:ahLst/>
            <a:cxnLst/>
            <a:rect l="l" t="t" r="r" b="b"/>
            <a:pathLst>
              <a:path w="2165913" h="1547081">
                <a:moveTo>
                  <a:pt x="0" y="0"/>
                </a:moveTo>
                <a:lnTo>
                  <a:pt x="2165913" y="0"/>
                </a:lnTo>
                <a:lnTo>
                  <a:pt x="2165913" y="1547081"/>
                </a:lnTo>
                <a:lnTo>
                  <a:pt x="0" y="1547081"/>
                </a:lnTo>
                <a:lnTo>
                  <a:pt x="0" y="0"/>
                </a:lnTo>
                <a:close/>
              </a:path>
            </a:pathLst>
          </a:custGeom>
          <a:blipFill>
            <a:blip r:embed="rId7"/>
            <a:stretch>
              <a:fillRect/>
            </a:stretch>
          </a:blipFill>
        </p:spPr>
      </p:sp>
      <p:sp>
        <p:nvSpPr>
          <p:cNvPr id="10" name="TextBox 10"/>
          <p:cNvSpPr txBox="1"/>
          <p:nvPr/>
        </p:nvSpPr>
        <p:spPr>
          <a:xfrm>
            <a:off x="638010" y="2715435"/>
            <a:ext cx="6572636" cy="1677905"/>
          </a:xfrm>
          <a:prstGeom prst="rect">
            <a:avLst/>
          </a:prstGeom>
        </p:spPr>
        <p:txBody>
          <a:bodyPr lIns="0" tIns="0" rIns="0" bIns="0" rtlCol="0" anchor="t">
            <a:spAutoFit/>
          </a:bodyPr>
          <a:lstStyle/>
          <a:p>
            <a:pPr algn="l">
              <a:lnSpc>
                <a:spcPts val="5993"/>
              </a:lnSpc>
            </a:pPr>
            <a:r>
              <a:rPr lang="en-US" sz="5993" b="1">
                <a:solidFill>
                  <a:srgbClr val="FFFFFF"/>
                </a:solidFill>
                <a:latin typeface="Calibri (MS) Bold"/>
                <a:ea typeface="Calibri (MS) Bold"/>
                <a:cs typeface="Calibri (MS) Bold"/>
                <a:sym typeface="Calibri (MS) Bold"/>
              </a:rPr>
              <a:t>Mental Health Counselor</a:t>
            </a:r>
          </a:p>
        </p:txBody>
      </p:sp>
      <p:sp>
        <p:nvSpPr>
          <p:cNvPr id="11" name="TextBox 11"/>
          <p:cNvSpPr txBox="1"/>
          <p:nvPr/>
        </p:nvSpPr>
        <p:spPr>
          <a:xfrm>
            <a:off x="638010" y="4471548"/>
            <a:ext cx="6734892" cy="1108332"/>
          </a:xfrm>
          <a:prstGeom prst="rect">
            <a:avLst/>
          </a:prstGeom>
        </p:spPr>
        <p:txBody>
          <a:bodyPr lIns="0" tIns="0" rIns="0" bIns="0" rtlCol="0" anchor="t">
            <a:spAutoFit/>
          </a:bodyPr>
          <a:lstStyle/>
          <a:p>
            <a:pPr algn="l">
              <a:lnSpc>
                <a:spcPts val="2760"/>
              </a:lnSpc>
            </a:pPr>
            <a:r>
              <a:rPr lang="en-US" sz="2760" i="1">
                <a:solidFill>
                  <a:srgbClr val="FFFFFF"/>
                </a:solidFill>
                <a:latin typeface="Calibri (MS) Italics"/>
                <a:ea typeface="Calibri (MS) Italics"/>
                <a:cs typeface="Calibri (MS) Italics"/>
                <a:sym typeface="Calibri (MS) Italics"/>
              </a:rPr>
              <a:t>Licensed clinicians who provide therapeutic support to individuals, families, and groups experiencing mental health challenges.</a:t>
            </a:r>
          </a:p>
        </p:txBody>
      </p:sp>
      <p:sp>
        <p:nvSpPr>
          <p:cNvPr id="12" name="TextBox 12"/>
          <p:cNvSpPr txBox="1"/>
          <p:nvPr/>
        </p:nvSpPr>
        <p:spPr>
          <a:xfrm>
            <a:off x="8041508" y="2370716"/>
            <a:ext cx="9814042" cy="1193197"/>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Conduct assessments and developing personalized treatment plans.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Provide individual, family, or group therapy sessions.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Collaborate with other healthcare providers for comprehensive care.</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Document progress and adjusting treatment approaches as needed.</a:t>
            </a:r>
          </a:p>
        </p:txBody>
      </p:sp>
      <p:sp>
        <p:nvSpPr>
          <p:cNvPr id="13" name="TextBox 13"/>
          <p:cNvSpPr txBox="1"/>
          <p:nvPr/>
        </p:nvSpPr>
        <p:spPr>
          <a:xfrm>
            <a:off x="8041508" y="1105459"/>
            <a:ext cx="9814042" cy="625610"/>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Help clients develop coping strategies and achieve personal growth.</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Address issues like anxiety, depression, trauma, relationships, and more.</a:t>
            </a:r>
          </a:p>
        </p:txBody>
      </p:sp>
      <p:sp>
        <p:nvSpPr>
          <p:cNvPr id="14" name="TextBox 14"/>
          <p:cNvSpPr txBox="1"/>
          <p:nvPr/>
        </p:nvSpPr>
        <p:spPr>
          <a:xfrm>
            <a:off x="8061830" y="4204002"/>
            <a:ext cx="9197470" cy="3463546"/>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Educational requirements: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Bachelor’s degree in psychology, counseling, or a related field.</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Master’s degree in counseling or clinical social work (required for licensure).</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Licensure:</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Common credentials include Licensed Professional Counselor (LPC) or Licensed Clinical Social Worker (LCSW), depending on the state.</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Supervised clinical hours and a state licensure exam are typically required.</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Specialized certifications: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Options include trauma-focused therapy, marriage and family therapy, or substance use counseling.</a:t>
            </a:r>
          </a:p>
        </p:txBody>
      </p:sp>
      <p:sp>
        <p:nvSpPr>
          <p:cNvPr id="15" name="TextBox 15"/>
          <p:cNvSpPr txBox="1"/>
          <p:nvPr/>
        </p:nvSpPr>
        <p:spPr>
          <a:xfrm>
            <a:off x="10018986" y="8745498"/>
            <a:ext cx="8061191" cy="1185661"/>
          </a:xfrm>
          <a:prstGeom prst="rect">
            <a:avLst/>
          </a:prstGeom>
        </p:spPr>
        <p:txBody>
          <a:bodyPr lIns="0" tIns="0" rIns="0" bIns="0" rtlCol="0" anchor="t">
            <a:spAutoFit/>
          </a:bodyPr>
          <a:lstStyle/>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8" tooltip="https://www.counseling.org"/>
              </a:rPr>
              <a:t>American Counseling Association</a:t>
            </a:r>
          </a:p>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9" tooltip="https://www.amhca.org/home"/>
              </a:rPr>
              <a:t>American Mental Health Counselors Association</a:t>
            </a:r>
          </a:p>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10" tooltip="https://nbcc.org"/>
              </a:rPr>
              <a:t>National Board for Certified Counselors</a:t>
            </a:r>
          </a:p>
        </p:txBody>
      </p:sp>
      <p:sp>
        <p:nvSpPr>
          <p:cNvPr id="16" name="TextBox 16"/>
          <p:cNvSpPr txBox="1"/>
          <p:nvPr/>
        </p:nvSpPr>
        <p:spPr>
          <a:xfrm>
            <a:off x="10118016" y="8292594"/>
            <a:ext cx="1806868" cy="422494"/>
          </a:xfrm>
          <a:prstGeom prst="rect">
            <a:avLst/>
          </a:prstGeom>
        </p:spPr>
        <p:txBody>
          <a:bodyPr lIns="0" tIns="0" rIns="0" bIns="0" rtlCol="0" anchor="t">
            <a:spAutoFit/>
          </a:bodyPr>
          <a:lstStyle/>
          <a:p>
            <a:pPr algn="l">
              <a:lnSpc>
                <a:spcPts val="2735"/>
              </a:lnSpc>
            </a:pPr>
            <a:r>
              <a:rPr lang="en-US" sz="2735" b="1">
                <a:solidFill>
                  <a:srgbClr val="000000"/>
                </a:solidFill>
                <a:latin typeface="Calibri (MS) Bold"/>
                <a:ea typeface="Calibri (MS) Bold"/>
                <a:cs typeface="Calibri (MS) Bold"/>
                <a:sym typeface="Calibri (MS) Bold"/>
              </a:rPr>
              <a:t>Resources</a:t>
            </a:r>
          </a:p>
        </p:txBody>
      </p:sp>
      <p:sp>
        <p:nvSpPr>
          <p:cNvPr id="17" name="TextBox 17"/>
          <p:cNvSpPr txBox="1"/>
          <p:nvPr/>
        </p:nvSpPr>
        <p:spPr>
          <a:xfrm>
            <a:off x="8057734" y="1940619"/>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they do it...</a:t>
            </a:r>
          </a:p>
        </p:txBody>
      </p:sp>
      <p:sp>
        <p:nvSpPr>
          <p:cNvPr id="18" name="TextBox 18"/>
          <p:cNvSpPr txBox="1"/>
          <p:nvPr/>
        </p:nvSpPr>
        <p:spPr>
          <a:xfrm>
            <a:off x="8041508" y="760645"/>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What they do...</a:t>
            </a:r>
          </a:p>
        </p:txBody>
      </p:sp>
      <p:sp>
        <p:nvSpPr>
          <p:cNvPr id="19" name="TextBox 19"/>
          <p:cNvSpPr txBox="1"/>
          <p:nvPr/>
        </p:nvSpPr>
        <p:spPr>
          <a:xfrm>
            <a:off x="8041508" y="3773463"/>
            <a:ext cx="3811795"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you can get there...</a:t>
            </a:r>
          </a:p>
        </p:txBody>
      </p:sp>
      <p:grpSp>
        <p:nvGrpSpPr>
          <p:cNvPr id="20" name="Group 20"/>
          <p:cNvGrpSpPr/>
          <p:nvPr/>
        </p:nvGrpSpPr>
        <p:grpSpPr>
          <a:xfrm>
            <a:off x="3510576" y="6668291"/>
            <a:ext cx="683141" cy="68314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806277" cy="10286998"/>
            <a:chOff x="0" y="0"/>
            <a:chExt cx="10408370" cy="13715997"/>
          </a:xfrm>
        </p:grpSpPr>
        <p:sp>
          <p:nvSpPr>
            <p:cNvPr id="3" name="Freeform 3"/>
            <p:cNvSpPr/>
            <p:nvPr/>
          </p:nvSpPr>
          <p:spPr>
            <a:xfrm>
              <a:off x="0" y="0"/>
              <a:ext cx="10408369" cy="13716039"/>
            </a:xfrm>
            <a:custGeom>
              <a:avLst/>
              <a:gdLst/>
              <a:ahLst/>
              <a:cxnLst/>
              <a:rect l="l" t="t" r="r" b="b"/>
              <a:pathLst>
                <a:path w="10408369" h="13716039">
                  <a:moveTo>
                    <a:pt x="0" y="0"/>
                  </a:moveTo>
                  <a:lnTo>
                    <a:pt x="10408369" y="0"/>
                  </a:lnTo>
                  <a:lnTo>
                    <a:pt x="10408369" y="13716039"/>
                  </a:lnTo>
                  <a:lnTo>
                    <a:pt x="0" y="13716039"/>
                  </a:lnTo>
                  <a:close/>
                </a:path>
              </a:pathLst>
            </a:custGeom>
            <a:solidFill>
              <a:srgbClr val="1A6986"/>
            </a:solidFill>
          </p:spPr>
        </p:sp>
      </p:grpSp>
      <p:grpSp>
        <p:nvGrpSpPr>
          <p:cNvPr id="4" name="Group 4"/>
          <p:cNvGrpSpPr/>
          <p:nvPr/>
        </p:nvGrpSpPr>
        <p:grpSpPr>
          <a:xfrm>
            <a:off x="7919856" y="7981888"/>
            <a:ext cx="10368144" cy="2147635"/>
            <a:chOff x="0" y="0"/>
            <a:chExt cx="2730705" cy="565632"/>
          </a:xfrm>
        </p:grpSpPr>
        <p:sp>
          <p:nvSpPr>
            <p:cNvPr id="5" name="Freeform 5"/>
            <p:cNvSpPr/>
            <p:nvPr/>
          </p:nvSpPr>
          <p:spPr>
            <a:xfrm>
              <a:off x="0" y="0"/>
              <a:ext cx="2730704" cy="565632"/>
            </a:xfrm>
            <a:custGeom>
              <a:avLst/>
              <a:gdLst/>
              <a:ahLst/>
              <a:cxnLst/>
              <a:rect l="l" t="t" r="r" b="b"/>
              <a:pathLst>
                <a:path w="2730704" h="565632">
                  <a:moveTo>
                    <a:pt x="0" y="0"/>
                  </a:moveTo>
                  <a:lnTo>
                    <a:pt x="2730704" y="0"/>
                  </a:lnTo>
                  <a:lnTo>
                    <a:pt x="2730704" y="565632"/>
                  </a:lnTo>
                  <a:lnTo>
                    <a:pt x="0" y="565632"/>
                  </a:lnTo>
                  <a:close/>
                </a:path>
              </a:pathLst>
            </a:custGeom>
            <a:solidFill>
              <a:srgbClr val="EFE3D4"/>
            </a:solidFill>
          </p:spPr>
        </p:sp>
        <p:sp>
          <p:nvSpPr>
            <p:cNvPr id="6" name="TextBox 6"/>
            <p:cNvSpPr txBox="1"/>
            <p:nvPr/>
          </p:nvSpPr>
          <p:spPr>
            <a:xfrm>
              <a:off x="0" y="-47625"/>
              <a:ext cx="2730705" cy="613257"/>
            </a:xfrm>
            <a:prstGeom prst="rect">
              <a:avLst/>
            </a:prstGeom>
          </p:spPr>
          <p:txBody>
            <a:bodyPr lIns="50800" tIns="50800" rIns="50800" bIns="50800" rtlCol="0" anchor="ctr"/>
            <a:lstStyle/>
            <a:p>
              <a:pPr algn="ctr">
                <a:lnSpc>
                  <a:spcPts val="2691"/>
                </a:lnSpc>
              </a:pPr>
              <a:endParaRPr/>
            </a:p>
          </p:txBody>
        </p:sp>
      </p:grpSp>
      <p:sp>
        <p:nvSpPr>
          <p:cNvPr id="7" name="Freeform 7"/>
          <p:cNvSpPr/>
          <p:nvPr/>
        </p:nvSpPr>
        <p:spPr>
          <a:xfrm rot="-10673616" flipV="1">
            <a:off x="-3889037" y="6238841"/>
            <a:ext cx="11763864" cy="2666476"/>
          </a:xfrm>
          <a:custGeom>
            <a:avLst/>
            <a:gdLst/>
            <a:ahLst/>
            <a:cxnLst/>
            <a:rect l="l" t="t" r="r" b="b"/>
            <a:pathLst>
              <a:path w="11763864" h="2666476">
                <a:moveTo>
                  <a:pt x="0" y="2666476"/>
                </a:moveTo>
                <a:lnTo>
                  <a:pt x="11763864" y="2666476"/>
                </a:lnTo>
                <a:lnTo>
                  <a:pt x="11763864" y="0"/>
                </a:lnTo>
                <a:lnTo>
                  <a:pt x="0" y="0"/>
                </a:lnTo>
                <a:lnTo>
                  <a:pt x="0" y="266647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flipH="1">
            <a:off x="8041508" y="8310056"/>
            <a:ext cx="1853652" cy="1621103"/>
          </a:xfrm>
          <a:custGeom>
            <a:avLst/>
            <a:gdLst/>
            <a:ahLst/>
            <a:cxnLst/>
            <a:rect l="l" t="t" r="r" b="b"/>
            <a:pathLst>
              <a:path w="1853652" h="1621103">
                <a:moveTo>
                  <a:pt x="1853653" y="0"/>
                </a:moveTo>
                <a:lnTo>
                  <a:pt x="0" y="0"/>
                </a:lnTo>
                <a:lnTo>
                  <a:pt x="0" y="1621103"/>
                </a:lnTo>
                <a:lnTo>
                  <a:pt x="1853653" y="1621103"/>
                </a:lnTo>
                <a:lnTo>
                  <a:pt x="185365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18279" y="8833151"/>
            <a:ext cx="2165913" cy="1547081"/>
          </a:xfrm>
          <a:custGeom>
            <a:avLst/>
            <a:gdLst/>
            <a:ahLst/>
            <a:cxnLst/>
            <a:rect l="l" t="t" r="r" b="b"/>
            <a:pathLst>
              <a:path w="2165913" h="1547081">
                <a:moveTo>
                  <a:pt x="0" y="0"/>
                </a:moveTo>
                <a:lnTo>
                  <a:pt x="2165913" y="0"/>
                </a:lnTo>
                <a:lnTo>
                  <a:pt x="2165913" y="1547081"/>
                </a:lnTo>
                <a:lnTo>
                  <a:pt x="0" y="1547081"/>
                </a:lnTo>
                <a:lnTo>
                  <a:pt x="0" y="0"/>
                </a:lnTo>
                <a:close/>
              </a:path>
            </a:pathLst>
          </a:custGeom>
          <a:blipFill>
            <a:blip r:embed="rId7"/>
            <a:stretch>
              <a:fillRect/>
            </a:stretch>
          </a:blipFill>
        </p:spPr>
      </p:sp>
      <p:sp>
        <p:nvSpPr>
          <p:cNvPr id="10" name="TextBox 10"/>
          <p:cNvSpPr txBox="1"/>
          <p:nvPr/>
        </p:nvSpPr>
        <p:spPr>
          <a:xfrm>
            <a:off x="638010" y="3279405"/>
            <a:ext cx="6572636" cy="924597"/>
          </a:xfrm>
          <a:prstGeom prst="rect">
            <a:avLst/>
          </a:prstGeom>
        </p:spPr>
        <p:txBody>
          <a:bodyPr lIns="0" tIns="0" rIns="0" bIns="0" rtlCol="0" anchor="t">
            <a:spAutoFit/>
          </a:bodyPr>
          <a:lstStyle/>
          <a:p>
            <a:pPr algn="l">
              <a:lnSpc>
                <a:spcPts val="5993"/>
              </a:lnSpc>
            </a:pPr>
            <a:r>
              <a:rPr lang="en-US" sz="5993" b="1">
                <a:solidFill>
                  <a:srgbClr val="FFFFFF"/>
                </a:solidFill>
                <a:latin typeface="Calibri (MS) Bold"/>
                <a:ea typeface="Calibri (MS) Bold"/>
                <a:cs typeface="Calibri (MS) Bold"/>
                <a:sym typeface="Calibri (MS) Bold"/>
              </a:rPr>
              <a:t>Psychologist</a:t>
            </a:r>
          </a:p>
        </p:txBody>
      </p:sp>
      <p:sp>
        <p:nvSpPr>
          <p:cNvPr id="11" name="TextBox 11"/>
          <p:cNvSpPr txBox="1"/>
          <p:nvPr/>
        </p:nvSpPr>
        <p:spPr>
          <a:xfrm>
            <a:off x="638010" y="4471548"/>
            <a:ext cx="6734892" cy="1108332"/>
          </a:xfrm>
          <a:prstGeom prst="rect">
            <a:avLst/>
          </a:prstGeom>
        </p:spPr>
        <p:txBody>
          <a:bodyPr lIns="0" tIns="0" rIns="0" bIns="0" rtlCol="0" anchor="t">
            <a:spAutoFit/>
          </a:bodyPr>
          <a:lstStyle/>
          <a:p>
            <a:pPr algn="l">
              <a:lnSpc>
                <a:spcPts val="2760"/>
              </a:lnSpc>
            </a:pPr>
            <a:r>
              <a:rPr lang="en-US" sz="2760" i="1">
                <a:solidFill>
                  <a:srgbClr val="FFFFFF"/>
                </a:solidFill>
                <a:latin typeface="Calibri (MS) Italics"/>
                <a:ea typeface="Calibri (MS) Italics"/>
                <a:cs typeface="Calibri (MS) Italics"/>
                <a:sym typeface="Calibri (MS) Italics"/>
              </a:rPr>
              <a:t>Professionals who study human behavior and mental processes to assess, diagnose, and treat psychological disorders.</a:t>
            </a:r>
          </a:p>
        </p:txBody>
      </p:sp>
      <p:sp>
        <p:nvSpPr>
          <p:cNvPr id="12" name="TextBox 12"/>
          <p:cNvSpPr txBox="1"/>
          <p:nvPr/>
        </p:nvSpPr>
        <p:spPr>
          <a:xfrm>
            <a:off x="8041508" y="2370716"/>
            <a:ext cx="9716689" cy="1760784"/>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Conduct psychological assessments and diagnostic evaluations.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Provide therapy to individuals, families, and groups.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Conduct research to advance the understanding of human behavior and mental health interventions.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Consult with organizations, schools, or healthcare teams on mental health strategies.</a:t>
            </a:r>
          </a:p>
        </p:txBody>
      </p:sp>
      <p:sp>
        <p:nvSpPr>
          <p:cNvPr id="13" name="TextBox 13"/>
          <p:cNvSpPr txBox="1"/>
          <p:nvPr/>
        </p:nvSpPr>
        <p:spPr>
          <a:xfrm>
            <a:off x="8041508" y="1105459"/>
            <a:ext cx="9814042" cy="625610"/>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Promote mental health and emotional well-being.</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Use evidence-based approaches to help individuals manage life’s challenges.</a:t>
            </a:r>
          </a:p>
        </p:txBody>
      </p:sp>
      <p:sp>
        <p:nvSpPr>
          <p:cNvPr id="14" name="TextBox 14"/>
          <p:cNvSpPr txBox="1"/>
          <p:nvPr/>
        </p:nvSpPr>
        <p:spPr>
          <a:xfrm>
            <a:off x="8078055" y="4676120"/>
            <a:ext cx="9197470" cy="2895959"/>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Educational requirements: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Bachelor’s degree in psychology or a related field.</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Doctoral degree (Ph.D. or Psy.D.) in psychology for clinical practice, research, or specialized areas.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Licensure:</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State licensure is required for practice, involving supervised clinical hours and passing a national exam (e.g., EPPP).</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Specializations: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Clinical psychology, school psychology, industrial-organizational psychology, forensic psychology, and more.</a:t>
            </a:r>
          </a:p>
        </p:txBody>
      </p:sp>
      <p:sp>
        <p:nvSpPr>
          <p:cNvPr id="15" name="TextBox 15"/>
          <p:cNvSpPr txBox="1"/>
          <p:nvPr/>
        </p:nvSpPr>
        <p:spPr>
          <a:xfrm>
            <a:off x="10018986" y="8491951"/>
            <a:ext cx="8061191" cy="1570887"/>
          </a:xfrm>
          <a:prstGeom prst="rect">
            <a:avLst/>
          </a:prstGeom>
        </p:spPr>
        <p:txBody>
          <a:bodyPr lIns="0" tIns="0" rIns="0" bIns="0" rtlCol="0" anchor="t">
            <a:spAutoFit/>
          </a:bodyPr>
          <a:lstStyle/>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8" tooltip="https://www.apa.org"/>
              </a:rPr>
              <a:t>American Psychological Association</a:t>
            </a:r>
          </a:p>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9" tooltip="https://www.nasponline.org"/>
              </a:rPr>
              <a:t>National Association of School Psychologists</a:t>
            </a:r>
          </a:p>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10" tooltip="https://div12.org"/>
              </a:rPr>
              <a:t>Society of Clinical Psychology</a:t>
            </a:r>
          </a:p>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11" tooltip="https://www.apa.org/education-career/guide/careers"/>
              </a:rPr>
              <a:t>Psychology Careers Guide</a:t>
            </a:r>
          </a:p>
        </p:txBody>
      </p:sp>
      <p:sp>
        <p:nvSpPr>
          <p:cNvPr id="16" name="TextBox 16"/>
          <p:cNvSpPr txBox="1"/>
          <p:nvPr/>
        </p:nvSpPr>
        <p:spPr>
          <a:xfrm>
            <a:off x="10133286" y="8155182"/>
            <a:ext cx="1806868" cy="422494"/>
          </a:xfrm>
          <a:prstGeom prst="rect">
            <a:avLst/>
          </a:prstGeom>
        </p:spPr>
        <p:txBody>
          <a:bodyPr lIns="0" tIns="0" rIns="0" bIns="0" rtlCol="0" anchor="t">
            <a:spAutoFit/>
          </a:bodyPr>
          <a:lstStyle/>
          <a:p>
            <a:pPr algn="l">
              <a:lnSpc>
                <a:spcPts val="2735"/>
              </a:lnSpc>
            </a:pPr>
            <a:r>
              <a:rPr lang="en-US" sz="2735" b="1">
                <a:solidFill>
                  <a:srgbClr val="000000"/>
                </a:solidFill>
                <a:latin typeface="Calibri (MS) Bold"/>
                <a:ea typeface="Calibri (MS) Bold"/>
                <a:cs typeface="Calibri (MS) Bold"/>
                <a:sym typeface="Calibri (MS) Bold"/>
              </a:rPr>
              <a:t>Resources</a:t>
            </a:r>
          </a:p>
        </p:txBody>
      </p:sp>
      <p:sp>
        <p:nvSpPr>
          <p:cNvPr id="17" name="TextBox 17"/>
          <p:cNvSpPr txBox="1"/>
          <p:nvPr/>
        </p:nvSpPr>
        <p:spPr>
          <a:xfrm>
            <a:off x="8057734" y="1940619"/>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they do it...</a:t>
            </a:r>
          </a:p>
        </p:txBody>
      </p:sp>
      <p:sp>
        <p:nvSpPr>
          <p:cNvPr id="18" name="TextBox 18"/>
          <p:cNvSpPr txBox="1"/>
          <p:nvPr/>
        </p:nvSpPr>
        <p:spPr>
          <a:xfrm>
            <a:off x="8041508" y="760645"/>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What they do...</a:t>
            </a:r>
          </a:p>
        </p:txBody>
      </p:sp>
      <p:sp>
        <p:nvSpPr>
          <p:cNvPr id="19" name="TextBox 19"/>
          <p:cNvSpPr txBox="1"/>
          <p:nvPr/>
        </p:nvSpPr>
        <p:spPr>
          <a:xfrm>
            <a:off x="8057734" y="4245581"/>
            <a:ext cx="3811795"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you can get there...</a:t>
            </a:r>
          </a:p>
        </p:txBody>
      </p:sp>
      <p:grpSp>
        <p:nvGrpSpPr>
          <p:cNvPr id="20" name="Group 20"/>
          <p:cNvGrpSpPr/>
          <p:nvPr/>
        </p:nvGrpSpPr>
        <p:grpSpPr>
          <a:xfrm>
            <a:off x="3510576" y="6668291"/>
            <a:ext cx="683141" cy="68314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806277" cy="10286998"/>
            <a:chOff x="0" y="0"/>
            <a:chExt cx="10408370" cy="13715997"/>
          </a:xfrm>
        </p:grpSpPr>
        <p:sp>
          <p:nvSpPr>
            <p:cNvPr id="3" name="Freeform 3"/>
            <p:cNvSpPr/>
            <p:nvPr/>
          </p:nvSpPr>
          <p:spPr>
            <a:xfrm>
              <a:off x="0" y="0"/>
              <a:ext cx="10408369" cy="13716039"/>
            </a:xfrm>
            <a:custGeom>
              <a:avLst/>
              <a:gdLst/>
              <a:ahLst/>
              <a:cxnLst/>
              <a:rect l="l" t="t" r="r" b="b"/>
              <a:pathLst>
                <a:path w="10408369" h="13716039">
                  <a:moveTo>
                    <a:pt x="0" y="0"/>
                  </a:moveTo>
                  <a:lnTo>
                    <a:pt x="10408369" y="0"/>
                  </a:lnTo>
                  <a:lnTo>
                    <a:pt x="10408369" y="13716039"/>
                  </a:lnTo>
                  <a:lnTo>
                    <a:pt x="0" y="13716039"/>
                  </a:lnTo>
                  <a:close/>
                </a:path>
              </a:pathLst>
            </a:custGeom>
            <a:solidFill>
              <a:srgbClr val="1A6986"/>
            </a:solidFill>
          </p:spPr>
        </p:sp>
      </p:grpSp>
      <p:grpSp>
        <p:nvGrpSpPr>
          <p:cNvPr id="4" name="Group 4"/>
          <p:cNvGrpSpPr/>
          <p:nvPr/>
        </p:nvGrpSpPr>
        <p:grpSpPr>
          <a:xfrm>
            <a:off x="7919856" y="7981888"/>
            <a:ext cx="10368144" cy="2147635"/>
            <a:chOff x="0" y="0"/>
            <a:chExt cx="2730705" cy="565632"/>
          </a:xfrm>
        </p:grpSpPr>
        <p:sp>
          <p:nvSpPr>
            <p:cNvPr id="5" name="Freeform 5"/>
            <p:cNvSpPr/>
            <p:nvPr/>
          </p:nvSpPr>
          <p:spPr>
            <a:xfrm>
              <a:off x="0" y="0"/>
              <a:ext cx="2730704" cy="565632"/>
            </a:xfrm>
            <a:custGeom>
              <a:avLst/>
              <a:gdLst/>
              <a:ahLst/>
              <a:cxnLst/>
              <a:rect l="l" t="t" r="r" b="b"/>
              <a:pathLst>
                <a:path w="2730704" h="565632">
                  <a:moveTo>
                    <a:pt x="0" y="0"/>
                  </a:moveTo>
                  <a:lnTo>
                    <a:pt x="2730704" y="0"/>
                  </a:lnTo>
                  <a:lnTo>
                    <a:pt x="2730704" y="565632"/>
                  </a:lnTo>
                  <a:lnTo>
                    <a:pt x="0" y="565632"/>
                  </a:lnTo>
                  <a:close/>
                </a:path>
              </a:pathLst>
            </a:custGeom>
            <a:solidFill>
              <a:srgbClr val="EFE3D4"/>
            </a:solidFill>
          </p:spPr>
        </p:sp>
        <p:sp>
          <p:nvSpPr>
            <p:cNvPr id="6" name="TextBox 6"/>
            <p:cNvSpPr txBox="1"/>
            <p:nvPr/>
          </p:nvSpPr>
          <p:spPr>
            <a:xfrm>
              <a:off x="0" y="-47625"/>
              <a:ext cx="2730705" cy="613257"/>
            </a:xfrm>
            <a:prstGeom prst="rect">
              <a:avLst/>
            </a:prstGeom>
          </p:spPr>
          <p:txBody>
            <a:bodyPr lIns="50800" tIns="50800" rIns="50800" bIns="50800" rtlCol="0" anchor="ctr"/>
            <a:lstStyle/>
            <a:p>
              <a:pPr algn="ctr">
                <a:lnSpc>
                  <a:spcPts val="2691"/>
                </a:lnSpc>
              </a:pPr>
              <a:endParaRPr/>
            </a:p>
          </p:txBody>
        </p:sp>
      </p:grpSp>
      <p:sp>
        <p:nvSpPr>
          <p:cNvPr id="7" name="Freeform 7"/>
          <p:cNvSpPr/>
          <p:nvPr/>
        </p:nvSpPr>
        <p:spPr>
          <a:xfrm rot="-10673616" flipV="1">
            <a:off x="-3889037" y="6238841"/>
            <a:ext cx="11763864" cy="2666476"/>
          </a:xfrm>
          <a:custGeom>
            <a:avLst/>
            <a:gdLst/>
            <a:ahLst/>
            <a:cxnLst/>
            <a:rect l="l" t="t" r="r" b="b"/>
            <a:pathLst>
              <a:path w="11763864" h="2666476">
                <a:moveTo>
                  <a:pt x="0" y="2666476"/>
                </a:moveTo>
                <a:lnTo>
                  <a:pt x="11763864" y="2666476"/>
                </a:lnTo>
                <a:lnTo>
                  <a:pt x="11763864" y="0"/>
                </a:lnTo>
                <a:lnTo>
                  <a:pt x="0" y="0"/>
                </a:lnTo>
                <a:lnTo>
                  <a:pt x="0" y="266647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flipH="1">
            <a:off x="8041508" y="8310056"/>
            <a:ext cx="1853652" cy="1621103"/>
          </a:xfrm>
          <a:custGeom>
            <a:avLst/>
            <a:gdLst/>
            <a:ahLst/>
            <a:cxnLst/>
            <a:rect l="l" t="t" r="r" b="b"/>
            <a:pathLst>
              <a:path w="1853652" h="1621103">
                <a:moveTo>
                  <a:pt x="1853653" y="0"/>
                </a:moveTo>
                <a:lnTo>
                  <a:pt x="0" y="0"/>
                </a:lnTo>
                <a:lnTo>
                  <a:pt x="0" y="1621103"/>
                </a:lnTo>
                <a:lnTo>
                  <a:pt x="1853653" y="1621103"/>
                </a:lnTo>
                <a:lnTo>
                  <a:pt x="185365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18279" y="8833151"/>
            <a:ext cx="2165913" cy="1547081"/>
          </a:xfrm>
          <a:custGeom>
            <a:avLst/>
            <a:gdLst/>
            <a:ahLst/>
            <a:cxnLst/>
            <a:rect l="l" t="t" r="r" b="b"/>
            <a:pathLst>
              <a:path w="2165913" h="1547081">
                <a:moveTo>
                  <a:pt x="0" y="0"/>
                </a:moveTo>
                <a:lnTo>
                  <a:pt x="2165913" y="0"/>
                </a:lnTo>
                <a:lnTo>
                  <a:pt x="2165913" y="1547081"/>
                </a:lnTo>
                <a:lnTo>
                  <a:pt x="0" y="1547081"/>
                </a:lnTo>
                <a:lnTo>
                  <a:pt x="0" y="0"/>
                </a:lnTo>
                <a:close/>
              </a:path>
            </a:pathLst>
          </a:custGeom>
          <a:blipFill>
            <a:blip r:embed="rId7"/>
            <a:stretch>
              <a:fillRect/>
            </a:stretch>
          </a:blipFill>
        </p:spPr>
      </p:sp>
      <p:sp>
        <p:nvSpPr>
          <p:cNvPr id="10" name="TextBox 10"/>
          <p:cNvSpPr txBox="1"/>
          <p:nvPr/>
        </p:nvSpPr>
        <p:spPr>
          <a:xfrm>
            <a:off x="638010" y="3279405"/>
            <a:ext cx="6572636" cy="924597"/>
          </a:xfrm>
          <a:prstGeom prst="rect">
            <a:avLst/>
          </a:prstGeom>
        </p:spPr>
        <p:txBody>
          <a:bodyPr lIns="0" tIns="0" rIns="0" bIns="0" rtlCol="0" anchor="t">
            <a:spAutoFit/>
          </a:bodyPr>
          <a:lstStyle/>
          <a:p>
            <a:pPr algn="l">
              <a:lnSpc>
                <a:spcPts val="5993"/>
              </a:lnSpc>
            </a:pPr>
            <a:r>
              <a:rPr lang="en-US" sz="5993" b="1">
                <a:solidFill>
                  <a:srgbClr val="FFFFFF"/>
                </a:solidFill>
                <a:latin typeface="Calibri (MS) Bold"/>
                <a:ea typeface="Calibri (MS) Bold"/>
                <a:cs typeface="Calibri (MS) Bold"/>
                <a:sym typeface="Calibri (MS) Bold"/>
              </a:rPr>
              <a:t>Psychiatrist</a:t>
            </a:r>
          </a:p>
        </p:txBody>
      </p:sp>
      <p:sp>
        <p:nvSpPr>
          <p:cNvPr id="11" name="TextBox 11"/>
          <p:cNvSpPr txBox="1"/>
          <p:nvPr/>
        </p:nvSpPr>
        <p:spPr>
          <a:xfrm>
            <a:off x="638010" y="4471548"/>
            <a:ext cx="6734892" cy="1108332"/>
          </a:xfrm>
          <a:prstGeom prst="rect">
            <a:avLst/>
          </a:prstGeom>
        </p:spPr>
        <p:txBody>
          <a:bodyPr lIns="0" tIns="0" rIns="0" bIns="0" rtlCol="0" anchor="t">
            <a:spAutoFit/>
          </a:bodyPr>
          <a:lstStyle/>
          <a:p>
            <a:pPr algn="l">
              <a:lnSpc>
                <a:spcPts val="2760"/>
              </a:lnSpc>
            </a:pPr>
            <a:r>
              <a:rPr lang="en-US" sz="2760" i="1">
                <a:solidFill>
                  <a:srgbClr val="FFFFFF"/>
                </a:solidFill>
                <a:latin typeface="Calibri (MS) Italics"/>
                <a:ea typeface="Calibri (MS) Italics"/>
                <a:cs typeface="Calibri (MS) Italics"/>
                <a:sym typeface="Calibri (MS) Italics"/>
              </a:rPr>
              <a:t>Medical doctors specializing in the diagnosis, treatment, and prevention of mental health disorders.</a:t>
            </a:r>
          </a:p>
        </p:txBody>
      </p:sp>
      <p:sp>
        <p:nvSpPr>
          <p:cNvPr id="12" name="TextBox 12"/>
          <p:cNvSpPr txBox="1"/>
          <p:nvPr/>
        </p:nvSpPr>
        <p:spPr>
          <a:xfrm>
            <a:off x="8041508" y="2370716"/>
            <a:ext cx="9716689" cy="1760784"/>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Conduct psychiatric evaluations and diagnostic assessments.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Prescribe and monitoring psychotropic medications.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Provide psychotherapy or collaborating with other mental health professionals.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Manage care for individuals with complex or co-occurring disorders.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Conduct research or teaching in academic settings.</a:t>
            </a:r>
          </a:p>
        </p:txBody>
      </p:sp>
      <p:sp>
        <p:nvSpPr>
          <p:cNvPr id="13" name="TextBox 13"/>
          <p:cNvSpPr txBox="1"/>
          <p:nvPr/>
        </p:nvSpPr>
        <p:spPr>
          <a:xfrm>
            <a:off x="8041508" y="916916"/>
            <a:ext cx="9814042" cy="909403"/>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Integrate medical knowledge with therapeutic interventions to support mental wellness.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Prescribe and manage medications alongside other treatments.</a:t>
            </a:r>
          </a:p>
        </p:txBody>
      </p:sp>
      <p:sp>
        <p:nvSpPr>
          <p:cNvPr id="14" name="TextBox 14"/>
          <p:cNvSpPr txBox="1"/>
          <p:nvPr/>
        </p:nvSpPr>
        <p:spPr>
          <a:xfrm>
            <a:off x="8078055" y="4676120"/>
            <a:ext cx="9197470" cy="3179752"/>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Educational requirements: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Bachelor’s degree with a pre-med focus.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Medical degree (MD or DO) from an accredited program.</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Training:</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Completion of a 4-year psychiatry residency program, with options to subspecialize (e.g., child psychiatry, addiction psychiatry, forensic psychiatry).</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Licensure and certification:</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Passing the USMLE or COMLEX for medical licensing.</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Certification by the American Board of Psychiatry and Neurology (ABPN).</a:t>
            </a:r>
          </a:p>
        </p:txBody>
      </p:sp>
      <p:sp>
        <p:nvSpPr>
          <p:cNvPr id="15" name="TextBox 15"/>
          <p:cNvSpPr txBox="1"/>
          <p:nvPr/>
        </p:nvSpPr>
        <p:spPr>
          <a:xfrm>
            <a:off x="10018986" y="8577676"/>
            <a:ext cx="8061191" cy="800435"/>
          </a:xfrm>
          <a:prstGeom prst="rect">
            <a:avLst/>
          </a:prstGeom>
        </p:spPr>
        <p:txBody>
          <a:bodyPr lIns="0" tIns="0" rIns="0" bIns="0" rtlCol="0" anchor="t">
            <a:spAutoFit/>
          </a:bodyPr>
          <a:lstStyle/>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8" tooltip="https://www.psychiatry.org"/>
              </a:rPr>
              <a:t>American Psychiatric Association</a:t>
            </a:r>
          </a:p>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9" tooltip="https://www.acaam.org/career-development"/>
              </a:rPr>
              <a:t>Developing Your Career in Addiction Medicine</a:t>
            </a:r>
          </a:p>
        </p:txBody>
      </p:sp>
      <p:sp>
        <p:nvSpPr>
          <p:cNvPr id="16" name="TextBox 16"/>
          <p:cNvSpPr txBox="1"/>
          <p:nvPr/>
        </p:nvSpPr>
        <p:spPr>
          <a:xfrm>
            <a:off x="10133286" y="8155182"/>
            <a:ext cx="1806868" cy="422494"/>
          </a:xfrm>
          <a:prstGeom prst="rect">
            <a:avLst/>
          </a:prstGeom>
        </p:spPr>
        <p:txBody>
          <a:bodyPr lIns="0" tIns="0" rIns="0" bIns="0" rtlCol="0" anchor="t">
            <a:spAutoFit/>
          </a:bodyPr>
          <a:lstStyle/>
          <a:p>
            <a:pPr algn="l">
              <a:lnSpc>
                <a:spcPts val="2735"/>
              </a:lnSpc>
            </a:pPr>
            <a:r>
              <a:rPr lang="en-US" sz="2735" b="1">
                <a:solidFill>
                  <a:srgbClr val="000000"/>
                </a:solidFill>
                <a:latin typeface="Calibri (MS) Bold"/>
                <a:ea typeface="Calibri (MS) Bold"/>
                <a:cs typeface="Calibri (MS) Bold"/>
                <a:sym typeface="Calibri (MS) Bold"/>
              </a:rPr>
              <a:t>Resources</a:t>
            </a:r>
          </a:p>
        </p:txBody>
      </p:sp>
      <p:sp>
        <p:nvSpPr>
          <p:cNvPr id="17" name="TextBox 17"/>
          <p:cNvSpPr txBox="1"/>
          <p:nvPr/>
        </p:nvSpPr>
        <p:spPr>
          <a:xfrm>
            <a:off x="8057734" y="1940619"/>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they do it...</a:t>
            </a:r>
          </a:p>
        </p:txBody>
      </p:sp>
      <p:sp>
        <p:nvSpPr>
          <p:cNvPr id="18" name="TextBox 18"/>
          <p:cNvSpPr txBox="1"/>
          <p:nvPr/>
        </p:nvSpPr>
        <p:spPr>
          <a:xfrm>
            <a:off x="8041508" y="572101"/>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What they do...</a:t>
            </a:r>
          </a:p>
        </p:txBody>
      </p:sp>
      <p:sp>
        <p:nvSpPr>
          <p:cNvPr id="19" name="TextBox 19"/>
          <p:cNvSpPr txBox="1"/>
          <p:nvPr/>
        </p:nvSpPr>
        <p:spPr>
          <a:xfrm>
            <a:off x="8057734" y="4245581"/>
            <a:ext cx="3811795"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you can get there...</a:t>
            </a:r>
          </a:p>
        </p:txBody>
      </p:sp>
      <p:grpSp>
        <p:nvGrpSpPr>
          <p:cNvPr id="20" name="Group 20"/>
          <p:cNvGrpSpPr/>
          <p:nvPr/>
        </p:nvGrpSpPr>
        <p:grpSpPr>
          <a:xfrm>
            <a:off x="3510576" y="6668291"/>
            <a:ext cx="683141" cy="68314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98295" y="2"/>
            <a:ext cx="7189705" cy="10286998"/>
            <a:chOff x="0" y="0"/>
            <a:chExt cx="9586274" cy="13715997"/>
          </a:xfrm>
        </p:grpSpPr>
        <p:sp>
          <p:nvSpPr>
            <p:cNvPr id="3" name="Freeform 3"/>
            <p:cNvSpPr/>
            <p:nvPr/>
          </p:nvSpPr>
          <p:spPr>
            <a:xfrm>
              <a:off x="0" y="0"/>
              <a:ext cx="9586274" cy="13716039"/>
            </a:xfrm>
            <a:custGeom>
              <a:avLst/>
              <a:gdLst/>
              <a:ahLst/>
              <a:cxnLst/>
              <a:rect l="l" t="t" r="r" b="b"/>
              <a:pathLst>
                <a:path w="9586274" h="13716039">
                  <a:moveTo>
                    <a:pt x="0" y="0"/>
                  </a:moveTo>
                  <a:lnTo>
                    <a:pt x="9586274" y="0"/>
                  </a:lnTo>
                  <a:lnTo>
                    <a:pt x="9586274" y="13716039"/>
                  </a:lnTo>
                  <a:lnTo>
                    <a:pt x="0" y="13716039"/>
                  </a:lnTo>
                  <a:close/>
                </a:path>
              </a:pathLst>
            </a:custGeom>
            <a:solidFill>
              <a:srgbClr val="1E384C"/>
            </a:solidFill>
          </p:spPr>
        </p:sp>
      </p:grpSp>
      <p:sp>
        <p:nvSpPr>
          <p:cNvPr id="4" name="Freeform 4"/>
          <p:cNvSpPr/>
          <p:nvPr/>
        </p:nvSpPr>
        <p:spPr>
          <a:xfrm rot="5135032">
            <a:off x="12308160" y="1378404"/>
            <a:ext cx="7759249" cy="6983324"/>
          </a:xfrm>
          <a:custGeom>
            <a:avLst/>
            <a:gdLst/>
            <a:ahLst/>
            <a:cxnLst/>
            <a:rect l="l" t="t" r="r" b="b"/>
            <a:pathLst>
              <a:path w="7759249" h="6983324">
                <a:moveTo>
                  <a:pt x="0" y="0"/>
                </a:moveTo>
                <a:lnTo>
                  <a:pt x="7759249" y="0"/>
                </a:lnTo>
                <a:lnTo>
                  <a:pt x="7759249" y="6983325"/>
                </a:lnTo>
                <a:lnTo>
                  <a:pt x="0" y="6983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5584759" y="8598367"/>
            <a:ext cx="2502046" cy="1787176"/>
          </a:xfrm>
          <a:custGeom>
            <a:avLst/>
            <a:gdLst/>
            <a:ahLst/>
            <a:cxnLst/>
            <a:rect l="l" t="t" r="r" b="b"/>
            <a:pathLst>
              <a:path w="2502046" h="1787176">
                <a:moveTo>
                  <a:pt x="0" y="0"/>
                </a:moveTo>
                <a:lnTo>
                  <a:pt x="2502045" y="0"/>
                </a:lnTo>
                <a:lnTo>
                  <a:pt x="2502045" y="1787175"/>
                </a:lnTo>
                <a:lnTo>
                  <a:pt x="0" y="1787175"/>
                </a:lnTo>
                <a:lnTo>
                  <a:pt x="0" y="0"/>
                </a:lnTo>
                <a:close/>
              </a:path>
            </a:pathLst>
          </a:custGeom>
          <a:blipFill>
            <a:blip r:embed="rId5"/>
            <a:stretch>
              <a:fillRect/>
            </a:stretch>
          </a:blipFill>
        </p:spPr>
      </p:sp>
      <p:sp>
        <p:nvSpPr>
          <p:cNvPr id="6" name="Freeform 6"/>
          <p:cNvSpPr/>
          <p:nvPr/>
        </p:nvSpPr>
        <p:spPr>
          <a:xfrm>
            <a:off x="602501" y="733104"/>
            <a:ext cx="7315200" cy="2420666"/>
          </a:xfrm>
          <a:custGeom>
            <a:avLst/>
            <a:gdLst/>
            <a:ahLst/>
            <a:cxnLst/>
            <a:rect l="l" t="t" r="r" b="b"/>
            <a:pathLst>
              <a:path w="7315200" h="2420666">
                <a:moveTo>
                  <a:pt x="0" y="0"/>
                </a:moveTo>
                <a:lnTo>
                  <a:pt x="7315200" y="0"/>
                </a:lnTo>
                <a:lnTo>
                  <a:pt x="7315200" y="2420666"/>
                </a:lnTo>
                <a:lnTo>
                  <a:pt x="0" y="24206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480524" y="3543861"/>
            <a:ext cx="9117504" cy="5656550"/>
          </a:xfrm>
          <a:prstGeom prst="rect">
            <a:avLst/>
          </a:prstGeom>
        </p:spPr>
        <p:txBody>
          <a:bodyPr lIns="0" tIns="0" rIns="0" bIns="0" rtlCol="0" anchor="t">
            <a:spAutoFit/>
          </a:bodyPr>
          <a:lstStyle/>
          <a:p>
            <a:pPr marL="982598" lvl="1" indent="-491299" algn="l">
              <a:lnSpc>
                <a:spcPts val="6371"/>
              </a:lnSpc>
              <a:buFont typeface="Arial"/>
              <a:buChar char="•"/>
            </a:pPr>
            <a:r>
              <a:rPr lang="en-US" sz="4551">
                <a:solidFill>
                  <a:srgbClr val="000000"/>
                </a:solidFill>
                <a:latin typeface="Calibri (MS)"/>
                <a:ea typeface="Calibri (MS)"/>
                <a:cs typeface="Calibri (MS)"/>
                <a:sym typeface="Calibri (MS)"/>
              </a:rPr>
              <a:t>Discover SAMHSA</a:t>
            </a:r>
          </a:p>
          <a:p>
            <a:pPr marL="982598" lvl="1" indent="-491299" algn="l">
              <a:lnSpc>
                <a:spcPts val="6371"/>
              </a:lnSpc>
              <a:buFont typeface="Arial"/>
              <a:buChar char="•"/>
            </a:pPr>
            <a:r>
              <a:rPr lang="en-US" sz="4551">
                <a:solidFill>
                  <a:srgbClr val="000000"/>
                </a:solidFill>
                <a:latin typeface="Calibri (MS)"/>
                <a:ea typeface="Calibri (MS)"/>
                <a:cs typeface="Calibri (MS)"/>
                <a:sym typeface="Calibri (MS)"/>
              </a:rPr>
              <a:t>Explore Behavioral Health and Traverse the Continuum of Care</a:t>
            </a:r>
          </a:p>
          <a:p>
            <a:pPr marL="982598" lvl="1" indent="-491299" algn="l">
              <a:lnSpc>
                <a:spcPts val="6371"/>
              </a:lnSpc>
              <a:buFont typeface="Arial"/>
              <a:buChar char="•"/>
            </a:pPr>
            <a:r>
              <a:rPr lang="en-US" sz="4551">
                <a:solidFill>
                  <a:srgbClr val="000000"/>
                </a:solidFill>
                <a:latin typeface="Calibri (MS)"/>
                <a:ea typeface="Calibri (MS)"/>
                <a:cs typeface="Calibri (MS)"/>
                <a:sym typeface="Calibri (MS)"/>
              </a:rPr>
              <a:t>Scout Behavioral Health Career Pathways</a:t>
            </a:r>
          </a:p>
          <a:p>
            <a:pPr marL="982598" lvl="1" indent="-491299" algn="l">
              <a:lnSpc>
                <a:spcPts val="6371"/>
              </a:lnSpc>
              <a:buFont typeface="Arial"/>
              <a:buChar char="•"/>
            </a:pPr>
            <a:r>
              <a:rPr lang="en-US" sz="4551">
                <a:solidFill>
                  <a:srgbClr val="000000"/>
                </a:solidFill>
                <a:latin typeface="Calibri (MS)"/>
                <a:ea typeface="Calibri (MS)"/>
                <a:cs typeface="Calibri (MS)"/>
                <a:sym typeface="Calibri (MS)"/>
              </a:rPr>
              <a:t>Wander Through Resources for Continued Learning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806277" cy="10286998"/>
            <a:chOff x="0" y="0"/>
            <a:chExt cx="10408370" cy="13715997"/>
          </a:xfrm>
        </p:grpSpPr>
        <p:sp>
          <p:nvSpPr>
            <p:cNvPr id="3" name="Freeform 3"/>
            <p:cNvSpPr/>
            <p:nvPr/>
          </p:nvSpPr>
          <p:spPr>
            <a:xfrm>
              <a:off x="0" y="0"/>
              <a:ext cx="10408369" cy="13716039"/>
            </a:xfrm>
            <a:custGeom>
              <a:avLst/>
              <a:gdLst/>
              <a:ahLst/>
              <a:cxnLst/>
              <a:rect l="l" t="t" r="r" b="b"/>
              <a:pathLst>
                <a:path w="10408369" h="13716039">
                  <a:moveTo>
                    <a:pt x="0" y="0"/>
                  </a:moveTo>
                  <a:lnTo>
                    <a:pt x="10408369" y="0"/>
                  </a:lnTo>
                  <a:lnTo>
                    <a:pt x="10408369" y="13716039"/>
                  </a:lnTo>
                  <a:lnTo>
                    <a:pt x="0" y="13716039"/>
                  </a:lnTo>
                  <a:close/>
                </a:path>
              </a:pathLst>
            </a:custGeom>
            <a:solidFill>
              <a:srgbClr val="1A6986"/>
            </a:solidFill>
          </p:spPr>
        </p:sp>
      </p:grpSp>
      <p:grpSp>
        <p:nvGrpSpPr>
          <p:cNvPr id="4" name="Group 4"/>
          <p:cNvGrpSpPr/>
          <p:nvPr/>
        </p:nvGrpSpPr>
        <p:grpSpPr>
          <a:xfrm>
            <a:off x="7919856" y="7981888"/>
            <a:ext cx="10368144" cy="1949272"/>
            <a:chOff x="0" y="0"/>
            <a:chExt cx="2730705" cy="513388"/>
          </a:xfrm>
        </p:grpSpPr>
        <p:sp>
          <p:nvSpPr>
            <p:cNvPr id="5" name="Freeform 5"/>
            <p:cNvSpPr/>
            <p:nvPr/>
          </p:nvSpPr>
          <p:spPr>
            <a:xfrm>
              <a:off x="0" y="0"/>
              <a:ext cx="2730704" cy="513388"/>
            </a:xfrm>
            <a:custGeom>
              <a:avLst/>
              <a:gdLst/>
              <a:ahLst/>
              <a:cxnLst/>
              <a:rect l="l" t="t" r="r" b="b"/>
              <a:pathLst>
                <a:path w="2730704" h="513388">
                  <a:moveTo>
                    <a:pt x="0" y="0"/>
                  </a:moveTo>
                  <a:lnTo>
                    <a:pt x="2730704" y="0"/>
                  </a:lnTo>
                  <a:lnTo>
                    <a:pt x="2730704" y="513388"/>
                  </a:lnTo>
                  <a:lnTo>
                    <a:pt x="0" y="513388"/>
                  </a:lnTo>
                  <a:close/>
                </a:path>
              </a:pathLst>
            </a:custGeom>
            <a:solidFill>
              <a:srgbClr val="EFE3D4"/>
            </a:solidFill>
          </p:spPr>
        </p:sp>
        <p:sp>
          <p:nvSpPr>
            <p:cNvPr id="6" name="TextBox 6"/>
            <p:cNvSpPr txBox="1"/>
            <p:nvPr/>
          </p:nvSpPr>
          <p:spPr>
            <a:xfrm>
              <a:off x="0" y="-47625"/>
              <a:ext cx="2730705" cy="561013"/>
            </a:xfrm>
            <a:prstGeom prst="rect">
              <a:avLst/>
            </a:prstGeom>
          </p:spPr>
          <p:txBody>
            <a:bodyPr lIns="50800" tIns="50800" rIns="50800" bIns="50800" rtlCol="0" anchor="ctr"/>
            <a:lstStyle/>
            <a:p>
              <a:pPr algn="ctr">
                <a:lnSpc>
                  <a:spcPts val="2691"/>
                </a:lnSpc>
              </a:pPr>
              <a:endParaRPr/>
            </a:p>
          </p:txBody>
        </p:sp>
      </p:grpSp>
      <p:sp>
        <p:nvSpPr>
          <p:cNvPr id="7" name="Freeform 7"/>
          <p:cNvSpPr/>
          <p:nvPr/>
        </p:nvSpPr>
        <p:spPr>
          <a:xfrm rot="-10673616" flipV="1">
            <a:off x="-3889037" y="6238841"/>
            <a:ext cx="11763864" cy="2666476"/>
          </a:xfrm>
          <a:custGeom>
            <a:avLst/>
            <a:gdLst/>
            <a:ahLst/>
            <a:cxnLst/>
            <a:rect l="l" t="t" r="r" b="b"/>
            <a:pathLst>
              <a:path w="11763864" h="2666476">
                <a:moveTo>
                  <a:pt x="0" y="2666476"/>
                </a:moveTo>
                <a:lnTo>
                  <a:pt x="11763864" y="2666476"/>
                </a:lnTo>
                <a:lnTo>
                  <a:pt x="11763864" y="0"/>
                </a:lnTo>
                <a:lnTo>
                  <a:pt x="0" y="0"/>
                </a:lnTo>
                <a:lnTo>
                  <a:pt x="0" y="266647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flipH="1">
            <a:off x="8041508" y="8145972"/>
            <a:ext cx="1853652" cy="1621103"/>
          </a:xfrm>
          <a:custGeom>
            <a:avLst/>
            <a:gdLst/>
            <a:ahLst/>
            <a:cxnLst/>
            <a:rect l="l" t="t" r="r" b="b"/>
            <a:pathLst>
              <a:path w="1853652" h="1621103">
                <a:moveTo>
                  <a:pt x="1853653" y="0"/>
                </a:moveTo>
                <a:lnTo>
                  <a:pt x="0" y="0"/>
                </a:lnTo>
                <a:lnTo>
                  <a:pt x="0" y="1621103"/>
                </a:lnTo>
                <a:lnTo>
                  <a:pt x="1853653" y="1621103"/>
                </a:lnTo>
                <a:lnTo>
                  <a:pt x="185365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18279" y="8833151"/>
            <a:ext cx="2165913" cy="1547081"/>
          </a:xfrm>
          <a:custGeom>
            <a:avLst/>
            <a:gdLst/>
            <a:ahLst/>
            <a:cxnLst/>
            <a:rect l="l" t="t" r="r" b="b"/>
            <a:pathLst>
              <a:path w="2165913" h="1547081">
                <a:moveTo>
                  <a:pt x="0" y="0"/>
                </a:moveTo>
                <a:lnTo>
                  <a:pt x="2165913" y="0"/>
                </a:lnTo>
                <a:lnTo>
                  <a:pt x="2165913" y="1547081"/>
                </a:lnTo>
                <a:lnTo>
                  <a:pt x="0" y="1547081"/>
                </a:lnTo>
                <a:lnTo>
                  <a:pt x="0" y="0"/>
                </a:lnTo>
                <a:close/>
              </a:path>
            </a:pathLst>
          </a:custGeom>
          <a:blipFill>
            <a:blip r:embed="rId7"/>
            <a:stretch>
              <a:fillRect/>
            </a:stretch>
          </a:blipFill>
        </p:spPr>
      </p:sp>
      <p:sp>
        <p:nvSpPr>
          <p:cNvPr id="10" name="TextBox 10"/>
          <p:cNvSpPr txBox="1"/>
          <p:nvPr/>
        </p:nvSpPr>
        <p:spPr>
          <a:xfrm>
            <a:off x="638010" y="1061058"/>
            <a:ext cx="6572636" cy="3184522"/>
          </a:xfrm>
          <a:prstGeom prst="rect">
            <a:avLst/>
          </a:prstGeom>
        </p:spPr>
        <p:txBody>
          <a:bodyPr lIns="0" tIns="0" rIns="0" bIns="0" rtlCol="0" anchor="t">
            <a:spAutoFit/>
          </a:bodyPr>
          <a:lstStyle/>
          <a:p>
            <a:pPr algn="l">
              <a:lnSpc>
                <a:spcPts val="5993"/>
              </a:lnSpc>
            </a:pPr>
            <a:r>
              <a:rPr lang="en-US" sz="5993" b="1">
                <a:solidFill>
                  <a:srgbClr val="FFFFFF"/>
                </a:solidFill>
                <a:latin typeface="Calibri (MS) Bold"/>
                <a:ea typeface="Calibri (MS) Bold"/>
                <a:cs typeface="Calibri (MS) Bold"/>
                <a:sym typeface="Calibri (MS) Bold"/>
              </a:rPr>
              <a:t>Physicians in Medication Management for Behavioral Health</a:t>
            </a:r>
          </a:p>
        </p:txBody>
      </p:sp>
      <p:sp>
        <p:nvSpPr>
          <p:cNvPr id="11" name="TextBox 11"/>
          <p:cNvSpPr txBox="1"/>
          <p:nvPr/>
        </p:nvSpPr>
        <p:spPr>
          <a:xfrm>
            <a:off x="638010" y="4471548"/>
            <a:ext cx="6734892" cy="1451232"/>
          </a:xfrm>
          <a:prstGeom prst="rect">
            <a:avLst/>
          </a:prstGeom>
        </p:spPr>
        <p:txBody>
          <a:bodyPr lIns="0" tIns="0" rIns="0" bIns="0" rtlCol="0" anchor="t">
            <a:spAutoFit/>
          </a:bodyPr>
          <a:lstStyle/>
          <a:p>
            <a:pPr algn="l">
              <a:lnSpc>
                <a:spcPts val="2760"/>
              </a:lnSpc>
            </a:pPr>
            <a:r>
              <a:rPr lang="en-US" sz="2760" i="1">
                <a:solidFill>
                  <a:srgbClr val="FFFFFF"/>
                </a:solidFill>
                <a:latin typeface="Calibri (MS) Italics"/>
                <a:ea typeface="Calibri (MS) Italics"/>
                <a:cs typeface="Calibri (MS) Italics"/>
                <a:sym typeface="Calibri (MS) Italics"/>
              </a:rPr>
              <a:t>Non-psychiatrist physicians who provide medication management for behavioral health conditions, often as part of integrated care teams.</a:t>
            </a:r>
          </a:p>
        </p:txBody>
      </p:sp>
      <p:sp>
        <p:nvSpPr>
          <p:cNvPr id="12" name="TextBox 12"/>
          <p:cNvSpPr txBox="1"/>
          <p:nvPr/>
        </p:nvSpPr>
        <p:spPr>
          <a:xfrm>
            <a:off x="8061830" y="2358782"/>
            <a:ext cx="9716689" cy="2044578"/>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Evaluate and diagnose behavioral health conditions in patients.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Prescribe and manage medications such as antidepressants, anxiolytics, or medications for substance use disorders.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Monitor side effects and adjusting treatment plans based on patient response.</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Coordinate care with mental health professionals, such as counselors, social workers, or psychiatrists.</a:t>
            </a:r>
          </a:p>
        </p:txBody>
      </p:sp>
      <p:sp>
        <p:nvSpPr>
          <p:cNvPr id="13" name="TextBox 13"/>
          <p:cNvSpPr txBox="1"/>
          <p:nvPr/>
        </p:nvSpPr>
        <p:spPr>
          <a:xfrm>
            <a:off x="8061830" y="904982"/>
            <a:ext cx="9814042" cy="909403"/>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Address mental health and substance use diagnoses through primary care, family medicine, or other specialties.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Bridge gaps in behavioral health care, especially in underserved areas.</a:t>
            </a:r>
          </a:p>
        </p:txBody>
      </p:sp>
      <p:sp>
        <p:nvSpPr>
          <p:cNvPr id="14" name="TextBox 14"/>
          <p:cNvSpPr txBox="1"/>
          <p:nvPr/>
        </p:nvSpPr>
        <p:spPr>
          <a:xfrm>
            <a:off x="8061830" y="4959914"/>
            <a:ext cx="9197470" cy="2612165"/>
          </a:xfrm>
          <a:prstGeom prst="rect">
            <a:avLst/>
          </a:prstGeom>
        </p:spPr>
        <p:txBody>
          <a:bodyPr lIns="0" tIns="0" rIns="0" bIns="0" rtlCol="0" anchor="t">
            <a:spAutoFit/>
          </a:bodyPr>
          <a:lstStyle/>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Educational requirements:</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Medical degree (MD or DO) with training in primary care, family medicine, internal medicine, or pediatrics.</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Training:</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Behavioral health rotations during residency.</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Optional certifications or additional training in addiction medicine, mental health integration, or psychopharmacology.</a:t>
            </a:r>
          </a:p>
          <a:p>
            <a:pPr marL="493192" lvl="1" indent="-246596" algn="l">
              <a:lnSpc>
                <a:spcPts val="2284"/>
              </a:lnSpc>
              <a:buFont typeface="Arial"/>
              <a:buChar char="•"/>
            </a:pPr>
            <a:r>
              <a:rPr lang="en-US" sz="2284">
                <a:solidFill>
                  <a:srgbClr val="000000"/>
                </a:solidFill>
                <a:latin typeface="Calibri (MS)"/>
                <a:ea typeface="Calibri (MS)"/>
                <a:cs typeface="Calibri (MS)"/>
                <a:sym typeface="Calibri (MS)"/>
              </a:rPr>
              <a:t>Licensure:</a:t>
            </a:r>
          </a:p>
          <a:p>
            <a:pPr marL="986383" lvl="2" indent="-328794" algn="l">
              <a:lnSpc>
                <a:spcPts val="2284"/>
              </a:lnSpc>
              <a:buFont typeface="Arial"/>
              <a:buChar char="⚬"/>
            </a:pPr>
            <a:r>
              <a:rPr lang="en-US" sz="2284">
                <a:solidFill>
                  <a:srgbClr val="000000"/>
                </a:solidFill>
                <a:latin typeface="Calibri (MS)"/>
                <a:ea typeface="Calibri (MS)"/>
                <a:cs typeface="Calibri (MS)"/>
                <a:sym typeface="Calibri (MS)"/>
              </a:rPr>
              <a:t>State medical license required to practice.</a:t>
            </a:r>
          </a:p>
        </p:txBody>
      </p:sp>
      <p:sp>
        <p:nvSpPr>
          <p:cNvPr id="15" name="TextBox 15"/>
          <p:cNvSpPr txBox="1"/>
          <p:nvPr/>
        </p:nvSpPr>
        <p:spPr>
          <a:xfrm>
            <a:off x="10018986" y="8577676"/>
            <a:ext cx="8061191" cy="791982"/>
          </a:xfrm>
          <a:prstGeom prst="rect">
            <a:avLst/>
          </a:prstGeom>
        </p:spPr>
        <p:txBody>
          <a:bodyPr lIns="0" tIns="0" rIns="0" bIns="0" rtlCol="0" anchor="t">
            <a:spAutoFit/>
          </a:bodyPr>
          <a:lstStyle/>
          <a:p>
            <a:pPr marL="473814" lvl="1" indent="-236907" algn="l">
              <a:lnSpc>
                <a:spcPts val="3072"/>
              </a:lnSpc>
              <a:buFont typeface="Arial"/>
              <a:buChar char="•"/>
            </a:pPr>
            <a:r>
              <a:rPr lang="en-US" sz="2194" u="sng">
                <a:solidFill>
                  <a:srgbClr val="000000"/>
                </a:solidFill>
                <a:latin typeface="Calibri (MS)"/>
                <a:ea typeface="Calibri (MS)"/>
                <a:cs typeface="Calibri (MS)"/>
                <a:sym typeface="Calibri (MS)"/>
                <a:hlinkClick r:id="rId8" tooltip="https://www.aafp.org/family-physician/patient-care/clinical-recommendations/clinical-guidance-mental-and-behavioral-health.html"/>
              </a:rPr>
              <a:t>AAFP (American Academy of Family Physicians) Behavioral Health Resources</a:t>
            </a:r>
          </a:p>
        </p:txBody>
      </p:sp>
      <p:sp>
        <p:nvSpPr>
          <p:cNvPr id="16" name="TextBox 16"/>
          <p:cNvSpPr txBox="1"/>
          <p:nvPr/>
        </p:nvSpPr>
        <p:spPr>
          <a:xfrm>
            <a:off x="10133286" y="8155182"/>
            <a:ext cx="1806868" cy="422494"/>
          </a:xfrm>
          <a:prstGeom prst="rect">
            <a:avLst/>
          </a:prstGeom>
        </p:spPr>
        <p:txBody>
          <a:bodyPr lIns="0" tIns="0" rIns="0" bIns="0" rtlCol="0" anchor="t">
            <a:spAutoFit/>
          </a:bodyPr>
          <a:lstStyle/>
          <a:p>
            <a:pPr algn="l">
              <a:lnSpc>
                <a:spcPts val="2735"/>
              </a:lnSpc>
            </a:pPr>
            <a:r>
              <a:rPr lang="en-US" sz="2735" b="1">
                <a:solidFill>
                  <a:srgbClr val="000000"/>
                </a:solidFill>
                <a:latin typeface="Calibri (MS) Bold"/>
                <a:ea typeface="Calibri (MS) Bold"/>
                <a:cs typeface="Calibri (MS) Bold"/>
                <a:sym typeface="Calibri (MS) Bold"/>
              </a:rPr>
              <a:t>Resource</a:t>
            </a:r>
          </a:p>
        </p:txBody>
      </p:sp>
      <p:sp>
        <p:nvSpPr>
          <p:cNvPr id="17" name="TextBox 17"/>
          <p:cNvSpPr txBox="1"/>
          <p:nvPr/>
        </p:nvSpPr>
        <p:spPr>
          <a:xfrm>
            <a:off x="8078055" y="1928685"/>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they do it...</a:t>
            </a:r>
          </a:p>
        </p:txBody>
      </p:sp>
      <p:sp>
        <p:nvSpPr>
          <p:cNvPr id="18" name="TextBox 18"/>
          <p:cNvSpPr txBox="1"/>
          <p:nvPr/>
        </p:nvSpPr>
        <p:spPr>
          <a:xfrm>
            <a:off x="8061830" y="560167"/>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What they do...</a:t>
            </a:r>
          </a:p>
        </p:txBody>
      </p:sp>
      <p:sp>
        <p:nvSpPr>
          <p:cNvPr id="19" name="TextBox 19"/>
          <p:cNvSpPr txBox="1"/>
          <p:nvPr/>
        </p:nvSpPr>
        <p:spPr>
          <a:xfrm>
            <a:off x="8041508" y="4529374"/>
            <a:ext cx="3811795"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you can get there...</a:t>
            </a:r>
          </a:p>
        </p:txBody>
      </p:sp>
      <p:grpSp>
        <p:nvGrpSpPr>
          <p:cNvPr id="20" name="Group 20"/>
          <p:cNvGrpSpPr/>
          <p:nvPr/>
        </p:nvGrpSpPr>
        <p:grpSpPr>
          <a:xfrm>
            <a:off x="3510576" y="6668291"/>
            <a:ext cx="683141" cy="68314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806277" cy="10286998"/>
            <a:chOff x="0" y="0"/>
            <a:chExt cx="10408370" cy="13715997"/>
          </a:xfrm>
        </p:grpSpPr>
        <p:sp>
          <p:nvSpPr>
            <p:cNvPr id="3" name="Freeform 3"/>
            <p:cNvSpPr/>
            <p:nvPr/>
          </p:nvSpPr>
          <p:spPr>
            <a:xfrm>
              <a:off x="0" y="0"/>
              <a:ext cx="10408369" cy="13716039"/>
            </a:xfrm>
            <a:custGeom>
              <a:avLst/>
              <a:gdLst/>
              <a:ahLst/>
              <a:cxnLst/>
              <a:rect l="l" t="t" r="r" b="b"/>
              <a:pathLst>
                <a:path w="10408369" h="13716039">
                  <a:moveTo>
                    <a:pt x="0" y="0"/>
                  </a:moveTo>
                  <a:lnTo>
                    <a:pt x="10408369" y="0"/>
                  </a:lnTo>
                  <a:lnTo>
                    <a:pt x="10408369" y="13716039"/>
                  </a:lnTo>
                  <a:lnTo>
                    <a:pt x="0" y="13716039"/>
                  </a:lnTo>
                  <a:close/>
                </a:path>
              </a:pathLst>
            </a:custGeom>
            <a:solidFill>
              <a:srgbClr val="1A6986"/>
            </a:solidFill>
          </p:spPr>
        </p:sp>
      </p:grpSp>
      <p:grpSp>
        <p:nvGrpSpPr>
          <p:cNvPr id="4" name="Group 4"/>
          <p:cNvGrpSpPr/>
          <p:nvPr/>
        </p:nvGrpSpPr>
        <p:grpSpPr>
          <a:xfrm>
            <a:off x="7919856" y="7590862"/>
            <a:ext cx="10383183" cy="2340298"/>
            <a:chOff x="0" y="0"/>
            <a:chExt cx="2730705" cy="513388"/>
          </a:xfrm>
        </p:grpSpPr>
        <p:sp>
          <p:nvSpPr>
            <p:cNvPr id="5" name="Freeform 5"/>
            <p:cNvSpPr/>
            <p:nvPr/>
          </p:nvSpPr>
          <p:spPr>
            <a:xfrm>
              <a:off x="0" y="0"/>
              <a:ext cx="2730704" cy="513388"/>
            </a:xfrm>
            <a:custGeom>
              <a:avLst/>
              <a:gdLst/>
              <a:ahLst/>
              <a:cxnLst/>
              <a:rect l="l" t="t" r="r" b="b"/>
              <a:pathLst>
                <a:path w="2730704" h="513388">
                  <a:moveTo>
                    <a:pt x="0" y="0"/>
                  </a:moveTo>
                  <a:lnTo>
                    <a:pt x="2730704" y="0"/>
                  </a:lnTo>
                  <a:lnTo>
                    <a:pt x="2730704" y="513388"/>
                  </a:lnTo>
                  <a:lnTo>
                    <a:pt x="0" y="513388"/>
                  </a:lnTo>
                  <a:close/>
                </a:path>
              </a:pathLst>
            </a:custGeom>
            <a:solidFill>
              <a:srgbClr val="EFE3D4"/>
            </a:solidFill>
          </p:spPr>
        </p:sp>
        <p:sp>
          <p:nvSpPr>
            <p:cNvPr id="6" name="TextBox 6"/>
            <p:cNvSpPr txBox="1"/>
            <p:nvPr/>
          </p:nvSpPr>
          <p:spPr>
            <a:xfrm>
              <a:off x="0" y="-47625"/>
              <a:ext cx="2730705" cy="561013"/>
            </a:xfrm>
            <a:prstGeom prst="rect">
              <a:avLst/>
            </a:prstGeom>
          </p:spPr>
          <p:txBody>
            <a:bodyPr lIns="50800" tIns="50800" rIns="50800" bIns="50800" rtlCol="0" anchor="ctr"/>
            <a:lstStyle/>
            <a:p>
              <a:pPr algn="ctr">
                <a:lnSpc>
                  <a:spcPts val="2691"/>
                </a:lnSpc>
              </a:pPr>
              <a:endParaRPr/>
            </a:p>
          </p:txBody>
        </p:sp>
      </p:grpSp>
      <p:sp>
        <p:nvSpPr>
          <p:cNvPr id="7" name="Freeform 7"/>
          <p:cNvSpPr/>
          <p:nvPr/>
        </p:nvSpPr>
        <p:spPr>
          <a:xfrm rot="-10673616" flipV="1">
            <a:off x="-3889037" y="6238841"/>
            <a:ext cx="11763864" cy="2666476"/>
          </a:xfrm>
          <a:custGeom>
            <a:avLst/>
            <a:gdLst/>
            <a:ahLst/>
            <a:cxnLst/>
            <a:rect l="l" t="t" r="r" b="b"/>
            <a:pathLst>
              <a:path w="11763864" h="2666476">
                <a:moveTo>
                  <a:pt x="0" y="2666476"/>
                </a:moveTo>
                <a:lnTo>
                  <a:pt x="11763864" y="2666476"/>
                </a:lnTo>
                <a:lnTo>
                  <a:pt x="11763864" y="0"/>
                </a:lnTo>
                <a:lnTo>
                  <a:pt x="0" y="0"/>
                </a:lnTo>
                <a:lnTo>
                  <a:pt x="0" y="266647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flipH="1">
            <a:off x="8071587" y="7875261"/>
            <a:ext cx="1853652" cy="1621103"/>
          </a:xfrm>
          <a:custGeom>
            <a:avLst/>
            <a:gdLst/>
            <a:ahLst/>
            <a:cxnLst/>
            <a:rect l="l" t="t" r="r" b="b"/>
            <a:pathLst>
              <a:path w="1853652" h="1621103">
                <a:moveTo>
                  <a:pt x="1853653" y="0"/>
                </a:moveTo>
                <a:lnTo>
                  <a:pt x="0" y="0"/>
                </a:lnTo>
                <a:lnTo>
                  <a:pt x="0" y="1621103"/>
                </a:lnTo>
                <a:lnTo>
                  <a:pt x="1853653" y="1621103"/>
                </a:lnTo>
                <a:lnTo>
                  <a:pt x="185365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18279" y="8833151"/>
            <a:ext cx="2165913" cy="1547081"/>
          </a:xfrm>
          <a:custGeom>
            <a:avLst/>
            <a:gdLst/>
            <a:ahLst/>
            <a:cxnLst/>
            <a:rect l="l" t="t" r="r" b="b"/>
            <a:pathLst>
              <a:path w="2165913" h="1547081">
                <a:moveTo>
                  <a:pt x="0" y="0"/>
                </a:moveTo>
                <a:lnTo>
                  <a:pt x="2165913" y="0"/>
                </a:lnTo>
                <a:lnTo>
                  <a:pt x="2165913" y="1547081"/>
                </a:lnTo>
                <a:lnTo>
                  <a:pt x="0" y="1547081"/>
                </a:lnTo>
                <a:lnTo>
                  <a:pt x="0" y="0"/>
                </a:lnTo>
                <a:close/>
              </a:path>
            </a:pathLst>
          </a:custGeom>
          <a:blipFill>
            <a:blip r:embed="rId7"/>
            <a:stretch>
              <a:fillRect/>
            </a:stretch>
          </a:blipFill>
        </p:spPr>
      </p:sp>
      <p:sp>
        <p:nvSpPr>
          <p:cNvPr id="10" name="TextBox 10"/>
          <p:cNvSpPr txBox="1"/>
          <p:nvPr/>
        </p:nvSpPr>
        <p:spPr>
          <a:xfrm>
            <a:off x="622970" y="1602479"/>
            <a:ext cx="6572636" cy="2317429"/>
          </a:xfrm>
          <a:prstGeom prst="rect">
            <a:avLst/>
          </a:prstGeom>
        </p:spPr>
        <p:txBody>
          <a:bodyPr lIns="0" tIns="0" rIns="0" bIns="0" rtlCol="0" anchor="t">
            <a:spAutoFit/>
          </a:bodyPr>
          <a:lstStyle/>
          <a:p>
            <a:pPr>
              <a:lnSpc>
                <a:spcPts val="5993"/>
              </a:lnSpc>
            </a:pPr>
            <a:r>
              <a:rPr lang="en-US" sz="5950" b="1" dirty="0">
                <a:solidFill>
                  <a:srgbClr val="FFFFFF"/>
                </a:solidFill>
                <a:latin typeface="Calibri (MS) Bold"/>
                <a:ea typeface="Calibri (MS) Bold"/>
                <a:cs typeface="Calibri (MS) Bold"/>
                <a:sym typeface="Calibri (MS) Bold"/>
              </a:rPr>
              <a:t>Nursing in Behavioral Health Settings</a:t>
            </a:r>
            <a:endParaRPr lang="en-US" sz="5950" b="1" dirty="0">
              <a:solidFill>
                <a:srgbClr val="FFFFFF"/>
              </a:solidFill>
              <a:latin typeface="Calibri (MS) Bold"/>
              <a:ea typeface="Calibri (MS) Bold"/>
              <a:cs typeface="Calibri (MS) Bold"/>
            </a:endParaRPr>
          </a:p>
        </p:txBody>
      </p:sp>
      <p:sp>
        <p:nvSpPr>
          <p:cNvPr id="11" name="TextBox 11"/>
          <p:cNvSpPr txBox="1"/>
          <p:nvPr/>
        </p:nvSpPr>
        <p:spPr>
          <a:xfrm>
            <a:off x="622970" y="4050443"/>
            <a:ext cx="6734892" cy="1798698"/>
          </a:xfrm>
          <a:prstGeom prst="rect">
            <a:avLst/>
          </a:prstGeom>
        </p:spPr>
        <p:txBody>
          <a:bodyPr lIns="0" tIns="0" rIns="0" bIns="0" rtlCol="0" anchor="t">
            <a:spAutoFit/>
          </a:bodyPr>
          <a:lstStyle/>
          <a:p>
            <a:pPr>
              <a:lnSpc>
                <a:spcPts val="2760"/>
              </a:lnSpc>
            </a:pPr>
            <a:r>
              <a:rPr lang="en-US" sz="2750" i="1" dirty="0">
                <a:solidFill>
                  <a:srgbClr val="FFFFFF"/>
                </a:solidFill>
                <a:latin typeface="Calibri (MS) Italics"/>
                <a:ea typeface="Calibri (MS) Italics"/>
                <a:cs typeface="Calibri (MS) Italics"/>
                <a:sym typeface="Calibri (MS) Italics"/>
              </a:rPr>
              <a:t>Nurses providing care to individuals facing mental health and substance use challenges. They combine medical knowledge with therapeutic support to improve patient outcomes and promote recovery</a:t>
            </a:r>
            <a:endParaRPr lang="en-US" sz="2750" i="1" dirty="0">
              <a:solidFill>
                <a:srgbClr val="FFFFFF"/>
              </a:solidFill>
              <a:latin typeface="Calibri (MS) Italics"/>
              <a:ea typeface="Calibri (MS) Italics"/>
              <a:cs typeface="Calibri (MS) Italics"/>
            </a:endParaRPr>
          </a:p>
        </p:txBody>
      </p:sp>
      <p:sp>
        <p:nvSpPr>
          <p:cNvPr id="12" name="TextBox 12"/>
          <p:cNvSpPr txBox="1"/>
          <p:nvPr/>
        </p:nvSpPr>
        <p:spPr>
          <a:xfrm>
            <a:off x="8061830" y="1787282"/>
            <a:ext cx="9716689" cy="1182247"/>
          </a:xfrm>
          <a:prstGeom prst="rect">
            <a:avLst/>
          </a:prstGeom>
        </p:spPr>
        <p:txBody>
          <a:bodyPr lIns="0" tIns="0" rIns="0" bIns="0" rtlCol="0" anchor="t">
            <a:spAutoFit/>
          </a:bodyPr>
          <a:lstStyle/>
          <a:p>
            <a:pPr marL="492760" lvl="1" indent="-246380">
              <a:lnSpc>
                <a:spcPts val="2284"/>
              </a:lnSpc>
              <a:buFont typeface="Arial"/>
              <a:buChar char="•"/>
            </a:pPr>
            <a:r>
              <a:rPr lang="en-US" sz="2250" dirty="0">
                <a:solidFill>
                  <a:srgbClr val="000000"/>
                </a:solidFill>
                <a:latin typeface="Calibri (MS)"/>
                <a:ea typeface="Calibri (MS)"/>
                <a:cs typeface="Calibri (MS)"/>
                <a:sym typeface="Calibri (MS)"/>
              </a:rPr>
              <a:t>Monitor side effects and provide care to patients receiving treatments for mental health and/or substance use disorders.</a:t>
            </a:r>
            <a:endParaRPr lang="en-US" sz="2250" dirty="0"/>
          </a:p>
          <a:p>
            <a:pPr marL="492760" lvl="1" indent="-246380" algn="l">
              <a:lnSpc>
                <a:spcPts val="2284"/>
              </a:lnSpc>
              <a:buFont typeface="Arial"/>
              <a:buChar char="•"/>
            </a:pPr>
            <a:r>
              <a:rPr lang="en-US" sz="2250" dirty="0">
                <a:solidFill>
                  <a:srgbClr val="000000"/>
                </a:solidFill>
                <a:latin typeface="Calibri (MS)"/>
                <a:ea typeface="Calibri (MS)"/>
                <a:cs typeface="Calibri (MS)"/>
                <a:sym typeface="Calibri (MS)"/>
              </a:rPr>
              <a:t>Coordinate care with mental health professionals, such as counselors, social workers, or psychiatrists.</a:t>
            </a:r>
            <a:endParaRPr lang="en-US" sz="2250" dirty="0">
              <a:solidFill>
                <a:srgbClr val="000000"/>
              </a:solidFill>
              <a:latin typeface="Calibri (MS)"/>
              <a:ea typeface="Calibri (MS)"/>
              <a:cs typeface="Calibri (MS)"/>
            </a:endParaRPr>
          </a:p>
        </p:txBody>
      </p:sp>
      <p:sp>
        <p:nvSpPr>
          <p:cNvPr id="13" name="TextBox 13"/>
          <p:cNvSpPr txBox="1"/>
          <p:nvPr/>
        </p:nvSpPr>
        <p:spPr>
          <a:xfrm>
            <a:off x="8061830" y="679390"/>
            <a:ext cx="9814042" cy="592342"/>
          </a:xfrm>
          <a:prstGeom prst="rect">
            <a:avLst/>
          </a:prstGeom>
        </p:spPr>
        <p:txBody>
          <a:bodyPr lIns="0" tIns="0" rIns="0" bIns="0" rtlCol="0" anchor="t">
            <a:spAutoFit/>
          </a:bodyPr>
          <a:lstStyle/>
          <a:p>
            <a:pPr marL="492760" lvl="1" indent="-246380">
              <a:lnSpc>
                <a:spcPts val="2284"/>
              </a:lnSpc>
              <a:buFont typeface="Arial"/>
              <a:buChar char="•"/>
            </a:pPr>
            <a:r>
              <a:rPr lang="en-US" sz="2250" dirty="0">
                <a:solidFill>
                  <a:srgbClr val="000000"/>
                </a:solidFill>
                <a:latin typeface="Calibri (MS)"/>
                <a:ea typeface="Calibri (MS)"/>
                <a:cs typeface="Calibri (MS)"/>
                <a:sym typeface="Calibri (MS)"/>
              </a:rPr>
              <a:t>Address mental health and substance use diagnoses through primary care, intensive outpatient, and inpatient settings.</a:t>
            </a:r>
            <a:endParaRPr lang="en-US" dirty="0"/>
          </a:p>
        </p:txBody>
      </p:sp>
      <p:sp>
        <p:nvSpPr>
          <p:cNvPr id="14" name="TextBox 14"/>
          <p:cNvSpPr txBox="1"/>
          <p:nvPr/>
        </p:nvSpPr>
        <p:spPr>
          <a:xfrm>
            <a:off x="8076869" y="3486045"/>
            <a:ext cx="9814088" cy="3939412"/>
          </a:xfrm>
          <a:prstGeom prst="rect">
            <a:avLst/>
          </a:prstGeom>
        </p:spPr>
        <p:txBody>
          <a:bodyPr wrap="square" lIns="0" tIns="0" rIns="0" bIns="0" rtlCol="0" anchor="t">
            <a:spAutoFit/>
          </a:bodyPr>
          <a:lstStyle/>
          <a:p>
            <a:pPr marL="492760" lvl="1" indent="-246380" algn="l">
              <a:lnSpc>
                <a:spcPts val="2284"/>
              </a:lnSpc>
              <a:buFont typeface="Arial"/>
              <a:buChar char="•"/>
            </a:pPr>
            <a:r>
              <a:rPr lang="en-US" sz="2250" dirty="0">
                <a:solidFill>
                  <a:srgbClr val="000000"/>
                </a:solidFill>
                <a:latin typeface="Calibri (MS)"/>
                <a:ea typeface="Calibri (MS)"/>
                <a:cs typeface="Calibri (MS)"/>
                <a:sym typeface="Calibri (MS)"/>
              </a:rPr>
              <a:t>Educational requirements:</a:t>
            </a:r>
            <a:endParaRPr lang="en-US" sz="2250" dirty="0"/>
          </a:p>
          <a:p>
            <a:pPr marL="986155" indent="-328295">
              <a:buFont typeface="Arial"/>
              <a:buChar char="⚬"/>
            </a:pPr>
            <a:r>
              <a:rPr lang="en-US" sz="2250" dirty="0">
                <a:solidFill>
                  <a:srgbClr val="000000"/>
                </a:solidFill>
                <a:latin typeface="Calibri (MS)"/>
                <a:ea typeface="Calibri (MS)"/>
                <a:cs typeface="Calibri (MS)"/>
                <a:sym typeface="Calibri (MS)"/>
              </a:rPr>
              <a:t>Entry-Level: Associate Degree in Nursing (ADN) or Bachelor of Science in Nursing (BSN).</a:t>
            </a:r>
            <a:endParaRPr lang="en-US" sz="2250" dirty="0">
              <a:solidFill>
                <a:srgbClr val="000000"/>
              </a:solidFill>
              <a:latin typeface="Calibri (MS)"/>
              <a:ea typeface="Calibri (MS)"/>
              <a:cs typeface="Calibri (MS)"/>
            </a:endParaRPr>
          </a:p>
          <a:p>
            <a:pPr marL="986155" lvl="2" indent="-328295">
              <a:lnSpc>
                <a:spcPts val="2284"/>
              </a:lnSpc>
              <a:buFont typeface="Arial"/>
              <a:buChar char="⚬"/>
            </a:pPr>
            <a:r>
              <a:rPr lang="en-US" sz="2250" dirty="0">
                <a:solidFill>
                  <a:srgbClr val="000000"/>
                </a:solidFill>
                <a:latin typeface="Calibri (MS)"/>
                <a:ea typeface="Calibri (MS)"/>
                <a:cs typeface="Calibri (MS)"/>
                <a:sym typeface="Calibri (MS)"/>
              </a:rPr>
              <a:t>Advanced Roles: Master of Science in Nursing (MSN) or Doctor of Nursing Practice (DNP) for advanced practice roles such as Psychiatric-Mental Health Nurse Practitioner (PMHNP)..</a:t>
            </a:r>
            <a:endParaRPr lang="en-US" dirty="0"/>
          </a:p>
          <a:p>
            <a:pPr marL="492760" lvl="1" indent="-246380" algn="l">
              <a:lnSpc>
                <a:spcPts val="2284"/>
              </a:lnSpc>
              <a:buFont typeface="Arial"/>
              <a:buChar char="•"/>
            </a:pPr>
            <a:r>
              <a:rPr lang="en-US" sz="2250" dirty="0">
                <a:solidFill>
                  <a:srgbClr val="000000"/>
                </a:solidFill>
                <a:latin typeface="Calibri (MS)"/>
                <a:ea typeface="Calibri (MS)"/>
                <a:cs typeface="Calibri (MS)"/>
                <a:sym typeface="Calibri (MS)"/>
              </a:rPr>
              <a:t>Training:</a:t>
            </a:r>
            <a:endParaRPr lang="en-US" sz="2250" dirty="0">
              <a:solidFill>
                <a:srgbClr val="000000"/>
              </a:solidFill>
              <a:latin typeface="Calibri (MS)"/>
              <a:ea typeface="Calibri (MS)"/>
              <a:cs typeface="Calibri (MS)"/>
            </a:endParaRPr>
          </a:p>
          <a:p>
            <a:pPr marL="986155" lvl="2" indent="-328295">
              <a:lnSpc>
                <a:spcPts val="2284"/>
              </a:lnSpc>
              <a:buFont typeface="Arial"/>
              <a:buChar char="⚬"/>
            </a:pPr>
            <a:r>
              <a:rPr lang="en-US" sz="2250" dirty="0">
                <a:solidFill>
                  <a:srgbClr val="000000"/>
                </a:solidFill>
                <a:latin typeface="Calibri (MS)"/>
                <a:ea typeface="Calibri (MS)"/>
                <a:cs typeface="Calibri (MS)"/>
                <a:sym typeface="Calibri (MS)"/>
              </a:rPr>
              <a:t>Behavioral health rotations during clinical rotations during their nursing program.</a:t>
            </a:r>
            <a:endParaRPr lang="en-US" sz="2250" dirty="0">
              <a:solidFill>
                <a:srgbClr val="000000"/>
              </a:solidFill>
              <a:latin typeface="Calibri (MS)"/>
              <a:ea typeface="Calibri (MS)"/>
              <a:cs typeface="Calibri (MS)"/>
            </a:endParaRPr>
          </a:p>
          <a:p>
            <a:pPr marL="492760" lvl="1" indent="-246380" algn="l">
              <a:lnSpc>
                <a:spcPts val="2284"/>
              </a:lnSpc>
              <a:buFont typeface="Arial"/>
              <a:buChar char="•"/>
            </a:pPr>
            <a:r>
              <a:rPr lang="en-US" sz="2250" dirty="0">
                <a:solidFill>
                  <a:srgbClr val="000000"/>
                </a:solidFill>
                <a:latin typeface="Calibri (MS)"/>
                <a:ea typeface="Calibri (MS)"/>
                <a:cs typeface="Calibri (MS)"/>
                <a:sym typeface="Calibri (MS)"/>
              </a:rPr>
              <a:t>Licensure:</a:t>
            </a:r>
            <a:endParaRPr lang="en-US" sz="2250" dirty="0">
              <a:solidFill>
                <a:srgbClr val="000000"/>
              </a:solidFill>
              <a:latin typeface="Calibri (MS)"/>
              <a:ea typeface="Calibri (MS)"/>
              <a:cs typeface="Calibri (MS)"/>
            </a:endParaRPr>
          </a:p>
          <a:p>
            <a:pPr marL="986155" lvl="2" indent="-328295" algn="l">
              <a:lnSpc>
                <a:spcPts val="2284"/>
              </a:lnSpc>
              <a:buFont typeface="Arial"/>
              <a:buChar char="⚬"/>
            </a:pPr>
            <a:r>
              <a:rPr lang="en-US" sz="2250" dirty="0">
                <a:solidFill>
                  <a:srgbClr val="000000"/>
                </a:solidFill>
                <a:latin typeface="Calibri (MS)"/>
                <a:ea typeface="Calibri (MS)"/>
                <a:cs typeface="Calibri (MS)"/>
                <a:sym typeface="Calibri (MS)"/>
              </a:rPr>
              <a:t>State nursing license required to practice.</a:t>
            </a:r>
          </a:p>
          <a:p>
            <a:pPr marL="986155" lvl="2" indent="-328295">
              <a:lnSpc>
                <a:spcPts val="2284"/>
              </a:lnSpc>
              <a:buFont typeface="Arial"/>
              <a:buChar char="⚬"/>
            </a:pPr>
            <a:r>
              <a:rPr lang="en-US" sz="2250" dirty="0">
                <a:solidFill>
                  <a:srgbClr val="000000"/>
                </a:solidFill>
                <a:latin typeface="Calibri (MS)"/>
                <a:ea typeface="Calibri (MS)"/>
                <a:cs typeface="Calibri (MS)"/>
              </a:rPr>
              <a:t>Board certification in Psychiatric-Mental Health through organizations like the American Nurses Credentialing Center (ANCC)</a:t>
            </a:r>
          </a:p>
        </p:txBody>
      </p:sp>
      <p:sp>
        <p:nvSpPr>
          <p:cNvPr id="15" name="TextBox 15"/>
          <p:cNvSpPr txBox="1"/>
          <p:nvPr/>
        </p:nvSpPr>
        <p:spPr>
          <a:xfrm>
            <a:off x="9943789" y="8051294"/>
            <a:ext cx="8061191" cy="1563570"/>
          </a:xfrm>
          <a:prstGeom prst="rect">
            <a:avLst/>
          </a:prstGeom>
        </p:spPr>
        <p:txBody>
          <a:bodyPr lIns="0" tIns="0" rIns="0" bIns="0" rtlCol="0" anchor="t">
            <a:spAutoFit/>
          </a:bodyPr>
          <a:lstStyle/>
          <a:p>
            <a:pPr marL="473710" lvl="1" indent="-236855">
              <a:lnSpc>
                <a:spcPts val="3072"/>
              </a:lnSpc>
              <a:buFont typeface="Arial"/>
              <a:buChar char="•"/>
            </a:pPr>
            <a:r>
              <a:rPr lang="en-US" sz="2150" u="sng" dirty="0">
                <a:solidFill>
                  <a:srgbClr val="000000"/>
                </a:solidFill>
                <a:latin typeface="Calibri (MS)"/>
                <a:ea typeface="Calibri (MS)"/>
                <a:cs typeface="Calibri (MS)"/>
                <a:sym typeface="Calibri (MS)"/>
                <a:hlinkClick r:id="rId8"/>
              </a:rPr>
              <a:t>American Psychiatric Nurses Association (APNA)</a:t>
            </a:r>
          </a:p>
          <a:p>
            <a:pPr marL="473710" lvl="1" indent="-236855">
              <a:lnSpc>
                <a:spcPts val="3072"/>
              </a:lnSpc>
              <a:buFont typeface="Arial"/>
              <a:buChar char="•"/>
            </a:pPr>
            <a:r>
              <a:rPr lang="en-US" sz="2150" u="sng" dirty="0">
                <a:solidFill>
                  <a:srgbClr val="000000"/>
                </a:solidFill>
                <a:latin typeface="Calibri (MS)"/>
                <a:ea typeface="Calibri (MS)"/>
                <a:cs typeface="Calibri (MS)"/>
                <a:hlinkClick r:id="rId9"/>
              </a:rPr>
              <a:t>American Nurses Association (ANA)</a:t>
            </a:r>
          </a:p>
          <a:p>
            <a:pPr marL="473710" lvl="1" indent="-236855">
              <a:lnSpc>
                <a:spcPts val="3072"/>
              </a:lnSpc>
              <a:buFont typeface="Arial"/>
              <a:buChar char="•"/>
            </a:pPr>
            <a:r>
              <a:rPr lang="en-US" sz="2150" u="sng" dirty="0">
                <a:solidFill>
                  <a:srgbClr val="000000"/>
                </a:solidFill>
                <a:latin typeface="Calibri (MS)"/>
                <a:ea typeface="Calibri (MS)"/>
                <a:cs typeface="Calibri (MS)"/>
                <a:hlinkClick r:id="rId10"/>
              </a:rPr>
              <a:t>Behavioral Health Workforce Education and Training Program (BHWET)</a:t>
            </a:r>
            <a:endParaRPr lang="en-US" sz="2150" u="sng" dirty="0">
              <a:solidFill>
                <a:srgbClr val="000000"/>
              </a:solidFill>
              <a:latin typeface="Calibri (MS)"/>
              <a:ea typeface="Calibri (MS)"/>
              <a:cs typeface="Calibri (MS)"/>
            </a:endParaRPr>
          </a:p>
        </p:txBody>
      </p:sp>
      <p:sp>
        <p:nvSpPr>
          <p:cNvPr id="16" name="TextBox 16"/>
          <p:cNvSpPr txBox="1"/>
          <p:nvPr/>
        </p:nvSpPr>
        <p:spPr>
          <a:xfrm>
            <a:off x="10133286" y="7688958"/>
            <a:ext cx="1806868" cy="351058"/>
          </a:xfrm>
          <a:prstGeom prst="rect">
            <a:avLst/>
          </a:prstGeom>
        </p:spPr>
        <p:txBody>
          <a:bodyPr lIns="0" tIns="0" rIns="0" bIns="0" rtlCol="0" anchor="t">
            <a:spAutoFit/>
          </a:bodyPr>
          <a:lstStyle/>
          <a:p>
            <a:pPr algn="l">
              <a:lnSpc>
                <a:spcPts val="2735"/>
              </a:lnSpc>
            </a:pPr>
            <a:r>
              <a:rPr lang="en-US" sz="2700" b="1" dirty="0">
                <a:solidFill>
                  <a:srgbClr val="000000"/>
                </a:solidFill>
                <a:latin typeface="Calibri (MS) Bold"/>
                <a:ea typeface="Calibri (MS) Bold"/>
                <a:cs typeface="Calibri (MS) Bold"/>
                <a:sym typeface="Calibri (MS) Bold"/>
              </a:rPr>
              <a:t>Resources</a:t>
            </a:r>
            <a:endParaRPr lang="en-US" sz="2735" b="1" dirty="0">
              <a:solidFill>
                <a:srgbClr val="000000"/>
              </a:solidFill>
              <a:latin typeface="Calibri (MS) Bold"/>
              <a:ea typeface="Calibri (MS) Bold"/>
              <a:cs typeface="Calibri (MS) Bold"/>
              <a:sym typeface="Calibri (MS) Bold"/>
            </a:endParaRPr>
          </a:p>
        </p:txBody>
      </p:sp>
      <p:sp>
        <p:nvSpPr>
          <p:cNvPr id="17" name="TextBox 17"/>
          <p:cNvSpPr txBox="1"/>
          <p:nvPr/>
        </p:nvSpPr>
        <p:spPr>
          <a:xfrm>
            <a:off x="8078055" y="1357185"/>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they do it...</a:t>
            </a:r>
          </a:p>
        </p:txBody>
      </p:sp>
      <p:sp>
        <p:nvSpPr>
          <p:cNvPr id="18" name="TextBox 18"/>
          <p:cNvSpPr txBox="1"/>
          <p:nvPr/>
        </p:nvSpPr>
        <p:spPr>
          <a:xfrm>
            <a:off x="8061830" y="334575"/>
            <a:ext cx="2534658"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What they do...</a:t>
            </a:r>
          </a:p>
        </p:txBody>
      </p:sp>
      <p:sp>
        <p:nvSpPr>
          <p:cNvPr id="19" name="TextBox 19"/>
          <p:cNvSpPr txBox="1"/>
          <p:nvPr/>
        </p:nvSpPr>
        <p:spPr>
          <a:xfrm>
            <a:off x="8041508" y="3055505"/>
            <a:ext cx="3811795" cy="344814"/>
          </a:xfrm>
          <a:prstGeom prst="rect">
            <a:avLst/>
          </a:prstGeom>
        </p:spPr>
        <p:txBody>
          <a:bodyPr lIns="0" tIns="0" rIns="0" bIns="0" rtlCol="0" anchor="t">
            <a:spAutoFit/>
          </a:bodyPr>
          <a:lstStyle/>
          <a:p>
            <a:pPr algn="l">
              <a:lnSpc>
                <a:spcPts val="2284"/>
              </a:lnSpc>
            </a:pPr>
            <a:r>
              <a:rPr lang="en-US" sz="2284" b="1">
                <a:solidFill>
                  <a:srgbClr val="000000"/>
                </a:solidFill>
                <a:latin typeface="Calibri (MS) Bold"/>
                <a:ea typeface="Calibri (MS) Bold"/>
                <a:cs typeface="Calibri (MS) Bold"/>
                <a:sym typeface="Calibri (MS) Bold"/>
              </a:rPr>
              <a:t>How you can get there...</a:t>
            </a:r>
          </a:p>
        </p:txBody>
      </p:sp>
      <p:grpSp>
        <p:nvGrpSpPr>
          <p:cNvPr id="20" name="Group 20"/>
          <p:cNvGrpSpPr/>
          <p:nvPr/>
        </p:nvGrpSpPr>
        <p:grpSpPr>
          <a:xfrm>
            <a:off x="3510576" y="6668291"/>
            <a:ext cx="683141" cy="68314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3362965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400000" flipV="1">
            <a:off x="-980181" y="3216788"/>
            <a:ext cx="6727941" cy="6055147"/>
          </a:xfrm>
          <a:custGeom>
            <a:avLst/>
            <a:gdLst/>
            <a:ahLst/>
            <a:cxnLst/>
            <a:rect l="l" t="t" r="r" b="b"/>
            <a:pathLst>
              <a:path w="6727941" h="6055147">
                <a:moveTo>
                  <a:pt x="0" y="6055146"/>
                </a:moveTo>
                <a:lnTo>
                  <a:pt x="6727941" y="6055146"/>
                </a:lnTo>
                <a:lnTo>
                  <a:pt x="6727941" y="0"/>
                </a:lnTo>
                <a:lnTo>
                  <a:pt x="0" y="0"/>
                </a:lnTo>
                <a:lnTo>
                  <a:pt x="0" y="6055146"/>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0" y="4551313"/>
            <a:ext cx="18288000" cy="1151922"/>
            <a:chOff x="0" y="0"/>
            <a:chExt cx="24384000" cy="1535896"/>
          </a:xfrm>
        </p:grpSpPr>
        <p:sp>
          <p:nvSpPr>
            <p:cNvPr id="5" name="Freeform 5"/>
            <p:cNvSpPr/>
            <p:nvPr/>
          </p:nvSpPr>
          <p:spPr>
            <a:xfrm>
              <a:off x="0" y="0"/>
              <a:ext cx="24384000" cy="1535938"/>
            </a:xfrm>
            <a:custGeom>
              <a:avLst/>
              <a:gdLst/>
              <a:ahLst/>
              <a:cxnLst/>
              <a:rect l="l" t="t" r="r" b="b"/>
              <a:pathLst>
                <a:path w="24384000" h="1535938">
                  <a:moveTo>
                    <a:pt x="0" y="0"/>
                  </a:moveTo>
                  <a:lnTo>
                    <a:pt x="24384000" y="0"/>
                  </a:lnTo>
                  <a:lnTo>
                    <a:pt x="24384000" y="1535938"/>
                  </a:lnTo>
                  <a:lnTo>
                    <a:pt x="0" y="1535938"/>
                  </a:lnTo>
                  <a:close/>
                </a:path>
              </a:pathLst>
            </a:custGeom>
            <a:solidFill>
              <a:srgbClr val="752929"/>
            </a:solidFill>
          </p:spPr>
        </p:sp>
      </p:grpSp>
      <p:sp>
        <p:nvSpPr>
          <p:cNvPr id="6" name="Freeform 6"/>
          <p:cNvSpPr/>
          <p:nvPr/>
        </p:nvSpPr>
        <p:spPr>
          <a:xfrm>
            <a:off x="15449417" y="8499824"/>
            <a:ext cx="2502046" cy="1787176"/>
          </a:xfrm>
          <a:custGeom>
            <a:avLst/>
            <a:gdLst/>
            <a:ahLst/>
            <a:cxnLst/>
            <a:rect l="l" t="t" r="r" b="b"/>
            <a:pathLst>
              <a:path w="2502046" h="1787176">
                <a:moveTo>
                  <a:pt x="0" y="0"/>
                </a:moveTo>
                <a:lnTo>
                  <a:pt x="2502045" y="0"/>
                </a:lnTo>
                <a:lnTo>
                  <a:pt x="2502045" y="1787176"/>
                </a:lnTo>
                <a:lnTo>
                  <a:pt x="0" y="1787176"/>
                </a:lnTo>
                <a:lnTo>
                  <a:pt x="0" y="0"/>
                </a:lnTo>
                <a:close/>
              </a:path>
            </a:pathLst>
          </a:custGeom>
          <a:blipFill>
            <a:blip r:embed="rId5"/>
            <a:stretch>
              <a:fillRect/>
            </a:stretch>
          </a:blipFill>
        </p:spPr>
      </p:sp>
      <p:sp>
        <p:nvSpPr>
          <p:cNvPr id="7" name="TextBox 7"/>
          <p:cNvSpPr txBox="1"/>
          <p:nvPr/>
        </p:nvSpPr>
        <p:spPr>
          <a:xfrm>
            <a:off x="876907" y="4482418"/>
            <a:ext cx="16310721" cy="1093563"/>
          </a:xfrm>
          <a:prstGeom prst="rect">
            <a:avLst/>
          </a:prstGeom>
        </p:spPr>
        <p:txBody>
          <a:bodyPr lIns="0" tIns="0" rIns="0" bIns="0" rtlCol="0" anchor="t">
            <a:spAutoFit/>
          </a:bodyPr>
          <a:lstStyle/>
          <a:p>
            <a:pPr algn="ctr">
              <a:lnSpc>
                <a:spcPts val="7993"/>
              </a:lnSpc>
            </a:pPr>
            <a:r>
              <a:rPr lang="en-US" sz="5709" b="1">
                <a:solidFill>
                  <a:srgbClr val="FFFFFF"/>
                </a:solidFill>
                <a:latin typeface="Calibri (MS) Bold"/>
                <a:ea typeface="Calibri (MS) Bold"/>
                <a:cs typeface="Calibri (MS) Bold"/>
                <a:sym typeface="Calibri (MS) Bold"/>
              </a:rPr>
              <a:t>Wandering Through Resources for Continued Learning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
            <a:ext cx="18288000" cy="1704139"/>
            <a:chOff x="0" y="0"/>
            <a:chExt cx="24384000" cy="2272185"/>
          </a:xfrm>
        </p:grpSpPr>
        <p:sp>
          <p:nvSpPr>
            <p:cNvPr id="3" name="Freeform 3"/>
            <p:cNvSpPr/>
            <p:nvPr/>
          </p:nvSpPr>
          <p:spPr>
            <a:xfrm>
              <a:off x="0" y="0"/>
              <a:ext cx="24384000" cy="2272227"/>
            </a:xfrm>
            <a:custGeom>
              <a:avLst/>
              <a:gdLst/>
              <a:ahLst/>
              <a:cxnLst/>
              <a:rect l="l" t="t" r="r" b="b"/>
              <a:pathLst>
                <a:path w="24384000" h="2272227">
                  <a:moveTo>
                    <a:pt x="0" y="0"/>
                  </a:moveTo>
                  <a:lnTo>
                    <a:pt x="24384000" y="0"/>
                  </a:lnTo>
                  <a:lnTo>
                    <a:pt x="24384000" y="2272227"/>
                  </a:lnTo>
                  <a:lnTo>
                    <a:pt x="0" y="2272227"/>
                  </a:lnTo>
                  <a:close/>
                </a:path>
              </a:pathLst>
            </a:custGeom>
            <a:solidFill>
              <a:srgbClr val="172B4D"/>
            </a:solidFill>
          </p:spPr>
        </p:sp>
      </p:grpSp>
      <p:sp>
        <p:nvSpPr>
          <p:cNvPr id="4" name="Freeform 4"/>
          <p:cNvSpPr/>
          <p:nvPr/>
        </p:nvSpPr>
        <p:spPr>
          <a:xfrm>
            <a:off x="15674087" y="9211268"/>
            <a:ext cx="2143134" cy="762516"/>
          </a:xfrm>
          <a:custGeom>
            <a:avLst/>
            <a:gdLst/>
            <a:ahLst/>
            <a:cxnLst/>
            <a:rect l="l" t="t" r="r" b="b"/>
            <a:pathLst>
              <a:path w="2143134" h="762516">
                <a:moveTo>
                  <a:pt x="0" y="0"/>
                </a:moveTo>
                <a:lnTo>
                  <a:pt x="2143134" y="0"/>
                </a:lnTo>
                <a:lnTo>
                  <a:pt x="2143134" y="762516"/>
                </a:lnTo>
                <a:lnTo>
                  <a:pt x="0" y="762516"/>
                </a:lnTo>
                <a:lnTo>
                  <a:pt x="0" y="0"/>
                </a:lnTo>
                <a:close/>
              </a:path>
            </a:pathLst>
          </a:custGeom>
          <a:blipFill>
            <a:blip r:embed="rId3"/>
            <a:stretch>
              <a:fillRect/>
            </a:stretch>
          </a:blipFill>
        </p:spPr>
      </p:sp>
      <p:grpSp>
        <p:nvGrpSpPr>
          <p:cNvPr id="5" name="Group 5"/>
          <p:cNvGrpSpPr/>
          <p:nvPr/>
        </p:nvGrpSpPr>
        <p:grpSpPr>
          <a:xfrm>
            <a:off x="13314299" y="4347432"/>
            <a:ext cx="4502923" cy="4502923"/>
            <a:chOff x="0" y="0"/>
            <a:chExt cx="6003897" cy="6003897"/>
          </a:xfrm>
        </p:grpSpPr>
        <p:sp>
          <p:nvSpPr>
            <p:cNvPr id="6" name="Freeform 6"/>
            <p:cNvSpPr/>
            <p:nvPr/>
          </p:nvSpPr>
          <p:spPr>
            <a:xfrm>
              <a:off x="0" y="0"/>
              <a:ext cx="6003897" cy="6003897"/>
            </a:xfrm>
            <a:custGeom>
              <a:avLst/>
              <a:gdLst/>
              <a:ahLst/>
              <a:cxnLst/>
              <a:rect l="l" t="t" r="r" b="b"/>
              <a:pathLst>
                <a:path w="6003897" h="6003897">
                  <a:moveTo>
                    <a:pt x="0" y="0"/>
                  </a:moveTo>
                  <a:lnTo>
                    <a:pt x="6003897" y="0"/>
                  </a:lnTo>
                  <a:lnTo>
                    <a:pt x="6003897" y="6003897"/>
                  </a:lnTo>
                  <a:lnTo>
                    <a:pt x="0" y="60038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7" name="Freeform 7"/>
          <p:cNvSpPr/>
          <p:nvPr/>
        </p:nvSpPr>
        <p:spPr>
          <a:xfrm>
            <a:off x="0" y="3244463"/>
            <a:ext cx="11097332" cy="7042537"/>
          </a:xfrm>
          <a:custGeom>
            <a:avLst/>
            <a:gdLst/>
            <a:ahLst/>
            <a:cxnLst/>
            <a:rect l="l" t="t" r="r" b="b"/>
            <a:pathLst>
              <a:path w="11097332" h="7042537">
                <a:moveTo>
                  <a:pt x="0" y="0"/>
                </a:moveTo>
                <a:lnTo>
                  <a:pt x="11097332" y="0"/>
                </a:lnTo>
                <a:lnTo>
                  <a:pt x="11097332" y="7042537"/>
                </a:lnTo>
                <a:lnTo>
                  <a:pt x="0" y="7042537"/>
                </a:lnTo>
                <a:lnTo>
                  <a:pt x="0" y="0"/>
                </a:lnTo>
                <a:close/>
              </a:path>
            </a:pathLst>
          </a:custGeom>
          <a:blipFill>
            <a:blip r:embed="rId6"/>
            <a:stretch>
              <a:fillRect/>
            </a:stretch>
          </a:blipFill>
        </p:spPr>
      </p:sp>
      <p:sp>
        <p:nvSpPr>
          <p:cNvPr id="8" name="TextBox 8"/>
          <p:cNvSpPr txBox="1"/>
          <p:nvPr/>
        </p:nvSpPr>
        <p:spPr>
          <a:xfrm>
            <a:off x="270852" y="218241"/>
            <a:ext cx="16474803" cy="1114425"/>
          </a:xfrm>
          <a:prstGeom prst="rect">
            <a:avLst/>
          </a:prstGeom>
        </p:spPr>
        <p:txBody>
          <a:bodyPr lIns="0" tIns="0" rIns="0" bIns="0" rtlCol="0" anchor="t">
            <a:spAutoFit/>
          </a:bodyPr>
          <a:lstStyle/>
          <a:p>
            <a:pPr algn="l">
              <a:lnSpc>
                <a:spcPts val="7744"/>
              </a:lnSpc>
            </a:pPr>
            <a:r>
              <a:rPr lang="en-US" sz="6453" b="1" spc="-257">
                <a:solidFill>
                  <a:srgbClr val="FFFFFF"/>
                </a:solidFill>
                <a:latin typeface="Calibri (MS) Bold"/>
                <a:ea typeface="Calibri (MS) Bold"/>
                <a:cs typeface="Calibri (MS) Bold"/>
                <a:sym typeface="Calibri (MS) Bold"/>
              </a:rPr>
              <a:t>NEW! Behavioral Health Career Navigator</a:t>
            </a:r>
          </a:p>
        </p:txBody>
      </p:sp>
      <p:sp>
        <p:nvSpPr>
          <p:cNvPr id="9" name="TextBox 9"/>
          <p:cNvSpPr txBox="1"/>
          <p:nvPr/>
        </p:nvSpPr>
        <p:spPr>
          <a:xfrm>
            <a:off x="6267096" y="9173168"/>
            <a:ext cx="9022982" cy="707520"/>
          </a:xfrm>
          <a:prstGeom prst="rect">
            <a:avLst/>
          </a:prstGeom>
        </p:spPr>
        <p:txBody>
          <a:bodyPr lIns="0" tIns="0" rIns="0" bIns="0" rtlCol="0" anchor="t">
            <a:spAutoFit/>
          </a:bodyPr>
          <a:lstStyle/>
          <a:p>
            <a:pPr algn="r">
              <a:lnSpc>
                <a:spcPts val="4884"/>
              </a:lnSpc>
            </a:pPr>
            <a:r>
              <a:rPr lang="en-US" sz="4400">
                <a:solidFill>
                  <a:srgbClr val="000000"/>
                </a:solidFill>
                <a:latin typeface="Calibri (MS)"/>
                <a:ea typeface="Calibri (MS)"/>
                <a:cs typeface="Calibri (MS)"/>
                <a:sym typeface="Calibri (MS)"/>
                <a:hlinkClick r:id="rId7" tooltip="https://www.samhsa.gov/behavioral-health-careers"/>
              </a:rPr>
              <a:t>samhsa.gov/behavioral-health-careers</a:t>
            </a:r>
          </a:p>
        </p:txBody>
      </p:sp>
      <p:sp>
        <p:nvSpPr>
          <p:cNvPr id="10" name="TextBox 10"/>
          <p:cNvSpPr txBox="1"/>
          <p:nvPr/>
        </p:nvSpPr>
        <p:spPr>
          <a:xfrm>
            <a:off x="526588" y="1935908"/>
            <a:ext cx="16732712" cy="624090"/>
          </a:xfrm>
          <a:prstGeom prst="rect">
            <a:avLst/>
          </a:prstGeom>
        </p:spPr>
        <p:txBody>
          <a:bodyPr lIns="0" tIns="0" rIns="0" bIns="0" rtlCol="0" anchor="t">
            <a:spAutoFit/>
          </a:bodyPr>
          <a:lstStyle/>
          <a:p>
            <a:pPr algn="l">
              <a:lnSpc>
                <a:spcPts val="4344"/>
              </a:lnSpc>
            </a:pPr>
            <a:r>
              <a:rPr lang="en-US" sz="3590" i="1">
                <a:solidFill>
                  <a:srgbClr val="000000"/>
                </a:solidFill>
                <a:latin typeface="Calibri (MS) Italics"/>
                <a:ea typeface="Calibri (MS) Italics"/>
                <a:cs typeface="Calibri (MS) Italics"/>
                <a:sym typeface="Calibri (MS) Italics"/>
              </a:rPr>
              <a:t>This tool will help you understand the basic requirements to enter the field in each state!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
            <a:ext cx="18288000" cy="1704139"/>
            <a:chOff x="0" y="0"/>
            <a:chExt cx="24384000" cy="2272185"/>
          </a:xfrm>
        </p:grpSpPr>
        <p:sp>
          <p:nvSpPr>
            <p:cNvPr id="3" name="Freeform 3"/>
            <p:cNvSpPr/>
            <p:nvPr/>
          </p:nvSpPr>
          <p:spPr>
            <a:xfrm>
              <a:off x="0" y="0"/>
              <a:ext cx="24384000" cy="2272227"/>
            </a:xfrm>
            <a:custGeom>
              <a:avLst/>
              <a:gdLst/>
              <a:ahLst/>
              <a:cxnLst/>
              <a:rect l="l" t="t" r="r" b="b"/>
              <a:pathLst>
                <a:path w="24384000" h="2272227">
                  <a:moveTo>
                    <a:pt x="0" y="0"/>
                  </a:moveTo>
                  <a:lnTo>
                    <a:pt x="24384000" y="0"/>
                  </a:lnTo>
                  <a:lnTo>
                    <a:pt x="24384000" y="2272227"/>
                  </a:lnTo>
                  <a:lnTo>
                    <a:pt x="0" y="2272227"/>
                  </a:lnTo>
                  <a:close/>
                </a:path>
              </a:pathLst>
            </a:custGeom>
            <a:solidFill>
              <a:srgbClr val="172B4D"/>
            </a:solidFill>
          </p:spPr>
        </p:sp>
      </p:grpSp>
      <p:sp>
        <p:nvSpPr>
          <p:cNvPr id="4" name="Freeform 4"/>
          <p:cNvSpPr/>
          <p:nvPr/>
        </p:nvSpPr>
        <p:spPr>
          <a:xfrm>
            <a:off x="15674087" y="9211268"/>
            <a:ext cx="2143134" cy="762516"/>
          </a:xfrm>
          <a:custGeom>
            <a:avLst/>
            <a:gdLst/>
            <a:ahLst/>
            <a:cxnLst/>
            <a:rect l="l" t="t" r="r" b="b"/>
            <a:pathLst>
              <a:path w="2143134" h="762516">
                <a:moveTo>
                  <a:pt x="0" y="0"/>
                </a:moveTo>
                <a:lnTo>
                  <a:pt x="2143134" y="0"/>
                </a:lnTo>
                <a:lnTo>
                  <a:pt x="2143134" y="762516"/>
                </a:lnTo>
                <a:lnTo>
                  <a:pt x="0" y="762516"/>
                </a:lnTo>
                <a:lnTo>
                  <a:pt x="0" y="0"/>
                </a:lnTo>
                <a:close/>
              </a:path>
            </a:pathLst>
          </a:custGeom>
          <a:blipFill>
            <a:blip r:embed="rId3"/>
            <a:stretch>
              <a:fillRect/>
            </a:stretch>
          </a:blipFill>
        </p:spPr>
      </p:sp>
      <p:sp>
        <p:nvSpPr>
          <p:cNvPr id="5" name="TextBox 5"/>
          <p:cNvSpPr txBox="1"/>
          <p:nvPr/>
        </p:nvSpPr>
        <p:spPr>
          <a:xfrm>
            <a:off x="270852" y="297616"/>
            <a:ext cx="16474803" cy="1114425"/>
          </a:xfrm>
          <a:prstGeom prst="rect">
            <a:avLst/>
          </a:prstGeom>
        </p:spPr>
        <p:txBody>
          <a:bodyPr lIns="0" tIns="0" rIns="0" bIns="0" rtlCol="0" anchor="t">
            <a:spAutoFit/>
          </a:bodyPr>
          <a:lstStyle/>
          <a:p>
            <a:pPr algn="l">
              <a:lnSpc>
                <a:spcPts val="7744"/>
              </a:lnSpc>
            </a:pPr>
            <a:r>
              <a:rPr lang="en-US" sz="6453" b="1" spc="-257">
                <a:solidFill>
                  <a:srgbClr val="FFFFFF"/>
                </a:solidFill>
                <a:latin typeface="Calibri (MS) Bold"/>
                <a:ea typeface="Calibri (MS) Bold"/>
                <a:cs typeface="Calibri (MS) Bold"/>
                <a:sym typeface="Calibri (MS) Bold"/>
              </a:rPr>
              <a:t>Federal Support for Your Journey</a:t>
            </a:r>
          </a:p>
        </p:txBody>
      </p:sp>
      <p:sp>
        <p:nvSpPr>
          <p:cNvPr id="6" name="TextBox 6"/>
          <p:cNvSpPr txBox="1"/>
          <p:nvPr/>
        </p:nvSpPr>
        <p:spPr>
          <a:xfrm>
            <a:off x="526588" y="2110533"/>
            <a:ext cx="16732712" cy="9547357"/>
          </a:xfrm>
          <a:prstGeom prst="rect">
            <a:avLst/>
          </a:prstGeom>
        </p:spPr>
        <p:txBody>
          <a:bodyPr lIns="0" tIns="0" rIns="0" bIns="0" rtlCol="0" anchor="t">
            <a:spAutoFit/>
          </a:bodyPr>
          <a:lstStyle/>
          <a:p>
            <a:pPr algn="l"/>
            <a:r>
              <a:rPr lang="en-US" sz="3200" u="sng" dirty="0">
                <a:solidFill>
                  <a:srgbClr val="000000"/>
                </a:solidFill>
                <a:latin typeface="Calibri"/>
                <a:ea typeface="Calibri (MS)"/>
                <a:cs typeface="Calibri (MS)"/>
                <a:sym typeface="Calibri (MS)"/>
                <a:hlinkClick r:id="rId4" tooltip="https://www.samhsa.gov/minority-fellowship-program/become-mfp-fellow">
                  <a:extLst>
                    <a:ext uri="{A12FA001-AC4F-418D-AE19-62706E023703}">
                      <ahyp:hlinkClr xmlns:ahyp="http://schemas.microsoft.com/office/drawing/2018/hyperlinkcolor" val="tx"/>
                    </a:ext>
                  </a:extLst>
                </a:hlinkClick>
              </a:rPr>
              <a:t>SAMHSA’s Minority Fellowship Program (MFP)</a:t>
            </a:r>
            <a:r>
              <a:rPr lang="en-US" sz="3200" dirty="0">
                <a:solidFill>
                  <a:srgbClr val="000000"/>
                </a:solidFill>
                <a:latin typeface="Calibri"/>
                <a:ea typeface="Calibri (MS)"/>
                <a:cs typeface="Calibri (MS)"/>
                <a:sym typeface="Calibri (MS)"/>
              </a:rPr>
              <a:t> </a:t>
            </a:r>
            <a:endParaRPr lang="en-US" sz="3200" dirty="0">
              <a:solidFill>
                <a:srgbClr val="000000"/>
              </a:solidFill>
              <a:latin typeface="Calibri"/>
              <a:ea typeface="Calibri (MS)"/>
              <a:cs typeface="Calibri (MS)"/>
            </a:endParaRPr>
          </a:p>
          <a:p>
            <a:r>
              <a:rPr lang="en-US" sz="3200" dirty="0">
                <a:solidFill>
                  <a:srgbClr val="000000"/>
                </a:solidFill>
                <a:latin typeface="Calibri"/>
                <a:ea typeface="Calibri (MS)"/>
                <a:cs typeface="Calibri (MS)"/>
                <a:sym typeface="Calibri (MS)"/>
              </a:rPr>
              <a:t>Open to people pursuing graduate degrees in various fields of behavioral health, and around 400 educational scholarships are awarded each year</a:t>
            </a:r>
            <a:endParaRPr lang="en-US" sz="3200" dirty="0">
              <a:solidFill>
                <a:srgbClr val="000000"/>
              </a:solidFill>
              <a:latin typeface="Calibri"/>
              <a:ea typeface="Calibri (MS)"/>
              <a:cs typeface="Calibri (MS)"/>
            </a:endParaRPr>
          </a:p>
          <a:p>
            <a:endParaRPr lang="en-US" sz="3200" dirty="0">
              <a:solidFill>
                <a:srgbClr val="000000"/>
              </a:solidFill>
              <a:latin typeface="Calibri"/>
              <a:ea typeface="Calibri (MS)"/>
              <a:cs typeface="Calibri (MS)"/>
            </a:endParaRPr>
          </a:p>
          <a:p>
            <a:r>
              <a:rPr lang="en-US" sz="3200" dirty="0">
                <a:solidFill>
                  <a:srgbClr val="000000"/>
                </a:solidFill>
                <a:latin typeface="Calibri"/>
                <a:ea typeface="Calibri (MS)"/>
                <a:cs typeface="Calibri (MS)"/>
                <a:sym typeface="Calibri (MS)"/>
                <a:hlinkClick r:id="rId5">
                  <a:extLst>
                    <a:ext uri="{A12FA001-AC4F-418D-AE19-62706E023703}">
                      <ahyp:hlinkClr xmlns:ahyp="http://schemas.microsoft.com/office/drawing/2018/hyperlinkcolor" val="tx"/>
                    </a:ext>
                  </a:extLst>
                </a:hlinkClick>
              </a:rPr>
              <a:t>National</a:t>
            </a:r>
            <a:r>
              <a:rPr lang="en-US" sz="3200" dirty="0">
                <a:solidFill>
                  <a:srgbClr val="000000"/>
                </a:solidFill>
                <a:latin typeface="Calibri"/>
                <a:ea typeface="Calibri (MS)"/>
                <a:cs typeface="Calibri (MS)"/>
                <a:hlinkClick r:id="rId5">
                  <a:extLst>
                    <a:ext uri="{A12FA001-AC4F-418D-AE19-62706E023703}">
                      <ahyp:hlinkClr xmlns:ahyp="http://schemas.microsoft.com/office/drawing/2018/hyperlinkcolor" val="tx"/>
                    </a:ext>
                  </a:extLst>
                </a:hlinkClick>
              </a:rPr>
              <a:t> Health Service Corps</a:t>
            </a:r>
            <a:endParaRPr lang="en-US" sz="3200">
              <a:solidFill>
                <a:srgbClr val="000000"/>
              </a:solidFill>
              <a:latin typeface="Calibri"/>
              <a:ea typeface="Calibri"/>
              <a:cs typeface="Calibri (MS)"/>
            </a:endParaRPr>
          </a:p>
          <a:p>
            <a:r>
              <a:rPr lang="en-US" sz="3200" dirty="0">
                <a:solidFill>
                  <a:srgbClr val="1B1B1B"/>
                </a:solidFill>
                <a:latin typeface="Calibri"/>
                <a:ea typeface="Calibri"/>
                <a:cs typeface="Calibri"/>
              </a:rPr>
              <a:t>Supports</a:t>
            </a:r>
            <a:r>
              <a:rPr lang="en-US" sz="3200" dirty="0">
                <a:solidFill>
                  <a:srgbClr val="1B1B1B"/>
                </a:solidFill>
                <a:ea typeface="+mn-lt"/>
                <a:cs typeface="+mn-lt"/>
              </a:rPr>
              <a:t> more than 17,000 primary care medical, dental, and behavioral health providers through scholarships and loan repayment programs. </a:t>
            </a:r>
            <a:endParaRPr lang="en-US" sz="3200" dirty="0">
              <a:solidFill>
                <a:srgbClr val="1B1B1B"/>
              </a:solidFill>
              <a:latin typeface="Calibri"/>
              <a:ea typeface="Calibri"/>
              <a:cs typeface="Calibri"/>
            </a:endParaRPr>
          </a:p>
          <a:p>
            <a:endParaRPr lang="en-US" sz="3200" dirty="0">
              <a:solidFill>
                <a:srgbClr val="1B1B1B"/>
              </a:solidFill>
              <a:latin typeface="Calibri"/>
              <a:ea typeface="Calibri"/>
              <a:cs typeface="Calibri"/>
            </a:endParaRPr>
          </a:p>
          <a:p>
            <a:r>
              <a:rPr lang="en-US" sz="3200" dirty="0">
                <a:latin typeface="Calibri"/>
                <a:ea typeface="Calibri"/>
                <a:cs typeface="Calibri"/>
                <a:hlinkClick r:id="rId6">
                  <a:extLst>
                    <a:ext uri="{A12FA001-AC4F-418D-AE19-62706E023703}">
                      <ahyp:hlinkClr xmlns:ahyp="http://schemas.microsoft.com/office/drawing/2018/hyperlinkcolor" val="tx"/>
                    </a:ext>
                  </a:extLst>
                </a:hlinkClick>
              </a:rPr>
              <a:t>CDC-Public Health Associates Program for Recent Graduates</a:t>
            </a:r>
            <a:endParaRPr lang="en-US" sz="3200" dirty="0">
              <a:latin typeface="Calibri"/>
              <a:ea typeface="Calibri"/>
              <a:cs typeface="Calibri"/>
            </a:endParaRPr>
          </a:p>
          <a:p>
            <a:r>
              <a:rPr lang="en-US" sz="3200" dirty="0">
                <a:solidFill>
                  <a:srgbClr val="1C1D1F"/>
                </a:solidFill>
                <a:latin typeface="Calibri"/>
                <a:ea typeface="Calibri"/>
                <a:cs typeface="Calibri"/>
              </a:rPr>
              <a:t>The Public Health Associate Program for Recent Graduates (PHAP) trains early-career professionals who have a recent college degree and are interested in public health and service.</a:t>
            </a:r>
          </a:p>
          <a:p>
            <a:endParaRPr lang="en-US" sz="3200" dirty="0">
              <a:solidFill>
                <a:srgbClr val="1C1D1F"/>
              </a:solidFill>
              <a:latin typeface="Calibri"/>
              <a:ea typeface="Calibri"/>
              <a:cs typeface="Calibri"/>
            </a:endParaRPr>
          </a:p>
          <a:p>
            <a:r>
              <a:rPr lang="en-US" sz="3200" dirty="0">
                <a:solidFill>
                  <a:srgbClr val="1C1D1F"/>
                </a:solidFill>
                <a:latin typeface="Calibri"/>
                <a:ea typeface="Calibri"/>
                <a:cs typeface="Calibri"/>
                <a:hlinkClick r:id="rId7">
                  <a:extLst>
                    <a:ext uri="{A12FA001-AC4F-418D-AE19-62706E023703}">
                      <ahyp:hlinkClr xmlns:ahyp="http://schemas.microsoft.com/office/drawing/2018/hyperlinkcolor" val="tx"/>
                    </a:ext>
                  </a:extLst>
                </a:hlinkClick>
              </a:rPr>
              <a:t>Commissioned Corps of the U.S. Public Health Service</a:t>
            </a:r>
            <a:endParaRPr lang="en-US" sz="3200">
              <a:solidFill>
                <a:srgbClr val="000000"/>
              </a:solidFill>
              <a:latin typeface="Calibri"/>
              <a:ea typeface="Calibri"/>
              <a:cs typeface="Calibri"/>
            </a:endParaRPr>
          </a:p>
          <a:p>
            <a:r>
              <a:rPr lang="en-US" sz="3200" dirty="0">
                <a:latin typeface="Calibri"/>
                <a:ea typeface="Roboto"/>
                <a:cs typeface="Roboto"/>
              </a:rPr>
              <a:t>Elite paid fellowships, residencies, and training programs for Public Health Service officers and graduate and undergraduate students on America's front lines.</a:t>
            </a:r>
            <a:endParaRPr lang="en-US" sz="3200">
              <a:latin typeface="Calibri"/>
              <a:ea typeface="Calibri"/>
              <a:cs typeface="Calibri"/>
            </a:endParaRPr>
          </a:p>
          <a:p>
            <a:pPr lvl="1"/>
            <a:endParaRPr lang="en-US" sz="3500" dirty="0">
              <a:solidFill>
                <a:srgbClr val="1C1D1F"/>
              </a:solidFill>
              <a:latin typeface="Calibri"/>
              <a:ea typeface="Calibri"/>
              <a:cs typeface="Calibri"/>
            </a:endParaRPr>
          </a:p>
          <a:p>
            <a:pPr lvl="1">
              <a:buFont typeface="Arial"/>
              <a:buChar char="•"/>
            </a:pPr>
            <a:endParaRPr lang="en-US" sz="3500" dirty="0">
              <a:solidFill>
                <a:srgbClr val="1C1D1F"/>
              </a:solidFill>
              <a:latin typeface="Calibri"/>
              <a:ea typeface="Calibri"/>
              <a:cs typeface="Calibri"/>
            </a:endParaRPr>
          </a:p>
          <a:p>
            <a:pPr marL="387350" lvl="1">
              <a:lnSpc>
                <a:spcPts val="4344"/>
              </a:lnSpc>
            </a:pPr>
            <a:endParaRPr lang="en-US" sz="3500" dirty="0">
              <a:solidFill>
                <a:srgbClr val="1B1B1B"/>
              </a:solidFill>
              <a:latin typeface="Calibri"/>
              <a:ea typeface="Calibri"/>
              <a:cs typeface="Calibri"/>
            </a:endParaRPr>
          </a:p>
          <a:p>
            <a:pPr marL="387350" lvl="1">
              <a:lnSpc>
                <a:spcPts val="4344"/>
              </a:lnSpc>
            </a:pPr>
            <a:endParaRPr lang="en-US" sz="3500" dirty="0">
              <a:solidFill>
                <a:srgbClr val="1B1B1B"/>
              </a:solidFill>
              <a:latin typeface="Calibri"/>
              <a:ea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
            <a:ext cx="18288000" cy="1658700"/>
            <a:chOff x="0" y="0"/>
            <a:chExt cx="24384000" cy="2211600"/>
          </a:xfrm>
        </p:grpSpPr>
        <p:sp>
          <p:nvSpPr>
            <p:cNvPr id="3" name="Freeform 3"/>
            <p:cNvSpPr/>
            <p:nvPr/>
          </p:nvSpPr>
          <p:spPr>
            <a:xfrm>
              <a:off x="0" y="0"/>
              <a:ext cx="24384000" cy="2211642"/>
            </a:xfrm>
            <a:custGeom>
              <a:avLst/>
              <a:gdLst/>
              <a:ahLst/>
              <a:cxnLst/>
              <a:rect l="l" t="t" r="r" b="b"/>
              <a:pathLst>
                <a:path w="24384000" h="2211642">
                  <a:moveTo>
                    <a:pt x="0" y="0"/>
                  </a:moveTo>
                  <a:lnTo>
                    <a:pt x="24384000" y="0"/>
                  </a:lnTo>
                  <a:lnTo>
                    <a:pt x="24384000" y="2211642"/>
                  </a:lnTo>
                  <a:lnTo>
                    <a:pt x="0" y="2211642"/>
                  </a:lnTo>
                  <a:close/>
                </a:path>
              </a:pathLst>
            </a:custGeom>
            <a:solidFill>
              <a:srgbClr val="172B4D"/>
            </a:solidFill>
          </p:spPr>
        </p:sp>
      </p:grpSp>
      <p:sp>
        <p:nvSpPr>
          <p:cNvPr id="4" name="Freeform 4"/>
          <p:cNvSpPr/>
          <p:nvPr/>
        </p:nvSpPr>
        <p:spPr>
          <a:xfrm>
            <a:off x="15674087" y="9211268"/>
            <a:ext cx="2143134" cy="762516"/>
          </a:xfrm>
          <a:custGeom>
            <a:avLst/>
            <a:gdLst/>
            <a:ahLst/>
            <a:cxnLst/>
            <a:rect l="l" t="t" r="r" b="b"/>
            <a:pathLst>
              <a:path w="2143134" h="762516">
                <a:moveTo>
                  <a:pt x="0" y="0"/>
                </a:moveTo>
                <a:lnTo>
                  <a:pt x="2143134" y="0"/>
                </a:lnTo>
                <a:lnTo>
                  <a:pt x="2143134" y="762516"/>
                </a:lnTo>
                <a:lnTo>
                  <a:pt x="0" y="762516"/>
                </a:lnTo>
                <a:lnTo>
                  <a:pt x="0" y="0"/>
                </a:lnTo>
                <a:close/>
              </a:path>
            </a:pathLst>
          </a:custGeom>
          <a:blipFill>
            <a:blip r:embed="rId3"/>
            <a:stretch>
              <a:fillRect/>
            </a:stretch>
          </a:blipFill>
        </p:spPr>
      </p:sp>
      <p:sp>
        <p:nvSpPr>
          <p:cNvPr id="5" name="TextBox 5"/>
          <p:cNvSpPr txBox="1"/>
          <p:nvPr/>
        </p:nvSpPr>
        <p:spPr>
          <a:xfrm>
            <a:off x="366809" y="205448"/>
            <a:ext cx="11399075" cy="1114458"/>
          </a:xfrm>
          <a:prstGeom prst="rect">
            <a:avLst/>
          </a:prstGeom>
        </p:spPr>
        <p:txBody>
          <a:bodyPr lIns="0" tIns="0" rIns="0" bIns="0" rtlCol="0" anchor="t">
            <a:spAutoFit/>
          </a:bodyPr>
          <a:lstStyle/>
          <a:p>
            <a:pPr algn="l">
              <a:lnSpc>
                <a:spcPts val="7744"/>
              </a:lnSpc>
            </a:pPr>
            <a:r>
              <a:rPr lang="en-US" sz="6453" b="1" spc="-257">
                <a:solidFill>
                  <a:srgbClr val="FFFFFF"/>
                </a:solidFill>
                <a:latin typeface="Calibri (MS) Bold"/>
                <a:ea typeface="Calibri (MS) Bold"/>
                <a:cs typeface="Calibri (MS) Bold"/>
                <a:sym typeface="Calibri (MS) Bold"/>
              </a:rPr>
              <a:t>SAMHSA Resources</a:t>
            </a:r>
          </a:p>
        </p:txBody>
      </p:sp>
      <p:grpSp>
        <p:nvGrpSpPr>
          <p:cNvPr id="6" name="Group 6"/>
          <p:cNvGrpSpPr/>
          <p:nvPr/>
        </p:nvGrpSpPr>
        <p:grpSpPr>
          <a:xfrm>
            <a:off x="3617048" y="6150680"/>
            <a:ext cx="10141514" cy="3823104"/>
            <a:chOff x="0" y="0"/>
            <a:chExt cx="1504122" cy="567017"/>
          </a:xfrm>
        </p:grpSpPr>
        <p:sp>
          <p:nvSpPr>
            <p:cNvPr id="7" name="Freeform 7"/>
            <p:cNvSpPr/>
            <p:nvPr/>
          </p:nvSpPr>
          <p:spPr>
            <a:xfrm>
              <a:off x="0" y="0"/>
              <a:ext cx="1504122" cy="567017"/>
            </a:xfrm>
            <a:custGeom>
              <a:avLst/>
              <a:gdLst/>
              <a:ahLst/>
              <a:cxnLst/>
              <a:rect l="l" t="t" r="r" b="b"/>
              <a:pathLst>
                <a:path w="1504122" h="567017">
                  <a:moveTo>
                    <a:pt x="0" y="0"/>
                  </a:moveTo>
                  <a:lnTo>
                    <a:pt x="1504122" y="0"/>
                  </a:lnTo>
                  <a:lnTo>
                    <a:pt x="1504122" y="567017"/>
                  </a:lnTo>
                  <a:lnTo>
                    <a:pt x="0" y="567017"/>
                  </a:lnTo>
                  <a:close/>
                </a:path>
              </a:pathLst>
            </a:custGeom>
            <a:solidFill>
              <a:srgbClr val="161E4C">
                <a:alpha val="7843"/>
              </a:srgbClr>
            </a:solidFill>
          </p:spPr>
        </p:sp>
        <p:sp>
          <p:nvSpPr>
            <p:cNvPr id="8" name="TextBox 8"/>
            <p:cNvSpPr txBox="1"/>
            <p:nvPr/>
          </p:nvSpPr>
          <p:spPr>
            <a:xfrm>
              <a:off x="0" y="-47625"/>
              <a:ext cx="1504122" cy="614642"/>
            </a:xfrm>
            <a:prstGeom prst="rect">
              <a:avLst/>
            </a:prstGeom>
          </p:spPr>
          <p:txBody>
            <a:bodyPr lIns="50800" tIns="50800" rIns="50800" bIns="50800" rtlCol="0" anchor="ctr"/>
            <a:lstStyle/>
            <a:p>
              <a:pPr algn="ctr">
                <a:lnSpc>
                  <a:spcPts val="1729"/>
                </a:lnSpc>
              </a:pPr>
              <a:endParaRPr/>
            </a:p>
          </p:txBody>
        </p:sp>
      </p:grpSp>
      <p:sp>
        <p:nvSpPr>
          <p:cNvPr id="9" name="Freeform 9"/>
          <p:cNvSpPr/>
          <p:nvPr/>
        </p:nvSpPr>
        <p:spPr>
          <a:xfrm>
            <a:off x="366809" y="6150680"/>
            <a:ext cx="3823104" cy="3823104"/>
          </a:xfrm>
          <a:custGeom>
            <a:avLst/>
            <a:gdLst/>
            <a:ahLst/>
            <a:cxnLst/>
            <a:rect l="l" t="t" r="r" b="b"/>
            <a:pathLst>
              <a:path w="3823104" h="3823104">
                <a:moveTo>
                  <a:pt x="0" y="0"/>
                </a:moveTo>
                <a:lnTo>
                  <a:pt x="3823103" y="0"/>
                </a:lnTo>
                <a:lnTo>
                  <a:pt x="3823103" y="3823104"/>
                </a:lnTo>
                <a:lnTo>
                  <a:pt x="0" y="3823104"/>
                </a:lnTo>
                <a:lnTo>
                  <a:pt x="0" y="0"/>
                </a:lnTo>
                <a:close/>
              </a:path>
            </a:pathLst>
          </a:custGeom>
          <a:blipFill>
            <a:blip r:embed="rId4"/>
            <a:stretch>
              <a:fillRect/>
            </a:stretch>
          </a:blipFill>
        </p:spPr>
      </p:sp>
      <p:sp>
        <p:nvSpPr>
          <p:cNvPr id="10" name="TextBox 10"/>
          <p:cNvSpPr txBox="1"/>
          <p:nvPr/>
        </p:nvSpPr>
        <p:spPr>
          <a:xfrm>
            <a:off x="4474212" y="6290720"/>
            <a:ext cx="8850597" cy="2917810"/>
          </a:xfrm>
          <a:prstGeom prst="rect">
            <a:avLst/>
          </a:prstGeom>
        </p:spPr>
        <p:txBody>
          <a:bodyPr lIns="0" tIns="0" rIns="0" bIns="0" rtlCol="0" anchor="t">
            <a:spAutoFit/>
          </a:bodyPr>
          <a:lstStyle/>
          <a:p>
            <a:pPr algn="l">
              <a:lnSpc>
                <a:spcPts val="2843"/>
              </a:lnSpc>
            </a:pPr>
            <a:r>
              <a:rPr lang="en-US" sz="2350">
                <a:solidFill>
                  <a:srgbClr val="000000"/>
                </a:solidFill>
                <a:latin typeface="Calibri (MS)"/>
                <a:ea typeface="Calibri (MS)"/>
                <a:cs typeface="Calibri (MS)"/>
                <a:sym typeface="Calibri (MS)"/>
              </a:rPr>
              <a:t>988 serves as a universal entry point so that no matter where you live in the United States, you can reach a trained crisis counselor who can help.​</a:t>
            </a:r>
          </a:p>
          <a:p>
            <a:pPr algn="l">
              <a:lnSpc>
                <a:spcPts val="2843"/>
              </a:lnSpc>
            </a:pPr>
            <a:endParaRPr lang="en-US" sz="2350">
              <a:solidFill>
                <a:srgbClr val="000000"/>
              </a:solidFill>
              <a:latin typeface="Calibri (MS)"/>
              <a:ea typeface="Calibri (MS)"/>
              <a:cs typeface="Calibri (MS)"/>
              <a:sym typeface="Calibri (MS)"/>
            </a:endParaRPr>
          </a:p>
          <a:p>
            <a:pPr algn="l">
              <a:lnSpc>
                <a:spcPts val="2843"/>
              </a:lnSpc>
            </a:pPr>
            <a:r>
              <a:rPr lang="en-US" sz="2350">
                <a:solidFill>
                  <a:srgbClr val="000000"/>
                </a:solidFill>
                <a:latin typeface="Calibri (MS)"/>
                <a:ea typeface="Calibri (MS)"/>
                <a:cs typeface="Calibri (MS)"/>
                <a:sym typeface="Calibri (MS)"/>
              </a:rPr>
              <a:t>Call, text, or chat 988 for 24/7 access to trained crisis counselors who can help people experiencing mental health-related distress which could include, thoughts of suicide​, mental health or substance use crises​, and/or emotional distress.</a:t>
            </a:r>
          </a:p>
          <a:p>
            <a:pPr algn="ctr">
              <a:lnSpc>
                <a:spcPts val="2843"/>
              </a:lnSpc>
            </a:pPr>
            <a:endParaRPr lang="en-US" sz="2350">
              <a:solidFill>
                <a:srgbClr val="000000"/>
              </a:solidFill>
              <a:latin typeface="Calibri (MS)"/>
              <a:ea typeface="Calibri (MS)"/>
              <a:cs typeface="Calibri (MS)"/>
              <a:sym typeface="Calibri (MS)"/>
            </a:endParaRPr>
          </a:p>
        </p:txBody>
      </p:sp>
      <p:sp>
        <p:nvSpPr>
          <p:cNvPr id="11" name="TextBox 11"/>
          <p:cNvSpPr txBox="1"/>
          <p:nvPr/>
        </p:nvSpPr>
        <p:spPr>
          <a:xfrm>
            <a:off x="4474212" y="8962544"/>
            <a:ext cx="8521575" cy="830430"/>
          </a:xfrm>
          <a:prstGeom prst="rect">
            <a:avLst/>
          </a:prstGeom>
        </p:spPr>
        <p:txBody>
          <a:bodyPr lIns="0" tIns="0" rIns="0" bIns="0" rtlCol="0" anchor="t">
            <a:spAutoFit/>
          </a:bodyPr>
          <a:lstStyle/>
          <a:p>
            <a:pPr algn="l">
              <a:lnSpc>
                <a:spcPts val="3043"/>
              </a:lnSpc>
            </a:pPr>
            <a:r>
              <a:rPr lang="en-US" sz="2741" b="1">
                <a:solidFill>
                  <a:srgbClr val="000000"/>
                </a:solidFill>
                <a:latin typeface="Calibri (MS) Bold"/>
                <a:ea typeface="Calibri (MS) Bold"/>
                <a:cs typeface="Calibri (MS) Bold"/>
                <a:sym typeface="Calibri (MS) Bold"/>
              </a:rPr>
              <a:t>Access the 988 partner toolkit and much more by visiting: </a:t>
            </a:r>
            <a:r>
              <a:rPr lang="en-US" sz="2741" b="1" u="sng">
                <a:solidFill>
                  <a:srgbClr val="000000"/>
                </a:solidFill>
                <a:latin typeface="Calibri (MS) Bold"/>
                <a:ea typeface="Calibri (MS) Bold"/>
                <a:cs typeface="Calibri (MS) Bold"/>
                <a:sym typeface="Calibri (MS) Bold"/>
                <a:hlinkClick r:id="rId5" tooltip="https://www.samhsa.gov/find-help/988"/>
              </a:rPr>
              <a:t>samhsa.gov/find-help/988</a:t>
            </a:r>
          </a:p>
        </p:txBody>
      </p:sp>
      <p:grpSp>
        <p:nvGrpSpPr>
          <p:cNvPr id="12" name="Group 12"/>
          <p:cNvGrpSpPr/>
          <p:nvPr/>
        </p:nvGrpSpPr>
        <p:grpSpPr>
          <a:xfrm>
            <a:off x="366809" y="2066091"/>
            <a:ext cx="8368191" cy="3094273"/>
            <a:chOff x="0" y="0"/>
            <a:chExt cx="2248724" cy="831502"/>
          </a:xfrm>
        </p:grpSpPr>
        <p:sp>
          <p:nvSpPr>
            <p:cNvPr id="13" name="Freeform 13"/>
            <p:cNvSpPr/>
            <p:nvPr/>
          </p:nvSpPr>
          <p:spPr>
            <a:xfrm>
              <a:off x="0" y="0"/>
              <a:ext cx="2248725" cy="831502"/>
            </a:xfrm>
            <a:custGeom>
              <a:avLst/>
              <a:gdLst/>
              <a:ahLst/>
              <a:cxnLst/>
              <a:rect l="l" t="t" r="r" b="b"/>
              <a:pathLst>
                <a:path w="2248725" h="831502">
                  <a:moveTo>
                    <a:pt x="47183" y="0"/>
                  </a:moveTo>
                  <a:lnTo>
                    <a:pt x="2201541" y="0"/>
                  </a:lnTo>
                  <a:cubicBezTo>
                    <a:pt x="2214055" y="0"/>
                    <a:pt x="2226056" y="4971"/>
                    <a:pt x="2234905" y="13820"/>
                  </a:cubicBezTo>
                  <a:cubicBezTo>
                    <a:pt x="2243754" y="22668"/>
                    <a:pt x="2248725" y="34669"/>
                    <a:pt x="2248725" y="47183"/>
                  </a:cubicBezTo>
                  <a:lnTo>
                    <a:pt x="2248725" y="784319"/>
                  </a:lnTo>
                  <a:cubicBezTo>
                    <a:pt x="2248725" y="810377"/>
                    <a:pt x="2227600" y="831502"/>
                    <a:pt x="2201541" y="831502"/>
                  </a:cubicBezTo>
                  <a:lnTo>
                    <a:pt x="47183" y="831502"/>
                  </a:lnTo>
                  <a:cubicBezTo>
                    <a:pt x="34669" y="831502"/>
                    <a:pt x="22668" y="826531"/>
                    <a:pt x="13820" y="817682"/>
                  </a:cubicBezTo>
                  <a:cubicBezTo>
                    <a:pt x="4971" y="808834"/>
                    <a:pt x="0" y="796833"/>
                    <a:pt x="0" y="784319"/>
                  </a:cubicBezTo>
                  <a:lnTo>
                    <a:pt x="0" y="47183"/>
                  </a:lnTo>
                  <a:cubicBezTo>
                    <a:pt x="0" y="34669"/>
                    <a:pt x="4971" y="22668"/>
                    <a:pt x="13820" y="13820"/>
                  </a:cubicBezTo>
                  <a:cubicBezTo>
                    <a:pt x="22668" y="4971"/>
                    <a:pt x="34669" y="0"/>
                    <a:pt x="47183" y="0"/>
                  </a:cubicBezTo>
                  <a:close/>
                </a:path>
              </a:pathLst>
            </a:custGeom>
            <a:solidFill>
              <a:srgbClr val="8EC0E6"/>
            </a:solidFill>
          </p:spPr>
        </p:sp>
        <p:sp>
          <p:nvSpPr>
            <p:cNvPr id="14" name="TextBox 14"/>
            <p:cNvSpPr txBox="1"/>
            <p:nvPr/>
          </p:nvSpPr>
          <p:spPr>
            <a:xfrm>
              <a:off x="0" y="38100"/>
              <a:ext cx="2248724" cy="793402"/>
            </a:xfrm>
            <a:prstGeom prst="rect">
              <a:avLst/>
            </a:prstGeom>
          </p:spPr>
          <p:txBody>
            <a:bodyPr lIns="50800" tIns="50800" rIns="50800" bIns="50800" rtlCol="0" anchor="ctr"/>
            <a:lstStyle/>
            <a:p>
              <a:pPr algn="ctr">
                <a:lnSpc>
                  <a:spcPts val="1991"/>
                </a:lnSpc>
              </a:pPr>
              <a:endParaRPr/>
            </a:p>
          </p:txBody>
        </p:sp>
      </p:grpSp>
      <p:grpSp>
        <p:nvGrpSpPr>
          <p:cNvPr id="15" name="Group 15"/>
          <p:cNvGrpSpPr/>
          <p:nvPr/>
        </p:nvGrpSpPr>
        <p:grpSpPr>
          <a:xfrm>
            <a:off x="543162" y="2207269"/>
            <a:ext cx="7974458" cy="2794013"/>
            <a:chOff x="0" y="0"/>
            <a:chExt cx="2142920" cy="750815"/>
          </a:xfrm>
        </p:grpSpPr>
        <p:sp>
          <p:nvSpPr>
            <p:cNvPr id="16" name="Freeform 16"/>
            <p:cNvSpPr/>
            <p:nvPr/>
          </p:nvSpPr>
          <p:spPr>
            <a:xfrm>
              <a:off x="0" y="0"/>
              <a:ext cx="2142920" cy="750815"/>
            </a:xfrm>
            <a:custGeom>
              <a:avLst/>
              <a:gdLst/>
              <a:ahLst/>
              <a:cxnLst/>
              <a:rect l="l" t="t" r="r" b="b"/>
              <a:pathLst>
                <a:path w="2142920" h="750815">
                  <a:moveTo>
                    <a:pt x="49513" y="0"/>
                  </a:moveTo>
                  <a:lnTo>
                    <a:pt x="2093407" y="0"/>
                  </a:lnTo>
                  <a:cubicBezTo>
                    <a:pt x="2120752" y="0"/>
                    <a:pt x="2142920" y="22168"/>
                    <a:pt x="2142920" y="49513"/>
                  </a:cubicBezTo>
                  <a:lnTo>
                    <a:pt x="2142920" y="701302"/>
                  </a:lnTo>
                  <a:cubicBezTo>
                    <a:pt x="2142920" y="728648"/>
                    <a:pt x="2120752" y="750815"/>
                    <a:pt x="2093407" y="750815"/>
                  </a:cubicBezTo>
                  <a:lnTo>
                    <a:pt x="49513" y="750815"/>
                  </a:lnTo>
                  <a:cubicBezTo>
                    <a:pt x="22168" y="750815"/>
                    <a:pt x="0" y="728648"/>
                    <a:pt x="0" y="701302"/>
                  </a:cubicBezTo>
                  <a:lnTo>
                    <a:pt x="0" y="49513"/>
                  </a:lnTo>
                  <a:cubicBezTo>
                    <a:pt x="0" y="22168"/>
                    <a:pt x="22168" y="0"/>
                    <a:pt x="49513" y="0"/>
                  </a:cubicBezTo>
                  <a:close/>
                </a:path>
              </a:pathLst>
            </a:custGeom>
            <a:solidFill>
              <a:srgbClr val="FFFFFF"/>
            </a:solidFill>
          </p:spPr>
        </p:sp>
        <p:sp>
          <p:nvSpPr>
            <p:cNvPr id="17" name="TextBox 17"/>
            <p:cNvSpPr txBox="1"/>
            <p:nvPr/>
          </p:nvSpPr>
          <p:spPr>
            <a:xfrm>
              <a:off x="0" y="38100"/>
              <a:ext cx="2142920" cy="712715"/>
            </a:xfrm>
            <a:prstGeom prst="rect">
              <a:avLst/>
            </a:prstGeom>
          </p:spPr>
          <p:txBody>
            <a:bodyPr lIns="50800" tIns="50800" rIns="50800" bIns="50800" rtlCol="0" anchor="ctr"/>
            <a:lstStyle/>
            <a:p>
              <a:pPr algn="ctr">
                <a:lnSpc>
                  <a:spcPts val="1991"/>
                </a:lnSpc>
              </a:pPr>
              <a:endParaRPr/>
            </a:p>
          </p:txBody>
        </p:sp>
      </p:grpSp>
      <p:sp>
        <p:nvSpPr>
          <p:cNvPr id="18" name="Freeform 18"/>
          <p:cNvSpPr/>
          <p:nvPr/>
        </p:nvSpPr>
        <p:spPr>
          <a:xfrm>
            <a:off x="816789" y="2572840"/>
            <a:ext cx="2486026" cy="2062873"/>
          </a:xfrm>
          <a:custGeom>
            <a:avLst/>
            <a:gdLst/>
            <a:ahLst/>
            <a:cxnLst/>
            <a:rect l="l" t="t" r="r" b="b"/>
            <a:pathLst>
              <a:path w="2486026" h="2062873">
                <a:moveTo>
                  <a:pt x="0" y="0"/>
                </a:moveTo>
                <a:lnTo>
                  <a:pt x="2486026" y="0"/>
                </a:lnTo>
                <a:lnTo>
                  <a:pt x="2486026" y="2062872"/>
                </a:lnTo>
                <a:lnTo>
                  <a:pt x="0" y="2062872"/>
                </a:lnTo>
                <a:lnTo>
                  <a:pt x="0" y="0"/>
                </a:lnTo>
                <a:close/>
              </a:path>
            </a:pathLst>
          </a:custGeom>
          <a:blipFill>
            <a:blip r:embed="rId6"/>
            <a:stretch>
              <a:fillRect/>
            </a:stretch>
          </a:blipFill>
        </p:spPr>
      </p:sp>
      <p:grpSp>
        <p:nvGrpSpPr>
          <p:cNvPr id="19" name="Group 19"/>
          <p:cNvGrpSpPr/>
          <p:nvPr/>
        </p:nvGrpSpPr>
        <p:grpSpPr>
          <a:xfrm>
            <a:off x="9140714" y="2049227"/>
            <a:ext cx="8368191" cy="3094273"/>
            <a:chOff x="0" y="0"/>
            <a:chExt cx="2248724" cy="831502"/>
          </a:xfrm>
        </p:grpSpPr>
        <p:sp>
          <p:nvSpPr>
            <p:cNvPr id="20" name="Freeform 20"/>
            <p:cNvSpPr/>
            <p:nvPr/>
          </p:nvSpPr>
          <p:spPr>
            <a:xfrm>
              <a:off x="0" y="0"/>
              <a:ext cx="2248725" cy="831502"/>
            </a:xfrm>
            <a:custGeom>
              <a:avLst/>
              <a:gdLst/>
              <a:ahLst/>
              <a:cxnLst/>
              <a:rect l="l" t="t" r="r" b="b"/>
              <a:pathLst>
                <a:path w="2248725" h="831502">
                  <a:moveTo>
                    <a:pt x="47183" y="0"/>
                  </a:moveTo>
                  <a:lnTo>
                    <a:pt x="2201541" y="0"/>
                  </a:lnTo>
                  <a:cubicBezTo>
                    <a:pt x="2214055" y="0"/>
                    <a:pt x="2226056" y="4971"/>
                    <a:pt x="2234905" y="13820"/>
                  </a:cubicBezTo>
                  <a:cubicBezTo>
                    <a:pt x="2243754" y="22668"/>
                    <a:pt x="2248725" y="34669"/>
                    <a:pt x="2248725" y="47183"/>
                  </a:cubicBezTo>
                  <a:lnTo>
                    <a:pt x="2248725" y="784319"/>
                  </a:lnTo>
                  <a:cubicBezTo>
                    <a:pt x="2248725" y="810377"/>
                    <a:pt x="2227600" y="831502"/>
                    <a:pt x="2201541" y="831502"/>
                  </a:cubicBezTo>
                  <a:lnTo>
                    <a:pt x="47183" y="831502"/>
                  </a:lnTo>
                  <a:cubicBezTo>
                    <a:pt x="34669" y="831502"/>
                    <a:pt x="22668" y="826531"/>
                    <a:pt x="13820" y="817682"/>
                  </a:cubicBezTo>
                  <a:cubicBezTo>
                    <a:pt x="4971" y="808834"/>
                    <a:pt x="0" y="796833"/>
                    <a:pt x="0" y="784319"/>
                  </a:cubicBezTo>
                  <a:lnTo>
                    <a:pt x="0" y="47183"/>
                  </a:lnTo>
                  <a:cubicBezTo>
                    <a:pt x="0" y="34669"/>
                    <a:pt x="4971" y="22668"/>
                    <a:pt x="13820" y="13820"/>
                  </a:cubicBezTo>
                  <a:cubicBezTo>
                    <a:pt x="22668" y="4971"/>
                    <a:pt x="34669" y="0"/>
                    <a:pt x="47183" y="0"/>
                  </a:cubicBezTo>
                  <a:close/>
                </a:path>
              </a:pathLst>
            </a:custGeom>
            <a:solidFill>
              <a:srgbClr val="8EC0E6"/>
            </a:solidFill>
          </p:spPr>
        </p:sp>
        <p:sp>
          <p:nvSpPr>
            <p:cNvPr id="21" name="TextBox 21"/>
            <p:cNvSpPr txBox="1"/>
            <p:nvPr/>
          </p:nvSpPr>
          <p:spPr>
            <a:xfrm>
              <a:off x="0" y="38100"/>
              <a:ext cx="2248724" cy="793402"/>
            </a:xfrm>
            <a:prstGeom prst="rect">
              <a:avLst/>
            </a:prstGeom>
          </p:spPr>
          <p:txBody>
            <a:bodyPr lIns="50800" tIns="50800" rIns="50800" bIns="50800" rtlCol="0" anchor="ctr"/>
            <a:lstStyle/>
            <a:p>
              <a:pPr algn="ctr">
                <a:lnSpc>
                  <a:spcPts val="1991"/>
                </a:lnSpc>
              </a:pPr>
              <a:endParaRPr/>
            </a:p>
          </p:txBody>
        </p:sp>
      </p:grpSp>
      <p:grpSp>
        <p:nvGrpSpPr>
          <p:cNvPr id="22" name="Group 22"/>
          <p:cNvGrpSpPr/>
          <p:nvPr/>
        </p:nvGrpSpPr>
        <p:grpSpPr>
          <a:xfrm>
            <a:off x="9317067" y="2190406"/>
            <a:ext cx="7974458" cy="2794013"/>
            <a:chOff x="0" y="0"/>
            <a:chExt cx="2142920" cy="750815"/>
          </a:xfrm>
        </p:grpSpPr>
        <p:sp>
          <p:nvSpPr>
            <p:cNvPr id="23" name="Freeform 23"/>
            <p:cNvSpPr/>
            <p:nvPr/>
          </p:nvSpPr>
          <p:spPr>
            <a:xfrm>
              <a:off x="0" y="0"/>
              <a:ext cx="2142920" cy="750815"/>
            </a:xfrm>
            <a:custGeom>
              <a:avLst/>
              <a:gdLst/>
              <a:ahLst/>
              <a:cxnLst/>
              <a:rect l="l" t="t" r="r" b="b"/>
              <a:pathLst>
                <a:path w="2142920" h="750815">
                  <a:moveTo>
                    <a:pt x="49513" y="0"/>
                  </a:moveTo>
                  <a:lnTo>
                    <a:pt x="2093407" y="0"/>
                  </a:lnTo>
                  <a:cubicBezTo>
                    <a:pt x="2120752" y="0"/>
                    <a:pt x="2142920" y="22168"/>
                    <a:pt x="2142920" y="49513"/>
                  </a:cubicBezTo>
                  <a:lnTo>
                    <a:pt x="2142920" y="701302"/>
                  </a:lnTo>
                  <a:cubicBezTo>
                    <a:pt x="2142920" y="728648"/>
                    <a:pt x="2120752" y="750815"/>
                    <a:pt x="2093407" y="750815"/>
                  </a:cubicBezTo>
                  <a:lnTo>
                    <a:pt x="49513" y="750815"/>
                  </a:lnTo>
                  <a:cubicBezTo>
                    <a:pt x="22168" y="750815"/>
                    <a:pt x="0" y="728648"/>
                    <a:pt x="0" y="701302"/>
                  </a:cubicBezTo>
                  <a:lnTo>
                    <a:pt x="0" y="49513"/>
                  </a:lnTo>
                  <a:cubicBezTo>
                    <a:pt x="0" y="22168"/>
                    <a:pt x="22168" y="0"/>
                    <a:pt x="49513" y="0"/>
                  </a:cubicBezTo>
                  <a:close/>
                </a:path>
              </a:pathLst>
            </a:custGeom>
            <a:solidFill>
              <a:srgbClr val="FFFFFF"/>
            </a:solidFill>
          </p:spPr>
        </p:sp>
        <p:sp>
          <p:nvSpPr>
            <p:cNvPr id="24" name="TextBox 24"/>
            <p:cNvSpPr txBox="1"/>
            <p:nvPr/>
          </p:nvSpPr>
          <p:spPr>
            <a:xfrm>
              <a:off x="0" y="38100"/>
              <a:ext cx="2142920" cy="712715"/>
            </a:xfrm>
            <a:prstGeom prst="rect">
              <a:avLst/>
            </a:prstGeom>
          </p:spPr>
          <p:txBody>
            <a:bodyPr lIns="50800" tIns="50800" rIns="50800" bIns="50800" rtlCol="0" anchor="ctr"/>
            <a:lstStyle/>
            <a:p>
              <a:pPr algn="ctr">
                <a:lnSpc>
                  <a:spcPts val="1991"/>
                </a:lnSpc>
              </a:pPr>
              <a:endParaRPr/>
            </a:p>
          </p:txBody>
        </p:sp>
      </p:grpSp>
      <p:sp>
        <p:nvSpPr>
          <p:cNvPr id="25" name="Freeform 25"/>
          <p:cNvSpPr/>
          <p:nvPr/>
        </p:nvSpPr>
        <p:spPr>
          <a:xfrm>
            <a:off x="9140714" y="2300109"/>
            <a:ext cx="2850703" cy="2750037"/>
          </a:xfrm>
          <a:custGeom>
            <a:avLst/>
            <a:gdLst/>
            <a:ahLst/>
            <a:cxnLst/>
            <a:rect l="l" t="t" r="r" b="b"/>
            <a:pathLst>
              <a:path w="2850703" h="2750037">
                <a:moveTo>
                  <a:pt x="0" y="0"/>
                </a:moveTo>
                <a:lnTo>
                  <a:pt x="2850702" y="0"/>
                </a:lnTo>
                <a:lnTo>
                  <a:pt x="2850702" y="2750037"/>
                </a:lnTo>
                <a:lnTo>
                  <a:pt x="0" y="2750037"/>
                </a:lnTo>
                <a:lnTo>
                  <a:pt x="0" y="0"/>
                </a:lnTo>
                <a:close/>
              </a:path>
            </a:pathLst>
          </a:custGeom>
          <a:blipFill>
            <a:blip r:embed="rId7"/>
            <a:stretch>
              <a:fillRect t="-10256" r="-16257" b="-10256"/>
            </a:stretch>
          </a:blipFill>
        </p:spPr>
      </p:sp>
      <p:sp>
        <p:nvSpPr>
          <p:cNvPr id="26" name="TextBox 26"/>
          <p:cNvSpPr txBox="1"/>
          <p:nvPr/>
        </p:nvSpPr>
        <p:spPr>
          <a:xfrm>
            <a:off x="3957868" y="2614716"/>
            <a:ext cx="4237002" cy="998511"/>
          </a:xfrm>
          <a:prstGeom prst="rect">
            <a:avLst/>
          </a:prstGeom>
        </p:spPr>
        <p:txBody>
          <a:bodyPr lIns="0" tIns="0" rIns="0" bIns="0" rtlCol="0" anchor="t">
            <a:spAutoFit/>
          </a:bodyPr>
          <a:lstStyle/>
          <a:p>
            <a:pPr algn="r">
              <a:lnSpc>
                <a:spcPts val="2646"/>
              </a:lnSpc>
            </a:pPr>
            <a:r>
              <a:rPr lang="en-US" sz="2450" b="1">
                <a:solidFill>
                  <a:srgbClr val="000000"/>
                </a:solidFill>
                <a:latin typeface="Arimo Bold"/>
                <a:ea typeface="Arimo Bold"/>
                <a:cs typeface="Arimo Bold"/>
                <a:sym typeface="Arimo Bold"/>
              </a:rPr>
              <a:t>Find Support for issues with mental health, drugs, or alcohol</a:t>
            </a:r>
          </a:p>
        </p:txBody>
      </p:sp>
      <p:sp>
        <p:nvSpPr>
          <p:cNvPr id="27" name="TextBox 27"/>
          <p:cNvSpPr txBox="1"/>
          <p:nvPr/>
        </p:nvSpPr>
        <p:spPr>
          <a:xfrm>
            <a:off x="13101729" y="2412513"/>
            <a:ext cx="3936640" cy="1362204"/>
          </a:xfrm>
          <a:prstGeom prst="rect">
            <a:avLst/>
          </a:prstGeom>
        </p:spPr>
        <p:txBody>
          <a:bodyPr lIns="0" tIns="0" rIns="0" bIns="0" rtlCol="0" anchor="t">
            <a:spAutoFit/>
          </a:bodyPr>
          <a:lstStyle/>
          <a:p>
            <a:pPr algn="r">
              <a:lnSpc>
                <a:spcPts val="2646"/>
              </a:lnSpc>
            </a:pPr>
            <a:r>
              <a:rPr lang="en-US" sz="2450" b="1">
                <a:solidFill>
                  <a:srgbClr val="000000"/>
                </a:solidFill>
                <a:latin typeface="Arimo Bold"/>
                <a:ea typeface="Arimo Bold"/>
                <a:cs typeface="Arimo Bold"/>
                <a:sym typeface="Arimo Bold"/>
              </a:rPr>
              <a:t>Millions of Americans have mental and substance use disorders. Find treatment here.</a:t>
            </a:r>
          </a:p>
        </p:txBody>
      </p:sp>
      <p:sp>
        <p:nvSpPr>
          <p:cNvPr id="28" name="TextBox 28"/>
          <p:cNvSpPr txBox="1"/>
          <p:nvPr/>
        </p:nvSpPr>
        <p:spPr>
          <a:xfrm>
            <a:off x="3888274" y="3816763"/>
            <a:ext cx="4376191" cy="406256"/>
          </a:xfrm>
          <a:prstGeom prst="rect">
            <a:avLst/>
          </a:prstGeom>
        </p:spPr>
        <p:txBody>
          <a:bodyPr lIns="0" tIns="0" rIns="0" bIns="0" rtlCol="0" anchor="t">
            <a:spAutoFit/>
          </a:bodyPr>
          <a:lstStyle/>
          <a:p>
            <a:pPr algn="r">
              <a:lnSpc>
                <a:spcPts val="3002"/>
              </a:lnSpc>
            </a:pPr>
            <a:r>
              <a:rPr lang="en-US" sz="2779" b="1" u="sng">
                <a:solidFill>
                  <a:srgbClr val="000000"/>
                </a:solidFill>
                <a:latin typeface="Arimo Bold"/>
                <a:ea typeface="Arimo Bold"/>
                <a:cs typeface="Arimo Bold"/>
                <a:sym typeface="Arimo Bold"/>
                <a:hlinkClick r:id="rId8" tooltip="https://www.samhsa.gov/find-support"/>
              </a:rPr>
              <a:t>samhsa.gov/find-support</a:t>
            </a:r>
          </a:p>
        </p:txBody>
      </p:sp>
      <p:sp>
        <p:nvSpPr>
          <p:cNvPr id="29" name="TextBox 29"/>
          <p:cNvSpPr txBox="1"/>
          <p:nvPr/>
        </p:nvSpPr>
        <p:spPr>
          <a:xfrm>
            <a:off x="3008115" y="4356957"/>
            <a:ext cx="5368845" cy="312334"/>
          </a:xfrm>
          <a:prstGeom prst="rect">
            <a:avLst/>
          </a:prstGeom>
        </p:spPr>
        <p:txBody>
          <a:bodyPr lIns="0" tIns="0" rIns="0" bIns="0" rtlCol="0" anchor="t">
            <a:spAutoFit/>
          </a:bodyPr>
          <a:lstStyle/>
          <a:p>
            <a:pPr algn="r">
              <a:lnSpc>
                <a:spcPts val="2307"/>
              </a:lnSpc>
            </a:pPr>
            <a:r>
              <a:rPr lang="en-US" sz="2136" b="1">
                <a:solidFill>
                  <a:srgbClr val="000000"/>
                </a:solidFill>
                <a:latin typeface="Arimo Bold"/>
                <a:ea typeface="Arimo Bold"/>
                <a:cs typeface="Arimo Bold"/>
                <a:sym typeface="Arimo Bold"/>
              </a:rPr>
              <a:t>National HelpLine: 1-800-662-HELP (4357)</a:t>
            </a:r>
          </a:p>
        </p:txBody>
      </p:sp>
      <p:sp>
        <p:nvSpPr>
          <p:cNvPr id="30" name="TextBox 30"/>
          <p:cNvSpPr txBox="1"/>
          <p:nvPr/>
        </p:nvSpPr>
        <p:spPr>
          <a:xfrm>
            <a:off x="13032135" y="4185855"/>
            <a:ext cx="3936640" cy="354270"/>
          </a:xfrm>
          <a:prstGeom prst="rect">
            <a:avLst/>
          </a:prstGeom>
        </p:spPr>
        <p:txBody>
          <a:bodyPr lIns="0" tIns="0" rIns="0" bIns="0" rtlCol="0" anchor="t">
            <a:spAutoFit/>
          </a:bodyPr>
          <a:lstStyle/>
          <a:p>
            <a:pPr algn="r">
              <a:lnSpc>
                <a:spcPts val="2646"/>
              </a:lnSpc>
            </a:pPr>
            <a:r>
              <a:rPr lang="en-US" sz="2450" b="1" u="sng">
                <a:solidFill>
                  <a:srgbClr val="000000"/>
                </a:solidFill>
                <a:latin typeface="Arimo Bold"/>
                <a:ea typeface="Arimo Bold"/>
                <a:cs typeface="Arimo Bold"/>
                <a:sym typeface="Arimo Bold"/>
                <a:hlinkClick r:id="rId9" tooltip="https://findtreatment.gov/"/>
              </a:rPr>
              <a:t>findtreatment.gov</a:t>
            </a:r>
          </a:p>
        </p:txBody>
      </p:sp>
      <p:grpSp>
        <p:nvGrpSpPr>
          <p:cNvPr id="31" name="Group 31"/>
          <p:cNvGrpSpPr/>
          <p:nvPr/>
        </p:nvGrpSpPr>
        <p:grpSpPr>
          <a:xfrm>
            <a:off x="14043497" y="6150680"/>
            <a:ext cx="2925278" cy="2925278"/>
            <a:chOff x="0" y="0"/>
            <a:chExt cx="3900371" cy="3900371"/>
          </a:xfrm>
        </p:grpSpPr>
        <p:sp>
          <p:nvSpPr>
            <p:cNvPr id="32" name="Freeform 32"/>
            <p:cNvSpPr/>
            <p:nvPr/>
          </p:nvSpPr>
          <p:spPr>
            <a:xfrm>
              <a:off x="0" y="0"/>
              <a:ext cx="3900371" cy="3900371"/>
            </a:xfrm>
            <a:custGeom>
              <a:avLst/>
              <a:gdLst/>
              <a:ahLst/>
              <a:cxnLst/>
              <a:rect l="l" t="t" r="r" b="b"/>
              <a:pathLst>
                <a:path w="3900371" h="3900371">
                  <a:moveTo>
                    <a:pt x="0" y="0"/>
                  </a:moveTo>
                  <a:lnTo>
                    <a:pt x="3900371" y="0"/>
                  </a:lnTo>
                  <a:lnTo>
                    <a:pt x="3900371" y="3900371"/>
                  </a:lnTo>
                  <a:lnTo>
                    <a:pt x="0" y="3900371"/>
                  </a:lnTo>
                  <a:lnTo>
                    <a:pt x="0" y="0"/>
                  </a:lnTo>
                  <a:close/>
                </a:path>
              </a:pathLst>
            </a:custGeom>
            <a:blipFill>
              <a:blip r:embed="rId10"/>
              <a:stretch>
                <a:fillRect/>
              </a:stretch>
            </a:blipFill>
          </p:spPr>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
            <a:ext cx="18288000" cy="1592912"/>
            <a:chOff x="0" y="0"/>
            <a:chExt cx="24384000" cy="2123882"/>
          </a:xfrm>
        </p:grpSpPr>
        <p:sp>
          <p:nvSpPr>
            <p:cNvPr id="3" name="Freeform 3"/>
            <p:cNvSpPr/>
            <p:nvPr/>
          </p:nvSpPr>
          <p:spPr>
            <a:xfrm>
              <a:off x="0" y="0"/>
              <a:ext cx="24384000" cy="2123924"/>
            </a:xfrm>
            <a:custGeom>
              <a:avLst/>
              <a:gdLst/>
              <a:ahLst/>
              <a:cxnLst/>
              <a:rect l="l" t="t" r="r" b="b"/>
              <a:pathLst>
                <a:path w="24384000" h="2123924">
                  <a:moveTo>
                    <a:pt x="0" y="0"/>
                  </a:moveTo>
                  <a:lnTo>
                    <a:pt x="24384000" y="0"/>
                  </a:lnTo>
                  <a:lnTo>
                    <a:pt x="24384000" y="2123924"/>
                  </a:lnTo>
                  <a:lnTo>
                    <a:pt x="0" y="2123924"/>
                  </a:lnTo>
                  <a:close/>
                </a:path>
              </a:pathLst>
            </a:custGeom>
            <a:solidFill>
              <a:srgbClr val="172B4D"/>
            </a:solidFill>
          </p:spPr>
        </p:sp>
      </p:grpSp>
      <p:sp>
        <p:nvSpPr>
          <p:cNvPr id="4" name="Freeform 4"/>
          <p:cNvSpPr/>
          <p:nvPr/>
        </p:nvSpPr>
        <p:spPr>
          <a:xfrm>
            <a:off x="15674087" y="9211268"/>
            <a:ext cx="2143134" cy="762516"/>
          </a:xfrm>
          <a:custGeom>
            <a:avLst/>
            <a:gdLst/>
            <a:ahLst/>
            <a:cxnLst/>
            <a:rect l="l" t="t" r="r" b="b"/>
            <a:pathLst>
              <a:path w="2143134" h="762516">
                <a:moveTo>
                  <a:pt x="0" y="0"/>
                </a:moveTo>
                <a:lnTo>
                  <a:pt x="2143134" y="0"/>
                </a:lnTo>
                <a:lnTo>
                  <a:pt x="2143134" y="762516"/>
                </a:lnTo>
                <a:lnTo>
                  <a:pt x="0" y="762516"/>
                </a:lnTo>
                <a:lnTo>
                  <a:pt x="0" y="0"/>
                </a:lnTo>
                <a:close/>
              </a:path>
            </a:pathLst>
          </a:custGeom>
          <a:blipFill>
            <a:blip r:embed="rId3"/>
            <a:stretch>
              <a:fillRect/>
            </a:stretch>
          </a:blipFill>
        </p:spPr>
      </p:sp>
      <p:grpSp>
        <p:nvGrpSpPr>
          <p:cNvPr id="5" name="Group 5"/>
          <p:cNvGrpSpPr/>
          <p:nvPr/>
        </p:nvGrpSpPr>
        <p:grpSpPr>
          <a:xfrm>
            <a:off x="8400006" y="4677625"/>
            <a:ext cx="6723261" cy="4914901"/>
            <a:chOff x="0" y="0"/>
            <a:chExt cx="1111857" cy="812800"/>
          </a:xfrm>
        </p:grpSpPr>
        <p:sp>
          <p:nvSpPr>
            <p:cNvPr id="6" name="Freeform 6"/>
            <p:cNvSpPr/>
            <p:nvPr/>
          </p:nvSpPr>
          <p:spPr>
            <a:xfrm>
              <a:off x="0" y="0"/>
              <a:ext cx="1111857" cy="812800"/>
            </a:xfrm>
            <a:custGeom>
              <a:avLst/>
              <a:gdLst/>
              <a:ahLst/>
              <a:cxnLst/>
              <a:rect l="l" t="t" r="r" b="b"/>
              <a:pathLst>
                <a:path w="1111857" h="812800">
                  <a:moveTo>
                    <a:pt x="0" y="0"/>
                  </a:moveTo>
                  <a:lnTo>
                    <a:pt x="1111857" y="0"/>
                  </a:lnTo>
                  <a:lnTo>
                    <a:pt x="1111857" y="812800"/>
                  </a:lnTo>
                  <a:lnTo>
                    <a:pt x="0" y="812800"/>
                  </a:lnTo>
                  <a:close/>
                </a:path>
              </a:pathLst>
            </a:custGeom>
            <a:solidFill>
              <a:srgbClr val="FABB17">
                <a:alpha val="8627"/>
              </a:srgbClr>
            </a:solidFill>
          </p:spPr>
        </p:sp>
        <p:sp>
          <p:nvSpPr>
            <p:cNvPr id="7" name="TextBox 7"/>
            <p:cNvSpPr txBox="1"/>
            <p:nvPr/>
          </p:nvSpPr>
          <p:spPr>
            <a:xfrm>
              <a:off x="0" y="-47625"/>
              <a:ext cx="1111857" cy="860425"/>
            </a:xfrm>
            <a:prstGeom prst="rect">
              <a:avLst/>
            </a:prstGeom>
          </p:spPr>
          <p:txBody>
            <a:bodyPr lIns="50800" tIns="50800" rIns="50800" bIns="50800" rtlCol="0" anchor="ctr"/>
            <a:lstStyle/>
            <a:p>
              <a:pPr algn="ctr">
                <a:lnSpc>
                  <a:spcPts val="1729"/>
                </a:lnSpc>
              </a:pPr>
              <a:endParaRPr/>
            </a:p>
          </p:txBody>
        </p:sp>
      </p:grpSp>
      <p:grpSp>
        <p:nvGrpSpPr>
          <p:cNvPr id="8" name="Group 8"/>
          <p:cNvGrpSpPr/>
          <p:nvPr/>
        </p:nvGrpSpPr>
        <p:grpSpPr>
          <a:xfrm>
            <a:off x="581742" y="5825110"/>
            <a:ext cx="7503678" cy="3713409"/>
            <a:chOff x="0" y="0"/>
            <a:chExt cx="1240918" cy="614104"/>
          </a:xfrm>
        </p:grpSpPr>
        <p:sp>
          <p:nvSpPr>
            <p:cNvPr id="9" name="Freeform 9"/>
            <p:cNvSpPr/>
            <p:nvPr/>
          </p:nvSpPr>
          <p:spPr>
            <a:xfrm>
              <a:off x="0" y="0"/>
              <a:ext cx="1240918" cy="614104"/>
            </a:xfrm>
            <a:custGeom>
              <a:avLst/>
              <a:gdLst/>
              <a:ahLst/>
              <a:cxnLst/>
              <a:rect l="l" t="t" r="r" b="b"/>
              <a:pathLst>
                <a:path w="1240918" h="614104">
                  <a:moveTo>
                    <a:pt x="0" y="0"/>
                  </a:moveTo>
                  <a:lnTo>
                    <a:pt x="1240918" y="0"/>
                  </a:lnTo>
                  <a:lnTo>
                    <a:pt x="1240918" y="614104"/>
                  </a:lnTo>
                  <a:lnTo>
                    <a:pt x="0" y="614104"/>
                  </a:lnTo>
                  <a:close/>
                </a:path>
              </a:pathLst>
            </a:custGeom>
            <a:solidFill>
              <a:srgbClr val="CC4927">
                <a:alpha val="9804"/>
              </a:srgbClr>
            </a:solidFill>
          </p:spPr>
        </p:sp>
        <p:sp>
          <p:nvSpPr>
            <p:cNvPr id="10" name="TextBox 10"/>
            <p:cNvSpPr txBox="1"/>
            <p:nvPr/>
          </p:nvSpPr>
          <p:spPr>
            <a:xfrm>
              <a:off x="0" y="-47625"/>
              <a:ext cx="1240918" cy="661729"/>
            </a:xfrm>
            <a:prstGeom prst="rect">
              <a:avLst/>
            </a:prstGeom>
          </p:spPr>
          <p:txBody>
            <a:bodyPr lIns="50800" tIns="50800" rIns="50800" bIns="50800" rtlCol="0" anchor="ctr"/>
            <a:lstStyle/>
            <a:p>
              <a:pPr algn="ctr">
                <a:lnSpc>
                  <a:spcPts val="1729"/>
                </a:lnSpc>
              </a:pPr>
              <a:endParaRPr/>
            </a:p>
          </p:txBody>
        </p:sp>
      </p:grpSp>
      <p:sp>
        <p:nvSpPr>
          <p:cNvPr id="11" name="Freeform 11">
            <a:hlinkClick r:id="rId4" tooltip="https://mhttcnetwork.org/mhttc-school-mental-health/"/>
          </p:cNvPr>
          <p:cNvSpPr/>
          <p:nvPr/>
        </p:nvSpPr>
        <p:spPr>
          <a:xfrm>
            <a:off x="581742" y="4677625"/>
            <a:ext cx="7503678" cy="1147484"/>
          </a:xfrm>
          <a:custGeom>
            <a:avLst/>
            <a:gdLst/>
            <a:ahLst/>
            <a:cxnLst/>
            <a:rect l="l" t="t" r="r" b="b"/>
            <a:pathLst>
              <a:path w="7503678" h="1147484">
                <a:moveTo>
                  <a:pt x="0" y="0"/>
                </a:moveTo>
                <a:lnTo>
                  <a:pt x="7503679" y="0"/>
                </a:lnTo>
                <a:lnTo>
                  <a:pt x="7503679" y="1147485"/>
                </a:lnTo>
                <a:lnTo>
                  <a:pt x="0" y="1147485"/>
                </a:lnTo>
                <a:lnTo>
                  <a:pt x="0" y="0"/>
                </a:lnTo>
                <a:close/>
              </a:path>
            </a:pathLst>
          </a:custGeom>
          <a:blipFill>
            <a:blip r:embed="rId5"/>
            <a:stretch>
              <a:fillRect l="-13459" t="-39786" r="-11431" b="-18947"/>
            </a:stretch>
          </a:blipFill>
        </p:spPr>
      </p:sp>
      <p:sp>
        <p:nvSpPr>
          <p:cNvPr id="12" name="Freeform 12">
            <a:hlinkClick r:id="rId6" tooltip="https://www.nctsn.org"/>
          </p:cNvPr>
          <p:cNvSpPr/>
          <p:nvPr/>
        </p:nvSpPr>
        <p:spPr>
          <a:xfrm>
            <a:off x="4134351" y="3310341"/>
            <a:ext cx="4480580" cy="741332"/>
          </a:xfrm>
          <a:custGeom>
            <a:avLst/>
            <a:gdLst/>
            <a:ahLst/>
            <a:cxnLst/>
            <a:rect l="l" t="t" r="r" b="b"/>
            <a:pathLst>
              <a:path w="4480580" h="741332">
                <a:moveTo>
                  <a:pt x="0" y="0"/>
                </a:moveTo>
                <a:lnTo>
                  <a:pt x="4480580" y="0"/>
                </a:lnTo>
                <a:lnTo>
                  <a:pt x="4480580" y="741333"/>
                </a:lnTo>
                <a:lnTo>
                  <a:pt x="0" y="741333"/>
                </a:lnTo>
                <a:lnTo>
                  <a:pt x="0" y="0"/>
                </a:lnTo>
                <a:close/>
              </a:path>
            </a:pathLst>
          </a:custGeom>
          <a:blipFill>
            <a:blip r:embed="rId7"/>
            <a:stretch>
              <a:fillRect/>
            </a:stretch>
          </a:blipFill>
        </p:spPr>
      </p:sp>
      <p:sp>
        <p:nvSpPr>
          <p:cNvPr id="13" name="Freeform 13">
            <a:hlinkClick r:id="rId8" tooltip="https://www.aap.org/en/patient-care/media-and-children/center-of-excellence-on-social-media-and-youth-mental-health/"/>
          </p:cNvPr>
          <p:cNvSpPr/>
          <p:nvPr/>
        </p:nvSpPr>
        <p:spPr>
          <a:xfrm>
            <a:off x="9403453" y="3213796"/>
            <a:ext cx="3036877" cy="934424"/>
          </a:xfrm>
          <a:custGeom>
            <a:avLst/>
            <a:gdLst/>
            <a:ahLst/>
            <a:cxnLst/>
            <a:rect l="l" t="t" r="r" b="b"/>
            <a:pathLst>
              <a:path w="3036877" h="934424">
                <a:moveTo>
                  <a:pt x="0" y="0"/>
                </a:moveTo>
                <a:lnTo>
                  <a:pt x="3036876" y="0"/>
                </a:lnTo>
                <a:lnTo>
                  <a:pt x="3036876" y="934423"/>
                </a:lnTo>
                <a:lnTo>
                  <a:pt x="0" y="934423"/>
                </a:lnTo>
                <a:lnTo>
                  <a:pt x="0" y="0"/>
                </a:lnTo>
                <a:close/>
              </a:path>
            </a:pathLst>
          </a:custGeom>
          <a:blipFill>
            <a:blip r:embed="rId9"/>
            <a:stretch>
              <a:fillRect/>
            </a:stretch>
          </a:blipFill>
        </p:spPr>
      </p:sp>
      <p:sp>
        <p:nvSpPr>
          <p:cNvPr id="14" name="Freeform 14">
            <a:hlinkClick r:id="rId10" tooltip="https://sprc.org"/>
          </p:cNvPr>
          <p:cNvSpPr/>
          <p:nvPr/>
        </p:nvSpPr>
        <p:spPr>
          <a:xfrm>
            <a:off x="12897549" y="3213796"/>
            <a:ext cx="4919672" cy="1015780"/>
          </a:xfrm>
          <a:custGeom>
            <a:avLst/>
            <a:gdLst/>
            <a:ahLst/>
            <a:cxnLst/>
            <a:rect l="l" t="t" r="r" b="b"/>
            <a:pathLst>
              <a:path w="4919672" h="1015780">
                <a:moveTo>
                  <a:pt x="0" y="0"/>
                </a:moveTo>
                <a:lnTo>
                  <a:pt x="4919672" y="0"/>
                </a:lnTo>
                <a:lnTo>
                  <a:pt x="4919672" y="1015779"/>
                </a:lnTo>
                <a:lnTo>
                  <a:pt x="0" y="1015779"/>
                </a:lnTo>
                <a:lnTo>
                  <a:pt x="0" y="0"/>
                </a:lnTo>
                <a:close/>
              </a:path>
            </a:pathLst>
          </a:custGeom>
          <a:blipFill>
            <a:blip r:embed="rId11"/>
            <a:stretch>
              <a:fillRect t="-20356" b="-13799"/>
            </a:stretch>
          </a:blipFill>
        </p:spPr>
      </p:sp>
      <p:sp>
        <p:nvSpPr>
          <p:cNvPr id="15" name="Freeform 15">
            <a:hlinkClick r:id="rId12" tooltip="https://nttacmentalhealth.org"/>
          </p:cNvPr>
          <p:cNvSpPr/>
          <p:nvPr/>
        </p:nvSpPr>
        <p:spPr>
          <a:xfrm>
            <a:off x="477610" y="3112339"/>
            <a:ext cx="3070150" cy="1261808"/>
          </a:xfrm>
          <a:custGeom>
            <a:avLst/>
            <a:gdLst/>
            <a:ahLst/>
            <a:cxnLst/>
            <a:rect l="l" t="t" r="r" b="b"/>
            <a:pathLst>
              <a:path w="3070150" h="1261808">
                <a:moveTo>
                  <a:pt x="0" y="0"/>
                </a:moveTo>
                <a:lnTo>
                  <a:pt x="3070151" y="0"/>
                </a:lnTo>
                <a:lnTo>
                  <a:pt x="3070151" y="1261808"/>
                </a:lnTo>
                <a:lnTo>
                  <a:pt x="0" y="1261808"/>
                </a:lnTo>
                <a:lnTo>
                  <a:pt x="0" y="0"/>
                </a:lnTo>
                <a:close/>
              </a:path>
            </a:pathLst>
          </a:custGeom>
          <a:blipFill>
            <a:blip r:embed="rId13"/>
            <a:stretch>
              <a:fillRect t="-11398" b="-10258"/>
            </a:stretch>
          </a:blipFill>
        </p:spPr>
      </p:sp>
      <p:sp>
        <p:nvSpPr>
          <p:cNvPr id="16" name="Freeform 16"/>
          <p:cNvSpPr/>
          <p:nvPr/>
        </p:nvSpPr>
        <p:spPr>
          <a:xfrm>
            <a:off x="484442" y="5710686"/>
            <a:ext cx="4338131" cy="2472735"/>
          </a:xfrm>
          <a:custGeom>
            <a:avLst/>
            <a:gdLst/>
            <a:ahLst/>
            <a:cxnLst/>
            <a:rect l="l" t="t" r="r" b="b"/>
            <a:pathLst>
              <a:path w="4338131" h="2472735">
                <a:moveTo>
                  <a:pt x="0" y="0"/>
                </a:moveTo>
                <a:lnTo>
                  <a:pt x="4338131" y="0"/>
                </a:lnTo>
                <a:lnTo>
                  <a:pt x="4338131" y="2472735"/>
                </a:lnTo>
                <a:lnTo>
                  <a:pt x="0" y="2472735"/>
                </a:lnTo>
                <a:lnTo>
                  <a:pt x="0" y="0"/>
                </a:lnTo>
                <a:close/>
              </a:path>
            </a:pathLst>
          </a:custGeom>
          <a:blipFill>
            <a:blip r:embed="rId14"/>
            <a:stretch>
              <a:fillRect/>
            </a:stretch>
          </a:blipFill>
        </p:spPr>
      </p:sp>
      <p:sp>
        <p:nvSpPr>
          <p:cNvPr id="17" name="Freeform 17"/>
          <p:cNvSpPr/>
          <p:nvPr/>
        </p:nvSpPr>
        <p:spPr>
          <a:xfrm>
            <a:off x="8765891" y="4810046"/>
            <a:ext cx="5884290" cy="882644"/>
          </a:xfrm>
          <a:custGeom>
            <a:avLst/>
            <a:gdLst/>
            <a:ahLst/>
            <a:cxnLst/>
            <a:rect l="l" t="t" r="r" b="b"/>
            <a:pathLst>
              <a:path w="5884290" h="882644">
                <a:moveTo>
                  <a:pt x="0" y="0"/>
                </a:moveTo>
                <a:lnTo>
                  <a:pt x="5884290" y="0"/>
                </a:lnTo>
                <a:lnTo>
                  <a:pt x="5884290" y="882643"/>
                </a:lnTo>
                <a:lnTo>
                  <a:pt x="0" y="8826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8" name="Freeform 18"/>
          <p:cNvSpPr/>
          <p:nvPr/>
        </p:nvSpPr>
        <p:spPr>
          <a:xfrm>
            <a:off x="8561341" y="8520610"/>
            <a:ext cx="957486" cy="957486"/>
          </a:xfrm>
          <a:custGeom>
            <a:avLst/>
            <a:gdLst/>
            <a:ahLst/>
            <a:cxnLst/>
            <a:rect l="l" t="t" r="r" b="b"/>
            <a:pathLst>
              <a:path w="957486" h="957486">
                <a:moveTo>
                  <a:pt x="0" y="0"/>
                </a:moveTo>
                <a:lnTo>
                  <a:pt x="957485" y="0"/>
                </a:lnTo>
                <a:lnTo>
                  <a:pt x="957485" y="957486"/>
                </a:lnTo>
                <a:lnTo>
                  <a:pt x="0" y="95748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19" name="Group 19"/>
          <p:cNvGrpSpPr/>
          <p:nvPr/>
        </p:nvGrpSpPr>
        <p:grpSpPr>
          <a:xfrm>
            <a:off x="15336857" y="6348917"/>
            <a:ext cx="2629389" cy="2629389"/>
            <a:chOff x="0" y="0"/>
            <a:chExt cx="3505852" cy="3505852"/>
          </a:xfrm>
        </p:grpSpPr>
        <p:sp>
          <p:nvSpPr>
            <p:cNvPr id="20" name="Freeform 20"/>
            <p:cNvSpPr/>
            <p:nvPr/>
          </p:nvSpPr>
          <p:spPr>
            <a:xfrm>
              <a:off x="0" y="0"/>
              <a:ext cx="3505852" cy="3505852"/>
            </a:xfrm>
            <a:custGeom>
              <a:avLst/>
              <a:gdLst/>
              <a:ahLst/>
              <a:cxnLst/>
              <a:rect l="l" t="t" r="r" b="b"/>
              <a:pathLst>
                <a:path w="3505852" h="3505852">
                  <a:moveTo>
                    <a:pt x="0" y="0"/>
                  </a:moveTo>
                  <a:lnTo>
                    <a:pt x="3505852" y="0"/>
                  </a:lnTo>
                  <a:lnTo>
                    <a:pt x="3505852" y="3505852"/>
                  </a:lnTo>
                  <a:lnTo>
                    <a:pt x="0" y="350585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sp>
        <p:nvSpPr>
          <p:cNvPr id="21" name="Freeform 21"/>
          <p:cNvSpPr/>
          <p:nvPr/>
        </p:nvSpPr>
        <p:spPr>
          <a:xfrm rot="5199112" flipH="1">
            <a:off x="14602998" y="8501830"/>
            <a:ext cx="536403" cy="1625464"/>
          </a:xfrm>
          <a:custGeom>
            <a:avLst/>
            <a:gdLst/>
            <a:ahLst/>
            <a:cxnLst/>
            <a:rect l="l" t="t" r="r" b="b"/>
            <a:pathLst>
              <a:path w="536403" h="1625464">
                <a:moveTo>
                  <a:pt x="536403" y="0"/>
                </a:moveTo>
                <a:lnTo>
                  <a:pt x="0" y="0"/>
                </a:lnTo>
                <a:lnTo>
                  <a:pt x="0" y="1625464"/>
                </a:lnTo>
                <a:lnTo>
                  <a:pt x="536403" y="1625464"/>
                </a:lnTo>
                <a:lnTo>
                  <a:pt x="536403"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TextBox 22"/>
          <p:cNvSpPr txBox="1"/>
          <p:nvPr/>
        </p:nvSpPr>
        <p:spPr>
          <a:xfrm>
            <a:off x="270852" y="211755"/>
            <a:ext cx="15066005" cy="1114458"/>
          </a:xfrm>
          <a:prstGeom prst="rect">
            <a:avLst/>
          </a:prstGeom>
        </p:spPr>
        <p:txBody>
          <a:bodyPr lIns="0" tIns="0" rIns="0" bIns="0" rtlCol="0" anchor="t">
            <a:spAutoFit/>
          </a:bodyPr>
          <a:lstStyle/>
          <a:p>
            <a:pPr algn="l">
              <a:lnSpc>
                <a:spcPts val="7744"/>
              </a:lnSpc>
            </a:pPr>
            <a:r>
              <a:rPr lang="en-US" sz="6453" b="1" spc="-257">
                <a:solidFill>
                  <a:srgbClr val="FFFFFF"/>
                </a:solidFill>
                <a:latin typeface="Calibri (MS) Bold"/>
                <a:ea typeface="Calibri (MS) Bold"/>
                <a:cs typeface="Calibri (MS) Bold"/>
                <a:sym typeface="Calibri (MS) Bold"/>
              </a:rPr>
              <a:t>SAMHSA Training + Technical Assistance</a:t>
            </a:r>
          </a:p>
        </p:txBody>
      </p:sp>
      <p:sp>
        <p:nvSpPr>
          <p:cNvPr id="23" name="TextBox 23"/>
          <p:cNvSpPr txBox="1"/>
          <p:nvPr/>
        </p:nvSpPr>
        <p:spPr>
          <a:xfrm>
            <a:off x="477610" y="1688164"/>
            <a:ext cx="17332780" cy="1092248"/>
          </a:xfrm>
          <a:prstGeom prst="rect">
            <a:avLst/>
          </a:prstGeom>
        </p:spPr>
        <p:txBody>
          <a:bodyPr lIns="0" tIns="0" rIns="0" bIns="0" rtlCol="0" anchor="t">
            <a:spAutoFit/>
          </a:bodyPr>
          <a:lstStyle/>
          <a:p>
            <a:pPr algn="l">
              <a:lnSpc>
                <a:spcPts val="2726"/>
              </a:lnSpc>
            </a:pPr>
            <a:r>
              <a:rPr lang="en-US" sz="2596" b="1">
                <a:solidFill>
                  <a:srgbClr val="000000"/>
                </a:solidFill>
                <a:latin typeface="Calibri (MS) Bold"/>
                <a:ea typeface="Calibri (MS) Bold"/>
                <a:cs typeface="Calibri (MS) Bold"/>
                <a:sym typeface="Calibri (MS) Bold"/>
              </a:rPr>
              <a:t>SAMHSA-Funded Technical Assistance and Training Centers provide FREE training and technical assistance. You do not have to be a grant-recipient to access the services, supports, and resources from these centers. Click the logo buttons below to access a some of the currently funded school-aged youth focused centers. </a:t>
            </a:r>
          </a:p>
        </p:txBody>
      </p:sp>
      <p:sp>
        <p:nvSpPr>
          <p:cNvPr id="24" name="TextBox 24"/>
          <p:cNvSpPr txBox="1"/>
          <p:nvPr/>
        </p:nvSpPr>
        <p:spPr>
          <a:xfrm>
            <a:off x="678948" y="8016250"/>
            <a:ext cx="7356481" cy="1374707"/>
          </a:xfrm>
          <a:prstGeom prst="rect">
            <a:avLst/>
          </a:prstGeom>
        </p:spPr>
        <p:txBody>
          <a:bodyPr lIns="0" tIns="0" rIns="0" bIns="0" rtlCol="0" anchor="t">
            <a:spAutoFit/>
          </a:bodyPr>
          <a:lstStyle/>
          <a:p>
            <a:pPr algn="just">
              <a:lnSpc>
                <a:spcPts val="2247"/>
              </a:lnSpc>
            </a:pPr>
            <a:r>
              <a:rPr lang="en-US" sz="1605" i="1" u="sng">
                <a:solidFill>
                  <a:srgbClr val="000000"/>
                </a:solidFill>
                <a:latin typeface="Calibri (MS) Italics"/>
                <a:ea typeface="Calibri (MS) Italics"/>
                <a:cs typeface="Calibri (MS) Italics"/>
                <a:sym typeface="Calibri (MS) Italics"/>
                <a:hlinkClick r:id="rId23" tooltip="https://www.classroomwise.org"/>
              </a:rPr>
              <a:t>Classroom WISE</a:t>
            </a:r>
            <a:r>
              <a:rPr lang="en-US" sz="1605" i="1">
                <a:solidFill>
                  <a:srgbClr val="000000"/>
                </a:solidFill>
                <a:latin typeface="Calibri (MS) Italics"/>
                <a:ea typeface="Calibri (MS) Italics"/>
                <a:cs typeface="Calibri (MS) Italics"/>
                <a:sym typeface="Calibri (MS) Italics"/>
              </a:rPr>
              <a:t> is a FREE 3-part training package that assists K-12 educators and school staff in supporting the mental health of students in the classroom. Developed by the Mental Health Technology Transfer Center (MHTTC) Network in partnership with the National Center for School Mental Health, this package offers evidence-based strategies and skills to engage and support students experiencing adversity and distress.</a:t>
            </a:r>
          </a:p>
        </p:txBody>
      </p:sp>
      <p:sp>
        <p:nvSpPr>
          <p:cNvPr id="25" name="TextBox 25"/>
          <p:cNvSpPr txBox="1"/>
          <p:nvPr/>
        </p:nvSpPr>
        <p:spPr>
          <a:xfrm>
            <a:off x="4903665" y="6131022"/>
            <a:ext cx="2997489" cy="1560265"/>
          </a:xfrm>
          <a:prstGeom prst="rect">
            <a:avLst/>
          </a:prstGeom>
        </p:spPr>
        <p:txBody>
          <a:bodyPr lIns="0" tIns="0" rIns="0" bIns="0" rtlCol="0" anchor="t">
            <a:spAutoFit/>
          </a:bodyPr>
          <a:lstStyle/>
          <a:p>
            <a:pPr marL="390403" lvl="1" indent="-195201" algn="just">
              <a:lnSpc>
                <a:spcPts val="2531"/>
              </a:lnSpc>
              <a:buFont typeface="Arial"/>
              <a:buChar char="•"/>
            </a:pPr>
            <a:r>
              <a:rPr lang="en-US" sz="1808">
                <a:solidFill>
                  <a:srgbClr val="000000"/>
                </a:solidFill>
                <a:latin typeface="Calibri (MS)"/>
                <a:ea typeface="Calibri (MS)"/>
                <a:cs typeface="Calibri (MS)"/>
                <a:sym typeface="Calibri (MS)"/>
              </a:rPr>
              <a:t>FREE</a:t>
            </a:r>
          </a:p>
          <a:p>
            <a:pPr marL="390403" lvl="1" indent="-195201" algn="just">
              <a:lnSpc>
                <a:spcPts val="2531"/>
              </a:lnSpc>
              <a:buFont typeface="Arial"/>
              <a:buChar char="•"/>
            </a:pPr>
            <a:r>
              <a:rPr lang="en-US" sz="1808">
                <a:solidFill>
                  <a:srgbClr val="000000"/>
                </a:solidFill>
                <a:latin typeface="Calibri (MS)"/>
                <a:ea typeface="Calibri (MS)"/>
                <a:cs typeface="Calibri (MS)"/>
                <a:sym typeface="Calibri (MS)"/>
              </a:rPr>
              <a:t>Self-Paced</a:t>
            </a:r>
          </a:p>
          <a:p>
            <a:pPr marL="390403" lvl="1" indent="-195201" algn="just">
              <a:lnSpc>
                <a:spcPts val="2531"/>
              </a:lnSpc>
              <a:buFont typeface="Arial"/>
              <a:buChar char="•"/>
            </a:pPr>
            <a:r>
              <a:rPr lang="en-US" sz="1808">
                <a:solidFill>
                  <a:srgbClr val="000000"/>
                </a:solidFill>
                <a:latin typeface="Calibri (MS)"/>
                <a:ea typeface="Calibri (MS)"/>
                <a:cs typeface="Calibri (MS)"/>
                <a:sym typeface="Calibri (MS)"/>
              </a:rPr>
              <a:t>Co-Created with Educators</a:t>
            </a:r>
          </a:p>
          <a:p>
            <a:pPr marL="390403" lvl="1" indent="-195201" algn="just">
              <a:lnSpc>
                <a:spcPts val="2531"/>
              </a:lnSpc>
              <a:buFont typeface="Arial"/>
              <a:buChar char="•"/>
            </a:pPr>
            <a:r>
              <a:rPr lang="en-US" sz="1808">
                <a:solidFill>
                  <a:srgbClr val="000000"/>
                </a:solidFill>
                <a:latin typeface="Calibri (MS)"/>
                <a:ea typeface="Calibri (MS)"/>
                <a:cs typeface="Calibri (MS)"/>
                <a:sym typeface="Calibri (MS)"/>
              </a:rPr>
              <a:t>NEW Modules </a:t>
            </a:r>
          </a:p>
          <a:p>
            <a:pPr marL="390403" lvl="1" indent="-195201" algn="just">
              <a:lnSpc>
                <a:spcPts val="2531"/>
              </a:lnSpc>
              <a:buFont typeface="Arial"/>
              <a:buChar char="•"/>
            </a:pPr>
            <a:r>
              <a:rPr lang="en-US" sz="1808">
                <a:solidFill>
                  <a:srgbClr val="000000"/>
                </a:solidFill>
                <a:latin typeface="Calibri (MS)"/>
                <a:ea typeface="Calibri (MS)"/>
                <a:cs typeface="Calibri (MS)"/>
                <a:sym typeface="Calibri (MS)"/>
              </a:rPr>
              <a:t>Implementation Guidance</a:t>
            </a:r>
          </a:p>
        </p:txBody>
      </p:sp>
      <p:sp>
        <p:nvSpPr>
          <p:cNvPr id="26" name="TextBox 26"/>
          <p:cNvSpPr txBox="1"/>
          <p:nvPr/>
        </p:nvSpPr>
        <p:spPr>
          <a:xfrm>
            <a:off x="8667978" y="5815585"/>
            <a:ext cx="6357375" cy="1232030"/>
          </a:xfrm>
          <a:prstGeom prst="rect">
            <a:avLst/>
          </a:prstGeom>
        </p:spPr>
        <p:txBody>
          <a:bodyPr lIns="0" tIns="0" rIns="0" bIns="0" rtlCol="0" anchor="t">
            <a:spAutoFit/>
          </a:bodyPr>
          <a:lstStyle/>
          <a:p>
            <a:pPr algn="l">
              <a:lnSpc>
                <a:spcPts val="1963"/>
              </a:lnSpc>
            </a:pPr>
            <a:r>
              <a:rPr lang="en-US" sz="1869">
                <a:solidFill>
                  <a:srgbClr val="080808"/>
                </a:solidFill>
                <a:latin typeface="Calibri (MS)"/>
                <a:ea typeface="Calibri (MS)"/>
                <a:cs typeface="Calibri (MS)"/>
                <a:sym typeface="Calibri (MS)"/>
              </a:rPr>
              <a:t>In addition to the topic-focused technical assistance and training centers, SAMHSA also funds centers of excellence focused on advancing best practices and behavioral health equity for currently and historically underserved populations. These centers include but aren’t limited to: </a:t>
            </a:r>
          </a:p>
        </p:txBody>
      </p:sp>
      <p:sp>
        <p:nvSpPr>
          <p:cNvPr id="27" name="TextBox 27"/>
          <p:cNvSpPr txBox="1"/>
          <p:nvPr/>
        </p:nvSpPr>
        <p:spPr>
          <a:xfrm>
            <a:off x="8667978" y="7140034"/>
            <a:ext cx="6203221" cy="1213673"/>
          </a:xfrm>
          <a:prstGeom prst="rect">
            <a:avLst/>
          </a:prstGeom>
        </p:spPr>
        <p:txBody>
          <a:bodyPr lIns="0" tIns="0" rIns="0" bIns="0" rtlCol="0" anchor="t">
            <a:spAutoFit/>
          </a:bodyPr>
          <a:lstStyle/>
          <a:p>
            <a:pPr marL="330314" lvl="1" indent="-165157" algn="l">
              <a:lnSpc>
                <a:spcPts val="1606"/>
              </a:lnSpc>
              <a:buFont typeface="Arial"/>
              <a:buChar char="•"/>
            </a:pPr>
            <a:r>
              <a:rPr lang="en-US" sz="1529">
                <a:solidFill>
                  <a:srgbClr val="080808"/>
                </a:solidFill>
                <a:latin typeface="Calibri (MS)"/>
                <a:ea typeface="Calibri (MS)"/>
                <a:cs typeface="Calibri (MS)"/>
                <a:sym typeface="Calibri (MS)"/>
              </a:rPr>
              <a:t>African American Behavioral Health Center of Excellence</a:t>
            </a:r>
          </a:p>
          <a:p>
            <a:pPr marL="330314" lvl="1" indent="-165157" algn="l">
              <a:lnSpc>
                <a:spcPts val="1606"/>
              </a:lnSpc>
              <a:buFont typeface="Arial"/>
              <a:buChar char="•"/>
            </a:pPr>
            <a:r>
              <a:rPr lang="en-US" sz="1529">
                <a:solidFill>
                  <a:srgbClr val="080808"/>
                </a:solidFill>
                <a:latin typeface="Calibri (MS)"/>
                <a:ea typeface="Calibri (MS)"/>
                <a:cs typeface="Calibri (MS)"/>
                <a:sym typeface="Calibri (MS)"/>
              </a:rPr>
              <a:t>American Indian and Alaska Native Behavioral Health Center of Excellence</a:t>
            </a:r>
          </a:p>
          <a:p>
            <a:pPr marL="330314" lvl="1" indent="-165157" algn="l">
              <a:lnSpc>
                <a:spcPts val="1606"/>
              </a:lnSpc>
              <a:buFont typeface="Arial"/>
              <a:buChar char="•"/>
            </a:pPr>
            <a:r>
              <a:rPr lang="en-US" sz="1529">
                <a:solidFill>
                  <a:srgbClr val="080808"/>
                </a:solidFill>
                <a:latin typeface="Calibri (MS)"/>
                <a:ea typeface="Calibri (MS)"/>
                <a:cs typeface="Calibri (MS)"/>
                <a:sym typeface="Calibri (MS)"/>
              </a:rPr>
              <a:t>Asian American, Native Hawaiian, and Pacific Islander Behavioral Health Center of Excellence</a:t>
            </a:r>
          </a:p>
          <a:p>
            <a:pPr marL="330314" lvl="1" indent="-165157" algn="l">
              <a:lnSpc>
                <a:spcPts val="1606"/>
              </a:lnSpc>
              <a:buFont typeface="Arial"/>
              <a:buChar char="•"/>
            </a:pPr>
            <a:r>
              <a:rPr lang="en-US" sz="1529">
                <a:solidFill>
                  <a:srgbClr val="080808"/>
                </a:solidFill>
                <a:latin typeface="Calibri (MS)"/>
                <a:ea typeface="Calibri (MS)"/>
                <a:cs typeface="Calibri (MS)"/>
                <a:sym typeface="Calibri (MS)"/>
              </a:rPr>
              <a:t>Hispanic/Latino Behavioral Health Center of Excellence</a:t>
            </a:r>
          </a:p>
          <a:p>
            <a:pPr marL="330314" lvl="1" indent="-165157" algn="l">
              <a:lnSpc>
                <a:spcPts val="1606"/>
              </a:lnSpc>
              <a:buFont typeface="Arial"/>
              <a:buChar char="•"/>
            </a:pPr>
            <a:r>
              <a:rPr lang="en-US" sz="1529">
                <a:solidFill>
                  <a:srgbClr val="080808"/>
                </a:solidFill>
                <a:latin typeface="Calibri (MS)"/>
                <a:ea typeface="Calibri (MS)"/>
                <a:cs typeface="Calibri (MS)"/>
                <a:sym typeface="Calibri (MS)"/>
              </a:rPr>
              <a:t>LGBTQ+ Behavioral Health Equity Center of Excellence</a:t>
            </a:r>
          </a:p>
        </p:txBody>
      </p:sp>
      <p:sp>
        <p:nvSpPr>
          <p:cNvPr id="28" name="TextBox 28"/>
          <p:cNvSpPr txBox="1"/>
          <p:nvPr/>
        </p:nvSpPr>
        <p:spPr>
          <a:xfrm>
            <a:off x="9635745" y="8635713"/>
            <a:ext cx="5389609" cy="666136"/>
          </a:xfrm>
          <a:prstGeom prst="rect">
            <a:avLst/>
          </a:prstGeom>
        </p:spPr>
        <p:txBody>
          <a:bodyPr lIns="0" tIns="0" rIns="0" bIns="0" rtlCol="0" anchor="t">
            <a:spAutoFit/>
          </a:bodyPr>
          <a:lstStyle/>
          <a:p>
            <a:pPr algn="l">
              <a:lnSpc>
                <a:spcPts val="2379"/>
              </a:lnSpc>
            </a:pPr>
            <a:r>
              <a:rPr lang="en-US" sz="2265" b="1">
                <a:solidFill>
                  <a:srgbClr val="080808"/>
                </a:solidFill>
                <a:latin typeface="Calibri (MS) Bold"/>
                <a:ea typeface="Calibri (MS) Bold"/>
                <a:cs typeface="Calibri (MS) Bold"/>
                <a:sym typeface="Calibri (MS) Bold"/>
              </a:rPr>
              <a:t>For a complete list and up-to-date links visit: </a:t>
            </a:r>
          </a:p>
          <a:p>
            <a:pPr algn="l">
              <a:lnSpc>
                <a:spcPts val="2379"/>
              </a:lnSpc>
            </a:pPr>
            <a:r>
              <a:rPr lang="en-US" sz="2265" b="1" u="sng">
                <a:solidFill>
                  <a:srgbClr val="080808"/>
                </a:solidFill>
                <a:latin typeface="Calibri (MS) Bold"/>
                <a:ea typeface="Calibri (MS) Bold"/>
                <a:cs typeface="Calibri (MS) Bold"/>
                <a:sym typeface="Calibri (MS) Bold"/>
                <a:hlinkClick r:id="rId24" tooltip="https://www.samhsa.gov/practitioner-training"/>
              </a:rPr>
              <a:t>samhsa.gov/practitioner-training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
            <a:ext cx="18288000" cy="1686918"/>
            <a:chOff x="0" y="0"/>
            <a:chExt cx="24384000" cy="2249224"/>
          </a:xfrm>
        </p:grpSpPr>
        <p:sp>
          <p:nvSpPr>
            <p:cNvPr id="3" name="Freeform 3"/>
            <p:cNvSpPr/>
            <p:nvPr/>
          </p:nvSpPr>
          <p:spPr>
            <a:xfrm>
              <a:off x="0" y="0"/>
              <a:ext cx="24384000" cy="2249266"/>
            </a:xfrm>
            <a:custGeom>
              <a:avLst/>
              <a:gdLst/>
              <a:ahLst/>
              <a:cxnLst/>
              <a:rect l="l" t="t" r="r" b="b"/>
              <a:pathLst>
                <a:path w="24384000" h="2249266">
                  <a:moveTo>
                    <a:pt x="0" y="0"/>
                  </a:moveTo>
                  <a:lnTo>
                    <a:pt x="24384000" y="0"/>
                  </a:lnTo>
                  <a:lnTo>
                    <a:pt x="24384000" y="2249266"/>
                  </a:lnTo>
                  <a:lnTo>
                    <a:pt x="0" y="2249266"/>
                  </a:lnTo>
                  <a:close/>
                </a:path>
              </a:pathLst>
            </a:custGeom>
            <a:solidFill>
              <a:srgbClr val="172B4D"/>
            </a:solidFill>
          </p:spPr>
        </p:sp>
      </p:grpSp>
      <p:sp>
        <p:nvSpPr>
          <p:cNvPr id="4" name="Freeform 4"/>
          <p:cNvSpPr/>
          <p:nvPr/>
        </p:nvSpPr>
        <p:spPr>
          <a:xfrm>
            <a:off x="15674087" y="9211268"/>
            <a:ext cx="2143134" cy="762516"/>
          </a:xfrm>
          <a:custGeom>
            <a:avLst/>
            <a:gdLst/>
            <a:ahLst/>
            <a:cxnLst/>
            <a:rect l="l" t="t" r="r" b="b"/>
            <a:pathLst>
              <a:path w="2143134" h="762516">
                <a:moveTo>
                  <a:pt x="0" y="0"/>
                </a:moveTo>
                <a:lnTo>
                  <a:pt x="2143134" y="0"/>
                </a:lnTo>
                <a:lnTo>
                  <a:pt x="2143134" y="762516"/>
                </a:lnTo>
                <a:lnTo>
                  <a:pt x="0" y="762516"/>
                </a:lnTo>
                <a:lnTo>
                  <a:pt x="0" y="0"/>
                </a:lnTo>
                <a:close/>
              </a:path>
            </a:pathLst>
          </a:custGeom>
          <a:blipFill>
            <a:blip r:embed="rId3"/>
            <a:stretch>
              <a:fillRect/>
            </a:stretch>
          </a:blipFill>
        </p:spPr>
      </p:sp>
      <p:sp>
        <p:nvSpPr>
          <p:cNvPr id="5" name="TextBox 5"/>
          <p:cNvSpPr txBox="1"/>
          <p:nvPr/>
        </p:nvSpPr>
        <p:spPr>
          <a:xfrm>
            <a:off x="270773" y="277187"/>
            <a:ext cx="11399075" cy="1114458"/>
          </a:xfrm>
          <a:prstGeom prst="rect">
            <a:avLst/>
          </a:prstGeom>
        </p:spPr>
        <p:txBody>
          <a:bodyPr lIns="0" tIns="0" rIns="0" bIns="0" rtlCol="0" anchor="t">
            <a:spAutoFit/>
          </a:bodyPr>
          <a:lstStyle/>
          <a:p>
            <a:pPr algn="l">
              <a:lnSpc>
                <a:spcPts val="7744"/>
              </a:lnSpc>
            </a:pPr>
            <a:r>
              <a:rPr lang="en-US" sz="6453" b="1" spc="-257">
                <a:solidFill>
                  <a:srgbClr val="FFFFFF"/>
                </a:solidFill>
                <a:latin typeface="Calibri (MS) Bold"/>
                <a:ea typeface="Calibri (MS) Bold"/>
                <a:cs typeface="Calibri (MS) Bold"/>
                <a:sym typeface="Calibri (MS) Bold"/>
              </a:rPr>
              <a:t>SAMHSA Regional Offices</a:t>
            </a:r>
          </a:p>
        </p:txBody>
      </p:sp>
      <p:sp>
        <p:nvSpPr>
          <p:cNvPr id="6" name="Freeform 6"/>
          <p:cNvSpPr/>
          <p:nvPr/>
        </p:nvSpPr>
        <p:spPr>
          <a:xfrm>
            <a:off x="794776" y="1991720"/>
            <a:ext cx="13578010" cy="7824388"/>
          </a:xfrm>
          <a:custGeom>
            <a:avLst/>
            <a:gdLst/>
            <a:ahLst/>
            <a:cxnLst/>
            <a:rect l="l" t="t" r="r" b="b"/>
            <a:pathLst>
              <a:path w="13578010" h="7824388">
                <a:moveTo>
                  <a:pt x="0" y="0"/>
                </a:moveTo>
                <a:lnTo>
                  <a:pt x="13578011" y="0"/>
                </a:lnTo>
                <a:lnTo>
                  <a:pt x="13578011" y="7824388"/>
                </a:lnTo>
                <a:lnTo>
                  <a:pt x="0" y="7824388"/>
                </a:lnTo>
                <a:lnTo>
                  <a:pt x="0" y="0"/>
                </a:lnTo>
                <a:close/>
              </a:path>
            </a:pathLst>
          </a:custGeom>
          <a:blipFill>
            <a:blip r:embed="rId4"/>
            <a:stretch>
              <a:fillRect t="-3591" b="-3591"/>
            </a:stretch>
          </a:blipFill>
        </p:spPr>
      </p:sp>
      <p:grpSp>
        <p:nvGrpSpPr>
          <p:cNvPr id="7" name="Group 7"/>
          <p:cNvGrpSpPr/>
          <p:nvPr/>
        </p:nvGrpSpPr>
        <p:grpSpPr>
          <a:xfrm>
            <a:off x="10175913" y="2160058"/>
            <a:ext cx="3905251" cy="1425751"/>
            <a:chOff x="0" y="0"/>
            <a:chExt cx="5207002" cy="1901002"/>
          </a:xfrm>
        </p:grpSpPr>
        <p:grpSp>
          <p:nvGrpSpPr>
            <p:cNvPr id="8" name="Group 8"/>
            <p:cNvGrpSpPr/>
            <p:nvPr/>
          </p:nvGrpSpPr>
          <p:grpSpPr>
            <a:xfrm>
              <a:off x="0" y="0"/>
              <a:ext cx="5207002" cy="1901002"/>
              <a:chOff x="0" y="0"/>
              <a:chExt cx="1254102" cy="457855"/>
            </a:xfrm>
          </p:grpSpPr>
          <p:sp>
            <p:nvSpPr>
              <p:cNvPr id="9" name="Freeform 9"/>
              <p:cNvSpPr/>
              <p:nvPr/>
            </p:nvSpPr>
            <p:spPr>
              <a:xfrm>
                <a:off x="0" y="0"/>
                <a:ext cx="1254102" cy="457855"/>
              </a:xfrm>
              <a:custGeom>
                <a:avLst/>
                <a:gdLst/>
                <a:ahLst/>
                <a:cxnLst/>
                <a:rect l="l" t="t" r="r" b="b"/>
                <a:pathLst>
                  <a:path w="1254102" h="457855">
                    <a:moveTo>
                      <a:pt x="82920" y="0"/>
                    </a:moveTo>
                    <a:lnTo>
                      <a:pt x="1171182" y="0"/>
                    </a:lnTo>
                    <a:cubicBezTo>
                      <a:pt x="1193173" y="0"/>
                      <a:pt x="1214264" y="8736"/>
                      <a:pt x="1229815" y="24287"/>
                    </a:cubicBezTo>
                    <a:cubicBezTo>
                      <a:pt x="1245365" y="39837"/>
                      <a:pt x="1254102" y="60928"/>
                      <a:pt x="1254102" y="82920"/>
                    </a:cubicBezTo>
                    <a:lnTo>
                      <a:pt x="1254102" y="374934"/>
                    </a:lnTo>
                    <a:cubicBezTo>
                      <a:pt x="1254102" y="420730"/>
                      <a:pt x="1216977" y="457855"/>
                      <a:pt x="1171182" y="457855"/>
                    </a:cubicBezTo>
                    <a:lnTo>
                      <a:pt x="82920" y="457855"/>
                    </a:lnTo>
                    <a:cubicBezTo>
                      <a:pt x="37125" y="457855"/>
                      <a:pt x="0" y="420730"/>
                      <a:pt x="0" y="374934"/>
                    </a:cubicBezTo>
                    <a:lnTo>
                      <a:pt x="0" y="82920"/>
                    </a:lnTo>
                    <a:cubicBezTo>
                      <a:pt x="0" y="37125"/>
                      <a:pt x="37125" y="0"/>
                      <a:pt x="82920" y="0"/>
                    </a:cubicBezTo>
                    <a:close/>
                  </a:path>
                </a:pathLst>
              </a:custGeom>
              <a:solidFill>
                <a:srgbClr val="E6E3E3"/>
              </a:solidFill>
            </p:spPr>
          </p:sp>
          <p:sp>
            <p:nvSpPr>
              <p:cNvPr id="10" name="TextBox 10"/>
              <p:cNvSpPr txBox="1"/>
              <p:nvPr/>
            </p:nvSpPr>
            <p:spPr>
              <a:xfrm>
                <a:off x="0" y="-47625"/>
                <a:ext cx="1254102" cy="505480"/>
              </a:xfrm>
              <a:prstGeom prst="rect">
                <a:avLst/>
              </a:prstGeom>
            </p:spPr>
            <p:txBody>
              <a:bodyPr lIns="50800" tIns="50800" rIns="50800" bIns="50800" rtlCol="0" anchor="ctr"/>
              <a:lstStyle/>
              <a:p>
                <a:pPr algn="ctr">
                  <a:lnSpc>
                    <a:spcPts val="2660"/>
                  </a:lnSpc>
                </a:pPr>
                <a:endParaRPr/>
              </a:p>
            </p:txBody>
          </p:sp>
        </p:grpSp>
        <p:sp>
          <p:nvSpPr>
            <p:cNvPr id="11" name="TextBox 11"/>
            <p:cNvSpPr txBox="1"/>
            <p:nvPr/>
          </p:nvSpPr>
          <p:spPr>
            <a:xfrm>
              <a:off x="1499710" y="125131"/>
              <a:ext cx="3707292" cy="1608553"/>
            </a:xfrm>
            <a:prstGeom prst="rect">
              <a:avLst/>
            </a:prstGeom>
          </p:spPr>
          <p:txBody>
            <a:bodyPr lIns="0" tIns="0" rIns="0" bIns="0" rtlCol="0" anchor="t">
              <a:spAutoFit/>
            </a:bodyPr>
            <a:lstStyle/>
            <a:p>
              <a:pPr algn="l">
                <a:lnSpc>
                  <a:spcPts val="1377"/>
                </a:lnSpc>
                <a:spcBef>
                  <a:spcPct val="0"/>
                </a:spcBef>
              </a:pPr>
              <a:r>
                <a:rPr lang="en-US" sz="984">
                  <a:solidFill>
                    <a:srgbClr val="000000"/>
                  </a:solidFill>
                  <a:latin typeface="Arial"/>
                  <a:ea typeface="Arial"/>
                  <a:cs typeface="Arial"/>
                  <a:sym typeface="Arial"/>
                </a:rPr>
                <a:t>R</a:t>
              </a:r>
              <a:r>
                <a:rPr lang="en-US" sz="984" b="1">
                  <a:solidFill>
                    <a:srgbClr val="000000"/>
                  </a:solidFill>
                  <a:latin typeface="Arial Bold"/>
                  <a:ea typeface="Arial Bold"/>
                  <a:cs typeface="Arial Bold"/>
                  <a:sym typeface="Arial Bold"/>
                </a:rPr>
                <a:t>egion I: Boston?CT, MA, ME, NH, RI, VT </a:t>
              </a:r>
            </a:p>
            <a:p>
              <a:pPr algn="l">
                <a:lnSpc>
                  <a:spcPts val="1377"/>
                </a:lnSpc>
                <a:spcBef>
                  <a:spcPct val="0"/>
                </a:spcBef>
              </a:pPr>
              <a:r>
                <a:rPr lang="en-US" sz="984" b="1">
                  <a:solidFill>
                    <a:srgbClr val="000000"/>
                  </a:solidFill>
                  <a:latin typeface="Arial Bold"/>
                  <a:ea typeface="Arial Bold"/>
                  <a:cs typeface="Arial Bold"/>
                  <a:sym typeface="Arial Bold"/>
                </a:rPr>
                <a:t>and 10 Tribal Nations</a:t>
              </a:r>
            </a:p>
            <a:p>
              <a:pPr algn="l">
                <a:lnSpc>
                  <a:spcPts val="1377"/>
                </a:lnSpc>
                <a:spcBef>
                  <a:spcPct val="0"/>
                </a:spcBef>
              </a:pPr>
              <a:r>
                <a:rPr lang="en-US" sz="984">
                  <a:solidFill>
                    <a:srgbClr val="000000"/>
                  </a:solidFill>
                  <a:latin typeface="Arial"/>
                  <a:ea typeface="Arial"/>
                  <a:cs typeface="Arial"/>
                  <a:sym typeface="Arial"/>
                </a:rPr>
                <a:t>Scott Gagnon, MPP, PS-C</a:t>
              </a:r>
            </a:p>
            <a:p>
              <a:pPr algn="l">
                <a:lnSpc>
                  <a:spcPts val="1377"/>
                </a:lnSpc>
                <a:spcBef>
                  <a:spcPct val="0"/>
                </a:spcBef>
              </a:pPr>
              <a:r>
                <a:rPr lang="en-US" sz="984">
                  <a:solidFill>
                    <a:srgbClr val="000000"/>
                  </a:solidFill>
                  <a:latin typeface="Arial"/>
                  <a:ea typeface="Arial"/>
                  <a:cs typeface="Arial"/>
                  <a:sym typeface="Arial"/>
                </a:rPr>
                <a:t>240.276.2304</a:t>
              </a:r>
            </a:p>
            <a:p>
              <a:pPr algn="l">
                <a:lnSpc>
                  <a:spcPts val="1377"/>
                </a:lnSpc>
                <a:spcBef>
                  <a:spcPct val="0"/>
                </a:spcBef>
              </a:pPr>
              <a:r>
                <a:rPr lang="en-US" sz="984">
                  <a:solidFill>
                    <a:srgbClr val="000000"/>
                  </a:solidFill>
                  <a:latin typeface="Arial"/>
                  <a:ea typeface="Arial"/>
                  <a:cs typeface="Arial"/>
                  <a:sym typeface="Arial"/>
                </a:rPr>
                <a:t>Scott.Gagnon@samhsa.hhs.gov</a:t>
              </a:r>
            </a:p>
            <a:p>
              <a:pPr algn="l">
                <a:lnSpc>
                  <a:spcPts val="1377"/>
                </a:lnSpc>
                <a:spcBef>
                  <a:spcPct val="0"/>
                </a:spcBef>
              </a:pPr>
              <a:r>
                <a:rPr lang="en-US" sz="984">
                  <a:solidFill>
                    <a:srgbClr val="000000"/>
                  </a:solidFill>
                  <a:latin typeface="Arial"/>
                  <a:ea typeface="Arial"/>
                  <a:cs typeface="Arial"/>
                  <a:sym typeface="Arial"/>
                </a:rPr>
                <a:t>RBHA: Rachel.Brase@samhsa.hhs.gov</a:t>
              </a:r>
            </a:p>
            <a:p>
              <a:pPr algn="l">
                <a:lnSpc>
                  <a:spcPts val="1377"/>
                </a:lnSpc>
                <a:spcBef>
                  <a:spcPct val="0"/>
                </a:spcBef>
              </a:pPr>
              <a:r>
                <a:rPr lang="en-US" sz="984">
                  <a:solidFill>
                    <a:srgbClr val="000000"/>
                  </a:solidFill>
                  <a:latin typeface="Arial"/>
                  <a:ea typeface="Arial"/>
                  <a:cs typeface="Arial"/>
                  <a:sym typeface="Arial"/>
                </a:rPr>
                <a:t>RBHA: Laura.Grubb@samhsa.hhs.gov</a:t>
              </a:r>
            </a:p>
          </p:txBody>
        </p:sp>
      </p:grpSp>
      <p:grpSp>
        <p:nvGrpSpPr>
          <p:cNvPr id="12" name="Group 12"/>
          <p:cNvGrpSpPr/>
          <p:nvPr/>
        </p:nvGrpSpPr>
        <p:grpSpPr>
          <a:xfrm>
            <a:off x="8527860" y="3598963"/>
            <a:ext cx="3633602" cy="1177969"/>
            <a:chOff x="0" y="0"/>
            <a:chExt cx="4844803" cy="1570626"/>
          </a:xfrm>
        </p:grpSpPr>
        <p:grpSp>
          <p:nvGrpSpPr>
            <p:cNvPr id="13" name="Group 13"/>
            <p:cNvGrpSpPr/>
            <p:nvPr/>
          </p:nvGrpSpPr>
          <p:grpSpPr>
            <a:xfrm>
              <a:off x="0" y="0"/>
              <a:ext cx="4844803" cy="1570626"/>
              <a:chOff x="0" y="0"/>
              <a:chExt cx="1254102" cy="406564"/>
            </a:xfrm>
          </p:grpSpPr>
          <p:sp>
            <p:nvSpPr>
              <p:cNvPr id="14" name="Freeform 14"/>
              <p:cNvSpPr/>
              <p:nvPr/>
            </p:nvSpPr>
            <p:spPr>
              <a:xfrm>
                <a:off x="0" y="0"/>
                <a:ext cx="1254102" cy="406564"/>
              </a:xfrm>
              <a:custGeom>
                <a:avLst/>
                <a:gdLst/>
                <a:ahLst/>
                <a:cxnLst/>
                <a:rect l="l" t="t" r="r" b="b"/>
                <a:pathLst>
                  <a:path w="1254102" h="406564">
                    <a:moveTo>
                      <a:pt x="82920" y="0"/>
                    </a:moveTo>
                    <a:lnTo>
                      <a:pt x="1171182" y="0"/>
                    </a:lnTo>
                    <a:cubicBezTo>
                      <a:pt x="1193173" y="0"/>
                      <a:pt x="1214264" y="8736"/>
                      <a:pt x="1229815" y="24287"/>
                    </a:cubicBezTo>
                    <a:cubicBezTo>
                      <a:pt x="1245365" y="39837"/>
                      <a:pt x="1254102" y="60928"/>
                      <a:pt x="1254102" y="82920"/>
                    </a:cubicBezTo>
                    <a:lnTo>
                      <a:pt x="1254102" y="323644"/>
                    </a:lnTo>
                    <a:cubicBezTo>
                      <a:pt x="1254102" y="369440"/>
                      <a:pt x="1216977" y="406564"/>
                      <a:pt x="1171182" y="406564"/>
                    </a:cubicBezTo>
                    <a:lnTo>
                      <a:pt x="82920" y="406564"/>
                    </a:lnTo>
                    <a:cubicBezTo>
                      <a:pt x="37125" y="406564"/>
                      <a:pt x="0" y="369440"/>
                      <a:pt x="0" y="323644"/>
                    </a:cubicBezTo>
                    <a:lnTo>
                      <a:pt x="0" y="82920"/>
                    </a:lnTo>
                    <a:cubicBezTo>
                      <a:pt x="0" y="37125"/>
                      <a:pt x="37125" y="0"/>
                      <a:pt x="82920" y="0"/>
                    </a:cubicBezTo>
                    <a:close/>
                  </a:path>
                </a:pathLst>
              </a:custGeom>
              <a:solidFill>
                <a:srgbClr val="E6E3E3"/>
              </a:solidFill>
            </p:spPr>
          </p:sp>
          <p:sp>
            <p:nvSpPr>
              <p:cNvPr id="15" name="TextBox 15"/>
              <p:cNvSpPr txBox="1"/>
              <p:nvPr/>
            </p:nvSpPr>
            <p:spPr>
              <a:xfrm>
                <a:off x="0" y="-47625"/>
                <a:ext cx="1254102" cy="454189"/>
              </a:xfrm>
              <a:prstGeom prst="rect">
                <a:avLst/>
              </a:prstGeom>
            </p:spPr>
            <p:txBody>
              <a:bodyPr lIns="50800" tIns="50800" rIns="50800" bIns="50800" rtlCol="0" anchor="ctr"/>
              <a:lstStyle/>
              <a:p>
                <a:pPr algn="ctr">
                  <a:lnSpc>
                    <a:spcPts val="2659"/>
                  </a:lnSpc>
                </a:pPr>
                <a:endParaRPr/>
              </a:p>
            </p:txBody>
          </p:sp>
        </p:grpSp>
        <p:grpSp>
          <p:nvGrpSpPr>
            <p:cNvPr id="16" name="Group 16"/>
            <p:cNvGrpSpPr>
              <a:grpSpLocks noChangeAspect="1"/>
            </p:cNvGrpSpPr>
            <p:nvPr/>
          </p:nvGrpSpPr>
          <p:grpSpPr>
            <a:xfrm>
              <a:off x="223251" y="134847"/>
              <a:ext cx="1052064" cy="1052060"/>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2983" r="-22983"/>
                </a:stretch>
              </a:blipFill>
            </p:spPr>
          </p:sp>
        </p:grpSp>
        <p:sp>
          <p:nvSpPr>
            <p:cNvPr id="18" name="TextBox 18"/>
            <p:cNvSpPr txBox="1"/>
            <p:nvPr/>
          </p:nvSpPr>
          <p:spPr>
            <a:xfrm>
              <a:off x="1395390" y="113776"/>
              <a:ext cx="3449412" cy="1301170"/>
            </a:xfrm>
            <a:prstGeom prst="rect">
              <a:avLst/>
            </a:prstGeom>
          </p:spPr>
          <p:txBody>
            <a:bodyPr lIns="0" tIns="0" rIns="0" bIns="0" rtlCol="0" anchor="t">
              <a:spAutoFit/>
            </a:bodyPr>
            <a:lstStyle/>
            <a:p>
              <a:pPr algn="l">
                <a:lnSpc>
                  <a:spcPts val="1281"/>
                </a:lnSpc>
              </a:pPr>
              <a:r>
                <a:rPr lang="en-US" sz="915" b="1">
                  <a:solidFill>
                    <a:srgbClr val="000000"/>
                  </a:solidFill>
                  <a:latin typeface="Arial Bold"/>
                  <a:ea typeface="Arial Bold"/>
                  <a:cs typeface="Arial Bold"/>
                  <a:sym typeface="Arial Bold"/>
                </a:rPr>
                <a:t>Region II: New York NJ, NY, PR, VI</a:t>
              </a:r>
            </a:p>
            <a:p>
              <a:pPr algn="l">
                <a:lnSpc>
                  <a:spcPts val="1281"/>
                </a:lnSpc>
              </a:pPr>
              <a:r>
                <a:rPr lang="en-US" sz="915" b="1">
                  <a:solidFill>
                    <a:srgbClr val="000000"/>
                  </a:solidFill>
                  <a:latin typeface="Arial Bold"/>
                  <a:ea typeface="Arial Bold"/>
                  <a:cs typeface="Arial Bold"/>
                  <a:sym typeface="Arial Bold"/>
                </a:rPr>
                <a:t>and 8 Tribal Nations</a:t>
              </a:r>
            </a:p>
            <a:p>
              <a:pPr algn="l">
                <a:lnSpc>
                  <a:spcPts val="1281"/>
                </a:lnSpc>
              </a:pPr>
              <a:r>
                <a:rPr lang="en-US" sz="915">
                  <a:solidFill>
                    <a:srgbClr val="000000"/>
                  </a:solidFill>
                  <a:latin typeface="Arial"/>
                  <a:ea typeface="Arial"/>
                  <a:cs typeface="Arial"/>
                  <a:sym typeface="Arial"/>
                </a:rPr>
                <a:t>Dennis O. Romero, MA</a:t>
              </a:r>
            </a:p>
            <a:p>
              <a:pPr algn="l">
                <a:lnSpc>
                  <a:spcPts val="1281"/>
                </a:lnSpc>
              </a:pPr>
              <a:r>
                <a:rPr lang="en-US" sz="915">
                  <a:solidFill>
                    <a:srgbClr val="000000"/>
                  </a:solidFill>
                  <a:latin typeface="Arial"/>
                  <a:ea typeface="Arial"/>
                  <a:cs typeface="Arial"/>
                  <a:sym typeface="Arial"/>
                </a:rPr>
                <a:t>212-264-8097 </a:t>
              </a:r>
            </a:p>
            <a:p>
              <a:pPr algn="l">
                <a:lnSpc>
                  <a:spcPts val="1281"/>
                </a:lnSpc>
              </a:pPr>
              <a:r>
                <a:rPr lang="en-US" sz="915">
                  <a:solidFill>
                    <a:srgbClr val="000000"/>
                  </a:solidFill>
                  <a:latin typeface="Arial"/>
                  <a:ea typeface="Arial"/>
                  <a:cs typeface="Arial"/>
                  <a:sym typeface="Arial"/>
                </a:rPr>
                <a:t>Dennis.Romero@samhsa.hhs.gov</a:t>
              </a:r>
            </a:p>
            <a:p>
              <a:pPr algn="l">
                <a:lnSpc>
                  <a:spcPts val="1281"/>
                </a:lnSpc>
                <a:spcBef>
                  <a:spcPct val="0"/>
                </a:spcBef>
              </a:pPr>
              <a:r>
                <a:rPr lang="en-US" sz="915">
                  <a:solidFill>
                    <a:srgbClr val="000000"/>
                  </a:solidFill>
                  <a:latin typeface="Arial"/>
                  <a:ea typeface="Arial"/>
                  <a:cs typeface="Arial"/>
                  <a:sym typeface="Arial"/>
                </a:rPr>
                <a:t>ARD: Karina.Aguilar@samhsa.hhs.gov</a:t>
              </a:r>
            </a:p>
          </p:txBody>
        </p:sp>
      </p:grpSp>
      <p:grpSp>
        <p:nvGrpSpPr>
          <p:cNvPr id="19" name="Group 19"/>
          <p:cNvGrpSpPr/>
          <p:nvPr/>
        </p:nvGrpSpPr>
        <p:grpSpPr>
          <a:xfrm>
            <a:off x="10716455" y="6321833"/>
            <a:ext cx="3747763" cy="1339908"/>
            <a:chOff x="0" y="0"/>
            <a:chExt cx="1293503" cy="462456"/>
          </a:xfrm>
        </p:grpSpPr>
        <p:sp>
          <p:nvSpPr>
            <p:cNvPr id="20" name="Freeform 20"/>
            <p:cNvSpPr/>
            <p:nvPr/>
          </p:nvSpPr>
          <p:spPr>
            <a:xfrm>
              <a:off x="0" y="0"/>
              <a:ext cx="1293503" cy="462456"/>
            </a:xfrm>
            <a:custGeom>
              <a:avLst/>
              <a:gdLst/>
              <a:ahLst/>
              <a:cxnLst/>
              <a:rect l="l" t="t" r="r" b="b"/>
              <a:pathLst>
                <a:path w="1293503" h="462456">
                  <a:moveTo>
                    <a:pt x="105353" y="0"/>
                  </a:moveTo>
                  <a:lnTo>
                    <a:pt x="1188150" y="0"/>
                  </a:lnTo>
                  <a:cubicBezTo>
                    <a:pt x="1216091" y="0"/>
                    <a:pt x="1242888" y="11100"/>
                    <a:pt x="1262646" y="30857"/>
                  </a:cubicBezTo>
                  <a:cubicBezTo>
                    <a:pt x="1282403" y="50615"/>
                    <a:pt x="1293503" y="77412"/>
                    <a:pt x="1293503" y="105353"/>
                  </a:cubicBezTo>
                  <a:lnTo>
                    <a:pt x="1293503" y="357103"/>
                  </a:lnTo>
                  <a:cubicBezTo>
                    <a:pt x="1293503" y="385044"/>
                    <a:pt x="1282403" y="411841"/>
                    <a:pt x="1262646" y="431599"/>
                  </a:cubicBezTo>
                  <a:cubicBezTo>
                    <a:pt x="1242888" y="451356"/>
                    <a:pt x="1216091" y="462456"/>
                    <a:pt x="1188150" y="462456"/>
                  </a:cubicBezTo>
                  <a:lnTo>
                    <a:pt x="105353" y="462456"/>
                  </a:lnTo>
                  <a:cubicBezTo>
                    <a:pt x="77412" y="462456"/>
                    <a:pt x="50615" y="451356"/>
                    <a:pt x="30857" y="431599"/>
                  </a:cubicBezTo>
                  <a:cubicBezTo>
                    <a:pt x="11100" y="411841"/>
                    <a:pt x="0" y="385044"/>
                    <a:pt x="0" y="357103"/>
                  </a:cubicBezTo>
                  <a:lnTo>
                    <a:pt x="0" y="105353"/>
                  </a:lnTo>
                  <a:cubicBezTo>
                    <a:pt x="0" y="77412"/>
                    <a:pt x="11100" y="50615"/>
                    <a:pt x="30857" y="30857"/>
                  </a:cubicBezTo>
                  <a:cubicBezTo>
                    <a:pt x="50615" y="11100"/>
                    <a:pt x="77412" y="0"/>
                    <a:pt x="105353" y="0"/>
                  </a:cubicBezTo>
                  <a:close/>
                </a:path>
              </a:pathLst>
            </a:custGeom>
            <a:solidFill>
              <a:srgbClr val="E6E3E3"/>
            </a:solidFill>
          </p:spPr>
        </p:sp>
        <p:sp>
          <p:nvSpPr>
            <p:cNvPr id="21" name="TextBox 21"/>
            <p:cNvSpPr txBox="1"/>
            <p:nvPr/>
          </p:nvSpPr>
          <p:spPr>
            <a:xfrm>
              <a:off x="0" y="-47625"/>
              <a:ext cx="1293503" cy="510081"/>
            </a:xfrm>
            <a:prstGeom prst="rect">
              <a:avLst/>
            </a:prstGeom>
          </p:spPr>
          <p:txBody>
            <a:bodyPr lIns="50210" tIns="50210" rIns="50210" bIns="50210" rtlCol="0" anchor="ctr"/>
            <a:lstStyle/>
            <a:p>
              <a:pPr algn="ctr">
                <a:lnSpc>
                  <a:spcPts val="2660"/>
                </a:lnSpc>
              </a:pPr>
              <a:endParaRPr/>
            </a:p>
          </p:txBody>
        </p:sp>
      </p:grpSp>
      <p:grpSp>
        <p:nvGrpSpPr>
          <p:cNvPr id="22" name="Group 22"/>
          <p:cNvGrpSpPr>
            <a:grpSpLocks noChangeAspect="1"/>
          </p:cNvGrpSpPr>
          <p:nvPr/>
        </p:nvGrpSpPr>
        <p:grpSpPr>
          <a:xfrm>
            <a:off x="10880800" y="6626479"/>
            <a:ext cx="789048" cy="789045"/>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grpSp>
      <p:grpSp>
        <p:nvGrpSpPr>
          <p:cNvPr id="24" name="Group 24"/>
          <p:cNvGrpSpPr/>
          <p:nvPr/>
        </p:nvGrpSpPr>
        <p:grpSpPr>
          <a:xfrm>
            <a:off x="10447563" y="8118799"/>
            <a:ext cx="3902494" cy="1339908"/>
            <a:chOff x="0" y="0"/>
            <a:chExt cx="1346907" cy="462456"/>
          </a:xfrm>
        </p:grpSpPr>
        <p:sp>
          <p:nvSpPr>
            <p:cNvPr id="25" name="Freeform 25"/>
            <p:cNvSpPr/>
            <p:nvPr/>
          </p:nvSpPr>
          <p:spPr>
            <a:xfrm>
              <a:off x="0" y="0"/>
              <a:ext cx="1346907" cy="462456"/>
            </a:xfrm>
            <a:custGeom>
              <a:avLst/>
              <a:gdLst/>
              <a:ahLst/>
              <a:cxnLst/>
              <a:rect l="l" t="t" r="r" b="b"/>
              <a:pathLst>
                <a:path w="1346907" h="462456">
                  <a:moveTo>
                    <a:pt x="101176" y="0"/>
                  </a:moveTo>
                  <a:lnTo>
                    <a:pt x="1245731" y="0"/>
                  </a:lnTo>
                  <a:cubicBezTo>
                    <a:pt x="1301609" y="0"/>
                    <a:pt x="1346907" y="45298"/>
                    <a:pt x="1346907" y="101176"/>
                  </a:cubicBezTo>
                  <a:lnTo>
                    <a:pt x="1346907" y="361280"/>
                  </a:lnTo>
                  <a:cubicBezTo>
                    <a:pt x="1346907" y="417158"/>
                    <a:pt x="1301609" y="462456"/>
                    <a:pt x="1245731" y="462456"/>
                  </a:cubicBezTo>
                  <a:lnTo>
                    <a:pt x="101176" y="462456"/>
                  </a:lnTo>
                  <a:cubicBezTo>
                    <a:pt x="45298" y="462456"/>
                    <a:pt x="0" y="417158"/>
                    <a:pt x="0" y="361280"/>
                  </a:cubicBezTo>
                  <a:lnTo>
                    <a:pt x="0" y="101176"/>
                  </a:lnTo>
                  <a:cubicBezTo>
                    <a:pt x="0" y="45298"/>
                    <a:pt x="45298" y="0"/>
                    <a:pt x="101176" y="0"/>
                  </a:cubicBezTo>
                  <a:close/>
                </a:path>
              </a:pathLst>
            </a:custGeom>
            <a:solidFill>
              <a:srgbClr val="E6E3E3"/>
            </a:solidFill>
          </p:spPr>
        </p:sp>
        <p:sp>
          <p:nvSpPr>
            <p:cNvPr id="26" name="TextBox 26"/>
            <p:cNvSpPr txBox="1"/>
            <p:nvPr/>
          </p:nvSpPr>
          <p:spPr>
            <a:xfrm>
              <a:off x="0" y="-47625"/>
              <a:ext cx="1346907" cy="510081"/>
            </a:xfrm>
            <a:prstGeom prst="rect">
              <a:avLst/>
            </a:prstGeom>
          </p:spPr>
          <p:txBody>
            <a:bodyPr lIns="50210" tIns="50210" rIns="50210" bIns="50210" rtlCol="0" anchor="ctr"/>
            <a:lstStyle/>
            <a:p>
              <a:pPr algn="ctr">
                <a:lnSpc>
                  <a:spcPts val="2660"/>
                </a:lnSpc>
              </a:pPr>
              <a:endParaRPr/>
            </a:p>
          </p:txBody>
        </p:sp>
      </p:grpSp>
      <p:grpSp>
        <p:nvGrpSpPr>
          <p:cNvPr id="27" name="Group 27"/>
          <p:cNvGrpSpPr>
            <a:grpSpLocks noChangeAspect="1"/>
          </p:cNvGrpSpPr>
          <p:nvPr/>
        </p:nvGrpSpPr>
        <p:grpSpPr>
          <a:xfrm>
            <a:off x="10578913" y="8390964"/>
            <a:ext cx="789048" cy="789045"/>
            <a:chOff x="0" y="0"/>
            <a:chExt cx="6350000" cy="6349975"/>
          </a:xfrm>
        </p:grpSpPr>
        <p:sp>
          <p:nvSpPr>
            <p:cNvPr id="28" name="Freeform 2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a:stretch>
            </a:blipFill>
          </p:spPr>
        </p:sp>
      </p:grpSp>
      <p:grpSp>
        <p:nvGrpSpPr>
          <p:cNvPr id="29" name="Group 29"/>
          <p:cNvGrpSpPr/>
          <p:nvPr/>
        </p:nvGrpSpPr>
        <p:grpSpPr>
          <a:xfrm>
            <a:off x="6248791" y="2091151"/>
            <a:ext cx="3633602" cy="1177969"/>
            <a:chOff x="0" y="0"/>
            <a:chExt cx="4844803" cy="1570626"/>
          </a:xfrm>
        </p:grpSpPr>
        <p:grpSp>
          <p:nvGrpSpPr>
            <p:cNvPr id="30" name="Group 30"/>
            <p:cNvGrpSpPr/>
            <p:nvPr/>
          </p:nvGrpSpPr>
          <p:grpSpPr>
            <a:xfrm>
              <a:off x="0" y="0"/>
              <a:ext cx="4844803" cy="1570626"/>
              <a:chOff x="0" y="0"/>
              <a:chExt cx="1254102" cy="406564"/>
            </a:xfrm>
          </p:grpSpPr>
          <p:sp>
            <p:nvSpPr>
              <p:cNvPr id="31" name="Freeform 31"/>
              <p:cNvSpPr/>
              <p:nvPr/>
            </p:nvSpPr>
            <p:spPr>
              <a:xfrm>
                <a:off x="0" y="0"/>
                <a:ext cx="1254102" cy="406564"/>
              </a:xfrm>
              <a:custGeom>
                <a:avLst/>
                <a:gdLst/>
                <a:ahLst/>
                <a:cxnLst/>
                <a:rect l="l" t="t" r="r" b="b"/>
                <a:pathLst>
                  <a:path w="1254102" h="406564">
                    <a:moveTo>
                      <a:pt x="82920" y="0"/>
                    </a:moveTo>
                    <a:lnTo>
                      <a:pt x="1171182" y="0"/>
                    </a:lnTo>
                    <a:cubicBezTo>
                      <a:pt x="1193173" y="0"/>
                      <a:pt x="1214264" y="8736"/>
                      <a:pt x="1229815" y="24287"/>
                    </a:cubicBezTo>
                    <a:cubicBezTo>
                      <a:pt x="1245365" y="39837"/>
                      <a:pt x="1254102" y="60928"/>
                      <a:pt x="1254102" y="82920"/>
                    </a:cubicBezTo>
                    <a:lnTo>
                      <a:pt x="1254102" y="323644"/>
                    </a:lnTo>
                    <a:cubicBezTo>
                      <a:pt x="1254102" y="369440"/>
                      <a:pt x="1216977" y="406564"/>
                      <a:pt x="1171182" y="406564"/>
                    </a:cubicBezTo>
                    <a:lnTo>
                      <a:pt x="82920" y="406564"/>
                    </a:lnTo>
                    <a:cubicBezTo>
                      <a:pt x="37125" y="406564"/>
                      <a:pt x="0" y="369440"/>
                      <a:pt x="0" y="323644"/>
                    </a:cubicBezTo>
                    <a:lnTo>
                      <a:pt x="0" y="82920"/>
                    </a:lnTo>
                    <a:cubicBezTo>
                      <a:pt x="0" y="37125"/>
                      <a:pt x="37125" y="0"/>
                      <a:pt x="82920" y="0"/>
                    </a:cubicBezTo>
                    <a:close/>
                  </a:path>
                </a:pathLst>
              </a:custGeom>
              <a:solidFill>
                <a:srgbClr val="E6E3E3"/>
              </a:solidFill>
            </p:spPr>
          </p:sp>
          <p:sp>
            <p:nvSpPr>
              <p:cNvPr id="32" name="TextBox 32"/>
              <p:cNvSpPr txBox="1"/>
              <p:nvPr/>
            </p:nvSpPr>
            <p:spPr>
              <a:xfrm>
                <a:off x="0" y="-47625"/>
                <a:ext cx="1254102" cy="454189"/>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1395390" y="113776"/>
              <a:ext cx="3449412" cy="1301170"/>
            </a:xfrm>
            <a:prstGeom prst="rect">
              <a:avLst/>
            </a:prstGeom>
          </p:spPr>
          <p:txBody>
            <a:bodyPr lIns="0" tIns="0" rIns="0" bIns="0" rtlCol="0" anchor="t">
              <a:spAutoFit/>
            </a:bodyPr>
            <a:lstStyle/>
            <a:p>
              <a:pPr algn="l">
                <a:lnSpc>
                  <a:spcPts val="1281"/>
                </a:lnSpc>
              </a:pPr>
              <a:r>
                <a:rPr lang="en-US" sz="915" b="1">
                  <a:solidFill>
                    <a:srgbClr val="000000"/>
                  </a:solidFill>
                  <a:latin typeface="Arial Bold"/>
                  <a:ea typeface="Arial Bold"/>
                  <a:cs typeface="Arial Bold"/>
                  <a:sym typeface="Arial Bold"/>
                </a:rPr>
                <a:t>Region V: Chicago IL, IN, MI, MN, OH, WI</a:t>
              </a:r>
            </a:p>
            <a:p>
              <a:pPr algn="l">
                <a:lnSpc>
                  <a:spcPts val="1281"/>
                </a:lnSpc>
              </a:pPr>
              <a:r>
                <a:rPr lang="en-US" sz="915" b="1">
                  <a:solidFill>
                    <a:srgbClr val="000000"/>
                  </a:solidFill>
                  <a:latin typeface="Arial Bold"/>
                  <a:ea typeface="Arial Bold"/>
                  <a:cs typeface="Arial Bold"/>
                  <a:sym typeface="Arial Bold"/>
                </a:rPr>
                <a:t>and 34 Tribal Nations</a:t>
              </a:r>
            </a:p>
            <a:p>
              <a:pPr algn="l">
                <a:lnSpc>
                  <a:spcPts val="1281"/>
                </a:lnSpc>
              </a:pPr>
              <a:r>
                <a:rPr lang="en-US" sz="915">
                  <a:solidFill>
                    <a:srgbClr val="000000"/>
                  </a:solidFill>
                  <a:latin typeface="Arial"/>
                  <a:ea typeface="Arial"/>
                  <a:cs typeface="Arial"/>
                  <a:sym typeface="Arial"/>
                </a:rPr>
                <a:t>Lynda Zeller</a:t>
              </a:r>
            </a:p>
            <a:p>
              <a:pPr algn="l">
                <a:lnSpc>
                  <a:spcPts val="1281"/>
                </a:lnSpc>
              </a:pPr>
              <a:r>
                <a:rPr lang="en-US" sz="915">
                  <a:solidFill>
                    <a:srgbClr val="000000"/>
                  </a:solidFill>
                  <a:latin typeface="Arial"/>
                  <a:ea typeface="Arial"/>
                  <a:cs typeface="Arial"/>
                  <a:sym typeface="Arial"/>
                </a:rPr>
                <a:t>202-897-5646</a:t>
              </a:r>
            </a:p>
            <a:p>
              <a:pPr algn="l">
                <a:lnSpc>
                  <a:spcPts val="1281"/>
                </a:lnSpc>
              </a:pPr>
              <a:r>
                <a:rPr lang="en-US" sz="915">
                  <a:solidFill>
                    <a:srgbClr val="000000"/>
                  </a:solidFill>
                  <a:latin typeface="Arial"/>
                  <a:ea typeface="Arial"/>
                  <a:cs typeface="Arial"/>
                  <a:sym typeface="Arial"/>
                </a:rPr>
                <a:t>Lynda.Zeller@samhsa.hhs.gov</a:t>
              </a:r>
            </a:p>
            <a:p>
              <a:pPr algn="l">
                <a:lnSpc>
                  <a:spcPts val="1281"/>
                </a:lnSpc>
                <a:spcBef>
                  <a:spcPct val="0"/>
                </a:spcBef>
              </a:pPr>
              <a:r>
                <a:rPr lang="en-US" sz="915">
                  <a:solidFill>
                    <a:srgbClr val="000000"/>
                  </a:solidFill>
                  <a:latin typeface="Arial"/>
                  <a:ea typeface="Arial"/>
                  <a:cs typeface="Arial"/>
                  <a:sym typeface="Arial"/>
                </a:rPr>
                <a:t>RBHA: Jesse.Hefferman@samhsa.hhs.gov</a:t>
              </a:r>
            </a:p>
          </p:txBody>
        </p:sp>
      </p:grpSp>
      <p:grpSp>
        <p:nvGrpSpPr>
          <p:cNvPr id="34" name="Group 34"/>
          <p:cNvGrpSpPr/>
          <p:nvPr/>
        </p:nvGrpSpPr>
        <p:grpSpPr>
          <a:xfrm>
            <a:off x="6658075" y="8396226"/>
            <a:ext cx="3633602" cy="1295615"/>
            <a:chOff x="0" y="0"/>
            <a:chExt cx="1254102" cy="447169"/>
          </a:xfrm>
        </p:grpSpPr>
        <p:sp>
          <p:nvSpPr>
            <p:cNvPr id="35" name="Freeform 35"/>
            <p:cNvSpPr/>
            <p:nvPr/>
          </p:nvSpPr>
          <p:spPr>
            <a:xfrm>
              <a:off x="0" y="0"/>
              <a:ext cx="1254102" cy="447168"/>
            </a:xfrm>
            <a:custGeom>
              <a:avLst/>
              <a:gdLst/>
              <a:ahLst/>
              <a:cxnLst/>
              <a:rect l="l" t="t" r="r" b="b"/>
              <a:pathLst>
                <a:path w="1254102" h="447168">
                  <a:moveTo>
                    <a:pt x="108663" y="0"/>
                  </a:moveTo>
                  <a:lnTo>
                    <a:pt x="1145439" y="0"/>
                  </a:lnTo>
                  <a:cubicBezTo>
                    <a:pt x="1174258" y="0"/>
                    <a:pt x="1201897" y="11448"/>
                    <a:pt x="1222275" y="31827"/>
                  </a:cubicBezTo>
                  <a:cubicBezTo>
                    <a:pt x="1242653" y="52205"/>
                    <a:pt x="1254102" y="79844"/>
                    <a:pt x="1254102" y="108663"/>
                  </a:cubicBezTo>
                  <a:lnTo>
                    <a:pt x="1254102" y="338506"/>
                  </a:lnTo>
                  <a:cubicBezTo>
                    <a:pt x="1254102" y="398518"/>
                    <a:pt x="1205452" y="447168"/>
                    <a:pt x="1145439" y="447168"/>
                  </a:cubicBezTo>
                  <a:lnTo>
                    <a:pt x="108663" y="447168"/>
                  </a:lnTo>
                  <a:cubicBezTo>
                    <a:pt x="79844" y="447168"/>
                    <a:pt x="52205" y="435720"/>
                    <a:pt x="31827" y="415342"/>
                  </a:cubicBezTo>
                  <a:cubicBezTo>
                    <a:pt x="11448" y="394964"/>
                    <a:pt x="0" y="367325"/>
                    <a:pt x="0" y="338506"/>
                  </a:cubicBezTo>
                  <a:lnTo>
                    <a:pt x="0" y="108663"/>
                  </a:lnTo>
                  <a:cubicBezTo>
                    <a:pt x="0" y="79844"/>
                    <a:pt x="11448" y="52205"/>
                    <a:pt x="31827" y="31827"/>
                  </a:cubicBezTo>
                  <a:cubicBezTo>
                    <a:pt x="52205" y="11448"/>
                    <a:pt x="79844" y="0"/>
                    <a:pt x="108663" y="0"/>
                  </a:cubicBezTo>
                  <a:close/>
                </a:path>
              </a:pathLst>
            </a:custGeom>
            <a:solidFill>
              <a:srgbClr val="E6E3E3"/>
            </a:solidFill>
          </p:spPr>
        </p:sp>
        <p:sp>
          <p:nvSpPr>
            <p:cNvPr id="36" name="TextBox 36"/>
            <p:cNvSpPr txBox="1"/>
            <p:nvPr/>
          </p:nvSpPr>
          <p:spPr>
            <a:xfrm>
              <a:off x="0" y="-47625"/>
              <a:ext cx="1254102" cy="494794"/>
            </a:xfrm>
            <a:prstGeom prst="rect">
              <a:avLst/>
            </a:prstGeom>
          </p:spPr>
          <p:txBody>
            <a:bodyPr lIns="50210" tIns="50210" rIns="50210" bIns="50210" rtlCol="0" anchor="ctr"/>
            <a:lstStyle/>
            <a:p>
              <a:pPr algn="ctr">
                <a:lnSpc>
                  <a:spcPts val="2660"/>
                </a:lnSpc>
              </a:pPr>
              <a:endParaRPr/>
            </a:p>
          </p:txBody>
        </p:sp>
      </p:grpSp>
      <p:grpSp>
        <p:nvGrpSpPr>
          <p:cNvPr id="37" name="Group 37"/>
          <p:cNvGrpSpPr>
            <a:grpSpLocks noChangeAspect="1"/>
          </p:cNvGrpSpPr>
          <p:nvPr/>
        </p:nvGrpSpPr>
        <p:grpSpPr>
          <a:xfrm>
            <a:off x="6807003" y="8708257"/>
            <a:ext cx="789048" cy="789045"/>
            <a:chOff x="0" y="0"/>
            <a:chExt cx="6350000" cy="6349975"/>
          </a:xfrm>
        </p:grpSpPr>
        <p:sp>
          <p:nvSpPr>
            <p:cNvPr id="38" name="Freeform 3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a:stretch>
            </a:blipFill>
          </p:spPr>
        </p:sp>
      </p:grpSp>
      <p:grpSp>
        <p:nvGrpSpPr>
          <p:cNvPr id="39" name="Group 39"/>
          <p:cNvGrpSpPr/>
          <p:nvPr/>
        </p:nvGrpSpPr>
        <p:grpSpPr>
          <a:xfrm>
            <a:off x="5989626" y="6562314"/>
            <a:ext cx="3633602" cy="1242287"/>
            <a:chOff x="0" y="0"/>
            <a:chExt cx="1254102" cy="428763"/>
          </a:xfrm>
        </p:grpSpPr>
        <p:sp>
          <p:nvSpPr>
            <p:cNvPr id="40" name="Freeform 40"/>
            <p:cNvSpPr/>
            <p:nvPr/>
          </p:nvSpPr>
          <p:spPr>
            <a:xfrm>
              <a:off x="0" y="0"/>
              <a:ext cx="1254102" cy="428763"/>
            </a:xfrm>
            <a:custGeom>
              <a:avLst/>
              <a:gdLst/>
              <a:ahLst/>
              <a:cxnLst/>
              <a:rect l="l" t="t" r="r" b="b"/>
              <a:pathLst>
                <a:path w="1254102" h="428763">
                  <a:moveTo>
                    <a:pt x="108663" y="0"/>
                  </a:moveTo>
                  <a:lnTo>
                    <a:pt x="1145439" y="0"/>
                  </a:lnTo>
                  <a:cubicBezTo>
                    <a:pt x="1174258" y="0"/>
                    <a:pt x="1201897" y="11448"/>
                    <a:pt x="1222275" y="31827"/>
                  </a:cubicBezTo>
                  <a:cubicBezTo>
                    <a:pt x="1242653" y="52205"/>
                    <a:pt x="1254102" y="79844"/>
                    <a:pt x="1254102" y="108663"/>
                  </a:cubicBezTo>
                  <a:lnTo>
                    <a:pt x="1254102" y="320100"/>
                  </a:lnTo>
                  <a:cubicBezTo>
                    <a:pt x="1254102" y="380113"/>
                    <a:pt x="1205452" y="428763"/>
                    <a:pt x="1145439" y="428763"/>
                  </a:cubicBezTo>
                  <a:lnTo>
                    <a:pt x="108663" y="428763"/>
                  </a:lnTo>
                  <a:cubicBezTo>
                    <a:pt x="79844" y="428763"/>
                    <a:pt x="52205" y="417315"/>
                    <a:pt x="31827" y="396936"/>
                  </a:cubicBezTo>
                  <a:cubicBezTo>
                    <a:pt x="11448" y="376558"/>
                    <a:pt x="0" y="348919"/>
                    <a:pt x="0" y="320100"/>
                  </a:cubicBezTo>
                  <a:lnTo>
                    <a:pt x="0" y="108663"/>
                  </a:lnTo>
                  <a:cubicBezTo>
                    <a:pt x="0" y="79844"/>
                    <a:pt x="11448" y="52205"/>
                    <a:pt x="31827" y="31827"/>
                  </a:cubicBezTo>
                  <a:cubicBezTo>
                    <a:pt x="52205" y="11448"/>
                    <a:pt x="79844" y="0"/>
                    <a:pt x="108663" y="0"/>
                  </a:cubicBezTo>
                  <a:close/>
                </a:path>
              </a:pathLst>
            </a:custGeom>
            <a:solidFill>
              <a:srgbClr val="E6E3E3"/>
            </a:solidFill>
          </p:spPr>
        </p:sp>
        <p:sp>
          <p:nvSpPr>
            <p:cNvPr id="41" name="TextBox 41"/>
            <p:cNvSpPr txBox="1"/>
            <p:nvPr/>
          </p:nvSpPr>
          <p:spPr>
            <a:xfrm>
              <a:off x="0" y="-47625"/>
              <a:ext cx="1254102" cy="476388"/>
            </a:xfrm>
            <a:prstGeom prst="rect">
              <a:avLst/>
            </a:prstGeom>
          </p:spPr>
          <p:txBody>
            <a:bodyPr lIns="50210" tIns="50210" rIns="50210" bIns="50210" rtlCol="0" anchor="ctr"/>
            <a:lstStyle/>
            <a:p>
              <a:pPr algn="ctr">
                <a:lnSpc>
                  <a:spcPts val="2660"/>
                </a:lnSpc>
              </a:pPr>
              <a:endParaRPr/>
            </a:p>
          </p:txBody>
        </p:sp>
      </p:grpSp>
      <p:grpSp>
        <p:nvGrpSpPr>
          <p:cNvPr id="42" name="Group 42"/>
          <p:cNvGrpSpPr>
            <a:grpSpLocks noChangeAspect="1"/>
          </p:cNvGrpSpPr>
          <p:nvPr/>
        </p:nvGrpSpPr>
        <p:grpSpPr>
          <a:xfrm>
            <a:off x="6126387" y="6734791"/>
            <a:ext cx="789048" cy="789045"/>
            <a:chOff x="0" y="0"/>
            <a:chExt cx="6350000" cy="6349975"/>
          </a:xfrm>
        </p:grpSpPr>
        <p:sp>
          <p:nvSpPr>
            <p:cNvPr id="43" name="Freeform 4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a:stretch>
            </a:blipFill>
          </p:spPr>
        </p:sp>
      </p:grpSp>
      <p:grpSp>
        <p:nvGrpSpPr>
          <p:cNvPr id="44" name="Group 44"/>
          <p:cNvGrpSpPr/>
          <p:nvPr/>
        </p:nvGrpSpPr>
        <p:grpSpPr>
          <a:xfrm>
            <a:off x="4172825" y="3379582"/>
            <a:ext cx="3633602" cy="1177969"/>
            <a:chOff x="0" y="0"/>
            <a:chExt cx="4844803" cy="1570626"/>
          </a:xfrm>
        </p:grpSpPr>
        <p:grpSp>
          <p:nvGrpSpPr>
            <p:cNvPr id="45" name="Group 45"/>
            <p:cNvGrpSpPr/>
            <p:nvPr/>
          </p:nvGrpSpPr>
          <p:grpSpPr>
            <a:xfrm>
              <a:off x="0" y="0"/>
              <a:ext cx="4844803" cy="1570626"/>
              <a:chOff x="0" y="0"/>
              <a:chExt cx="1254102" cy="406564"/>
            </a:xfrm>
          </p:grpSpPr>
          <p:sp>
            <p:nvSpPr>
              <p:cNvPr id="46" name="Freeform 46"/>
              <p:cNvSpPr/>
              <p:nvPr/>
            </p:nvSpPr>
            <p:spPr>
              <a:xfrm>
                <a:off x="0" y="0"/>
                <a:ext cx="1254102" cy="406564"/>
              </a:xfrm>
              <a:custGeom>
                <a:avLst/>
                <a:gdLst/>
                <a:ahLst/>
                <a:cxnLst/>
                <a:rect l="l" t="t" r="r" b="b"/>
                <a:pathLst>
                  <a:path w="1254102" h="406564">
                    <a:moveTo>
                      <a:pt x="82920" y="0"/>
                    </a:moveTo>
                    <a:lnTo>
                      <a:pt x="1171182" y="0"/>
                    </a:lnTo>
                    <a:cubicBezTo>
                      <a:pt x="1193173" y="0"/>
                      <a:pt x="1214264" y="8736"/>
                      <a:pt x="1229815" y="24287"/>
                    </a:cubicBezTo>
                    <a:cubicBezTo>
                      <a:pt x="1245365" y="39837"/>
                      <a:pt x="1254102" y="60928"/>
                      <a:pt x="1254102" y="82920"/>
                    </a:cubicBezTo>
                    <a:lnTo>
                      <a:pt x="1254102" y="323644"/>
                    </a:lnTo>
                    <a:cubicBezTo>
                      <a:pt x="1254102" y="369440"/>
                      <a:pt x="1216977" y="406564"/>
                      <a:pt x="1171182" y="406564"/>
                    </a:cubicBezTo>
                    <a:lnTo>
                      <a:pt x="82920" y="406564"/>
                    </a:lnTo>
                    <a:cubicBezTo>
                      <a:pt x="37125" y="406564"/>
                      <a:pt x="0" y="369440"/>
                      <a:pt x="0" y="323644"/>
                    </a:cubicBezTo>
                    <a:lnTo>
                      <a:pt x="0" y="82920"/>
                    </a:lnTo>
                    <a:cubicBezTo>
                      <a:pt x="0" y="37125"/>
                      <a:pt x="37125" y="0"/>
                      <a:pt x="82920" y="0"/>
                    </a:cubicBezTo>
                    <a:close/>
                  </a:path>
                </a:pathLst>
              </a:custGeom>
              <a:solidFill>
                <a:srgbClr val="E6E3E3"/>
              </a:solidFill>
            </p:spPr>
          </p:sp>
          <p:sp>
            <p:nvSpPr>
              <p:cNvPr id="47" name="TextBox 47"/>
              <p:cNvSpPr txBox="1"/>
              <p:nvPr/>
            </p:nvSpPr>
            <p:spPr>
              <a:xfrm>
                <a:off x="0" y="-47625"/>
                <a:ext cx="1254102" cy="454189"/>
              </a:xfrm>
              <a:prstGeom prst="rect">
                <a:avLst/>
              </a:prstGeom>
            </p:spPr>
            <p:txBody>
              <a:bodyPr lIns="50800" tIns="50800" rIns="50800" bIns="50800" rtlCol="0" anchor="ctr"/>
              <a:lstStyle/>
              <a:p>
                <a:pPr algn="ctr">
                  <a:lnSpc>
                    <a:spcPts val="2659"/>
                  </a:lnSpc>
                </a:pPr>
                <a:endParaRPr/>
              </a:p>
            </p:txBody>
          </p:sp>
        </p:grpSp>
        <p:sp>
          <p:nvSpPr>
            <p:cNvPr id="48" name="TextBox 48"/>
            <p:cNvSpPr txBox="1"/>
            <p:nvPr/>
          </p:nvSpPr>
          <p:spPr>
            <a:xfrm>
              <a:off x="1395390" y="113776"/>
              <a:ext cx="3449412" cy="1301170"/>
            </a:xfrm>
            <a:prstGeom prst="rect">
              <a:avLst/>
            </a:prstGeom>
          </p:spPr>
          <p:txBody>
            <a:bodyPr lIns="0" tIns="0" rIns="0" bIns="0" rtlCol="0" anchor="t">
              <a:spAutoFit/>
            </a:bodyPr>
            <a:lstStyle/>
            <a:p>
              <a:pPr algn="l">
                <a:lnSpc>
                  <a:spcPts val="1281"/>
                </a:lnSpc>
              </a:pPr>
              <a:r>
                <a:rPr lang="en-US" sz="915" b="1">
                  <a:solidFill>
                    <a:srgbClr val="000000"/>
                  </a:solidFill>
                  <a:latin typeface="Arial Bold"/>
                  <a:ea typeface="Arial Bold"/>
                  <a:cs typeface="Arial Bold"/>
                  <a:sym typeface="Arial Bold"/>
                </a:rPr>
                <a:t>Region VIII: Denver CO, MT, ND, SD, UT, WY</a:t>
              </a:r>
            </a:p>
            <a:p>
              <a:pPr algn="l">
                <a:lnSpc>
                  <a:spcPts val="1281"/>
                </a:lnSpc>
              </a:pPr>
              <a:r>
                <a:rPr lang="en-US" sz="915" b="1">
                  <a:solidFill>
                    <a:srgbClr val="000000"/>
                  </a:solidFill>
                  <a:latin typeface="Arial Bold"/>
                  <a:ea typeface="Arial Bold"/>
                  <a:cs typeface="Arial Bold"/>
                  <a:sym typeface="Arial Bold"/>
                </a:rPr>
                <a:t>and 28 Tribal Nations</a:t>
              </a:r>
            </a:p>
            <a:p>
              <a:pPr algn="l">
                <a:lnSpc>
                  <a:spcPts val="1281"/>
                </a:lnSpc>
              </a:pPr>
              <a:r>
                <a:rPr lang="en-US" sz="915">
                  <a:solidFill>
                    <a:srgbClr val="000000"/>
                  </a:solidFill>
                  <a:latin typeface="Arial"/>
                  <a:ea typeface="Arial"/>
                  <a:cs typeface="Arial"/>
                  <a:sym typeface="Arial"/>
                </a:rPr>
                <a:t>Senior Regional Advisor: Traci Pole, MSW</a:t>
              </a:r>
            </a:p>
            <a:p>
              <a:pPr algn="l">
                <a:lnSpc>
                  <a:spcPts val="1281"/>
                </a:lnSpc>
              </a:pPr>
              <a:r>
                <a:rPr lang="en-US" sz="915">
                  <a:solidFill>
                    <a:srgbClr val="000000"/>
                  </a:solidFill>
                  <a:latin typeface="Arial"/>
                  <a:ea typeface="Arial"/>
                  <a:cs typeface="Arial"/>
                  <a:sym typeface="Arial"/>
                </a:rPr>
                <a:t>303-844-1205</a:t>
              </a:r>
            </a:p>
            <a:p>
              <a:pPr algn="l">
                <a:lnSpc>
                  <a:spcPts val="1281"/>
                </a:lnSpc>
              </a:pPr>
              <a:r>
                <a:rPr lang="en-US" sz="915">
                  <a:solidFill>
                    <a:srgbClr val="000000"/>
                  </a:solidFill>
                  <a:latin typeface="Arial"/>
                  <a:ea typeface="Arial"/>
                  <a:cs typeface="Arial"/>
                  <a:sym typeface="Arial"/>
                </a:rPr>
                <a:t>Traci.Pole@samhsa.hhs.gov</a:t>
              </a:r>
            </a:p>
            <a:p>
              <a:pPr algn="l">
                <a:lnSpc>
                  <a:spcPts val="1281"/>
                </a:lnSpc>
                <a:spcBef>
                  <a:spcPct val="0"/>
                </a:spcBef>
              </a:pPr>
              <a:r>
                <a:rPr lang="en-US" sz="915">
                  <a:solidFill>
                    <a:srgbClr val="000000"/>
                  </a:solidFill>
                  <a:latin typeface="Arial"/>
                  <a:ea typeface="Arial"/>
                  <a:cs typeface="Arial"/>
                  <a:sym typeface="Arial"/>
                </a:rPr>
                <a:t>RBHA: Morgan.Seiler@samhsa.hhs.gov</a:t>
              </a:r>
            </a:p>
          </p:txBody>
        </p:sp>
      </p:grpSp>
      <p:grpSp>
        <p:nvGrpSpPr>
          <p:cNvPr id="49" name="Group 49"/>
          <p:cNvGrpSpPr/>
          <p:nvPr/>
        </p:nvGrpSpPr>
        <p:grpSpPr>
          <a:xfrm>
            <a:off x="344727" y="4867896"/>
            <a:ext cx="3633602" cy="1367533"/>
            <a:chOff x="0" y="0"/>
            <a:chExt cx="1254102" cy="471991"/>
          </a:xfrm>
        </p:grpSpPr>
        <p:sp>
          <p:nvSpPr>
            <p:cNvPr id="50" name="Freeform 50"/>
            <p:cNvSpPr/>
            <p:nvPr/>
          </p:nvSpPr>
          <p:spPr>
            <a:xfrm>
              <a:off x="0" y="0"/>
              <a:ext cx="1254102" cy="471991"/>
            </a:xfrm>
            <a:custGeom>
              <a:avLst/>
              <a:gdLst/>
              <a:ahLst/>
              <a:cxnLst/>
              <a:rect l="l" t="t" r="r" b="b"/>
              <a:pathLst>
                <a:path w="1254102" h="471991">
                  <a:moveTo>
                    <a:pt x="108663" y="0"/>
                  </a:moveTo>
                  <a:lnTo>
                    <a:pt x="1145439" y="0"/>
                  </a:lnTo>
                  <a:cubicBezTo>
                    <a:pt x="1174258" y="0"/>
                    <a:pt x="1201897" y="11448"/>
                    <a:pt x="1222275" y="31827"/>
                  </a:cubicBezTo>
                  <a:cubicBezTo>
                    <a:pt x="1242653" y="52205"/>
                    <a:pt x="1254102" y="79844"/>
                    <a:pt x="1254102" y="108663"/>
                  </a:cubicBezTo>
                  <a:lnTo>
                    <a:pt x="1254102" y="363328"/>
                  </a:lnTo>
                  <a:cubicBezTo>
                    <a:pt x="1254102" y="423340"/>
                    <a:pt x="1205452" y="471991"/>
                    <a:pt x="1145439" y="471991"/>
                  </a:cubicBezTo>
                  <a:lnTo>
                    <a:pt x="108663" y="471991"/>
                  </a:lnTo>
                  <a:cubicBezTo>
                    <a:pt x="48650" y="471991"/>
                    <a:pt x="0" y="423340"/>
                    <a:pt x="0" y="363328"/>
                  </a:cubicBezTo>
                  <a:lnTo>
                    <a:pt x="0" y="108663"/>
                  </a:lnTo>
                  <a:cubicBezTo>
                    <a:pt x="0" y="79844"/>
                    <a:pt x="11448" y="52205"/>
                    <a:pt x="31827" y="31827"/>
                  </a:cubicBezTo>
                  <a:cubicBezTo>
                    <a:pt x="52205" y="11448"/>
                    <a:pt x="79844" y="0"/>
                    <a:pt x="108663" y="0"/>
                  </a:cubicBezTo>
                  <a:close/>
                </a:path>
              </a:pathLst>
            </a:custGeom>
            <a:solidFill>
              <a:srgbClr val="E6E3E3"/>
            </a:solidFill>
          </p:spPr>
        </p:sp>
        <p:sp>
          <p:nvSpPr>
            <p:cNvPr id="51" name="TextBox 51"/>
            <p:cNvSpPr txBox="1"/>
            <p:nvPr/>
          </p:nvSpPr>
          <p:spPr>
            <a:xfrm>
              <a:off x="0" y="-47625"/>
              <a:ext cx="1254102" cy="519616"/>
            </a:xfrm>
            <a:prstGeom prst="rect">
              <a:avLst/>
            </a:prstGeom>
          </p:spPr>
          <p:txBody>
            <a:bodyPr lIns="50210" tIns="50210" rIns="50210" bIns="50210" rtlCol="0" anchor="ctr"/>
            <a:lstStyle/>
            <a:p>
              <a:pPr algn="ctr">
                <a:lnSpc>
                  <a:spcPts val="2660"/>
                </a:lnSpc>
              </a:pPr>
              <a:endParaRPr/>
            </a:p>
          </p:txBody>
        </p:sp>
      </p:grpSp>
      <p:grpSp>
        <p:nvGrpSpPr>
          <p:cNvPr id="52" name="Group 52"/>
          <p:cNvGrpSpPr>
            <a:grpSpLocks noChangeAspect="1"/>
          </p:cNvGrpSpPr>
          <p:nvPr/>
        </p:nvGrpSpPr>
        <p:grpSpPr>
          <a:xfrm>
            <a:off x="448687" y="5130098"/>
            <a:ext cx="789048" cy="789045"/>
            <a:chOff x="0" y="0"/>
            <a:chExt cx="6350000" cy="6349975"/>
          </a:xfrm>
        </p:grpSpPr>
        <p:sp>
          <p:nvSpPr>
            <p:cNvPr id="53" name="Freeform 5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a:stretch>
            </a:blipFill>
          </p:spPr>
        </p:sp>
      </p:grpSp>
      <p:grpSp>
        <p:nvGrpSpPr>
          <p:cNvPr id="54" name="Group 54"/>
          <p:cNvGrpSpPr/>
          <p:nvPr/>
        </p:nvGrpSpPr>
        <p:grpSpPr>
          <a:xfrm>
            <a:off x="448687" y="2668116"/>
            <a:ext cx="3633602" cy="1177969"/>
            <a:chOff x="0" y="0"/>
            <a:chExt cx="4844803" cy="1570626"/>
          </a:xfrm>
        </p:grpSpPr>
        <p:grpSp>
          <p:nvGrpSpPr>
            <p:cNvPr id="55" name="Group 55"/>
            <p:cNvGrpSpPr/>
            <p:nvPr/>
          </p:nvGrpSpPr>
          <p:grpSpPr>
            <a:xfrm>
              <a:off x="0" y="0"/>
              <a:ext cx="4844803" cy="1570626"/>
              <a:chOff x="0" y="0"/>
              <a:chExt cx="1254102" cy="406564"/>
            </a:xfrm>
          </p:grpSpPr>
          <p:sp>
            <p:nvSpPr>
              <p:cNvPr id="56" name="Freeform 56"/>
              <p:cNvSpPr/>
              <p:nvPr/>
            </p:nvSpPr>
            <p:spPr>
              <a:xfrm>
                <a:off x="0" y="0"/>
                <a:ext cx="1254102" cy="406564"/>
              </a:xfrm>
              <a:custGeom>
                <a:avLst/>
                <a:gdLst/>
                <a:ahLst/>
                <a:cxnLst/>
                <a:rect l="l" t="t" r="r" b="b"/>
                <a:pathLst>
                  <a:path w="1254102" h="406564">
                    <a:moveTo>
                      <a:pt x="82920" y="0"/>
                    </a:moveTo>
                    <a:lnTo>
                      <a:pt x="1171182" y="0"/>
                    </a:lnTo>
                    <a:cubicBezTo>
                      <a:pt x="1193173" y="0"/>
                      <a:pt x="1214264" y="8736"/>
                      <a:pt x="1229815" y="24287"/>
                    </a:cubicBezTo>
                    <a:cubicBezTo>
                      <a:pt x="1245365" y="39837"/>
                      <a:pt x="1254102" y="60928"/>
                      <a:pt x="1254102" y="82920"/>
                    </a:cubicBezTo>
                    <a:lnTo>
                      <a:pt x="1254102" y="323644"/>
                    </a:lnTo>
                    <a:cubicBezTo>
                      <a:pt x="1254102" y="369440"/>
                      <a:pt x="1216977" y="406564"/>
                      <a:pt x="1171182" y="406564"/>
                    </a:cubicBezTo>
                    <a:lnTo>
                      <a:pt x="82920" y="406564"/>
                    </a:lnTo>
                    <a:cubicBezTo>
                      <a:pt x="37125" y="406564"/>
                      <a:pt x="0" y="369440"/>
                      <a:pt x="0" y="323644"/>
                    </a:cubicBezTo>
                    <a:lnTo>
                      <a:pt x="0" y="82920"/>
                    </a:lnTo>
                    <a:cubicBezTo>
                      <a:pt x="0" y="37125"/>
                      <a:pt x="37125" y="0"/>
                      <a:pt x="82920" y="0"/>
                    </a:cubicBezTo>
                    <a:close/>
                  </a:path>
                </a:pathLst>
              </a:custGeom>
              <a:solidFill>
                <a:srgbClr val="E6E3E3"/>
              </a:solidFill>
            </p:spPr>
          </p:sp>
          <p:sp>
            <p:nvSpPr>
              <p:cNvPr id="57" name="TextBox 57"/>
              <p:cNvSpPr txBox="1"/>
              <p:nvPr/>
            </p:nvSpPr>
            <p:spPr>
              <a:xfrm>
                <a:off x="0" y="-47625"/>
                <a:ext cx="1254102" cy="454189"/>
              </a:xfrm>
              <a:prstGeom prst="rect">
                <a:avLst/>
              </a:prstGeom>
            </p:spPr>
            <p:txBody>
              <a:bodyPr lIns="50800" tIns="50800" rIns="50800" bIns="50800" rtlCol="0" anchor="ctr"/>
              <a:lstStyle/>
              <a:p>
                <a:pPr algn="ctr">
                  <a:lnSpc>
                    <a:spcPts val="2659"/>
                  </a:lnSpc>
                </a:pPr>
                <a:endParaRPr/>
              </a:p>
            </p:txBody>
          </p:sp>
        </p:grpSp>
        <p:grpSp>
          <p:nvGrpSpPr>
            <p:cNvPr id="58" name="Group 58"/>
            <p:cNvGrpSpPr>
              <a:grpSpLocks noChangeAspect="1"/>
            </p:cNvGrpSpPr>
            <p:nvPr/>
          </p:nvGrpSpPr>
          <p:grpSpPr>
            <a:xfrm>
              <a:off x="223251" y="134847"/>
              <a:ext cx="1052064" cy="1052060"/>
              <a:chOff x="0" y="0"/>
              <a:chExt cx="6350000" cy="6349975"/>
            </a:xfrm>
          </p:grpSpPr>
          <p:sp>
            <p:nvSpPr>
              <p:cNvPr id="59" name="Freeform 5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t="-26815" b="-26815"/>
                </a:stretch>
              </a:blipFill>
            </p:spPr>
          </p:sp>
        </p:grpSp>
        <p:sp>
          <p:nvSpPr>
            <p:cNvPr id="60" name="TextBox 60"/>
            <p:cNvSpPr txBox="1"/>
            <p:nvPr/>
          </p:nvSpPr>
          <p:spPr>
            <a:xfrm>
              <a:off x="1395390" y="113776"/>
              <a:ext cx="3449412" cy="1301170"/>
            </a:xfrm>
            <a:prstGeom prst="rect">
              <a:avLst/>
            </a:prstGeom>
          </p:spPr>
          <p:txBody>
            <a:bodyPr lIns="0" tIns="0" rIns="0" bIns="0" rtlCol="0" anchor="t">
              <a:spAutoFit/>
            </a:bodyPr>
            <a:lstStyle/>
            <a:p>
              <a:pPr algn="l">
                <a:lnSpc>
                  <a:spcPts val="1281"/>
                </a:lnSpc>
              </a:pPr>
              <a:r>
                <a:rPr lang="en-US" sz="915" b="1">
                  <a:solidFill>
                    <a:srgbClr val="000000"/>
                  </a:solidFill>
                  <a:latin typeface="Arial Bold"/>
                  <a:ea typeface="Arial Bold"/>
                  <a:cs typeface="Arial Bold"/>
                  <a:sym typeface="Arial Bold"/>
                </a:rPr>
                <a:t>Region X: Seattle AK, ID, OR, WA</a:t>
              </a:r>
            </a:p>
            <a:p>
              <a:pPr algn="l">
                <a:lnSpc>
                  <a:spcPts val="1281"/>
                </a:lnSpc>
              </a:pPr>
              <a:r>
                <a:rPr lang="en-US" sz="915" b="1">
                  <a:solidFill>
                    <a:srgbClr val="000000"/>
                  </a:solidFill>
                  <a:latin typeface="Arial Bold"/>
                  <a:ea typeface="Arial Bold"/>
                  <a:cs typeface="Arial Bold"/>
                  <a:sym typeface="Arial Bold"/>
                </a:rPr>
                <a:t>and 272 Tribal Nations</a:t>
              </a:r>
            </a:p>
            <a:p>
              <a:pPr algn="l">
                <a:lnSpc>
                  <a:spcPts val="1281"/>
                </a:lnSpc>
              </a:pPr>
              <a:r>
                <a:rPr lang="en-US" sz="915">
                  <a:solidFill>
                    <a:srgbClr val="000000"/>
                  </a:solidFill>
                  <a:latin typeface="Arial"/>
                  <a:ea typeface="Arial"/>
                  <a:cs typeface="Arial"/>
                  <a:sym typeface="Arial"/>
                </a:rPr>
                <a:t>Nathan Billy, MEd, LPC</a:t>
              </a:r>
            </a:p>
            <a:p>
              <a:pPr algn="l">
                <a:lnSpc>
                  <a:spcPts val="1281"/>
                </a:lnSpc>
              </a:pPr>
              <a:r>
                <a:rPr lang="en-US" sz="915">
                  <a:solidFill>
                    <a:srgbClr val="000000"/>
                  </a:solidFill>
                  <a:latin typeface="Arial"/>
                  <a:ea typeface="Arial"/>
                  <a:cs typeface="Arial"/>
                  <a:sym typeface="Arial"/>
                </a:rPr>
                <a:t>240-276-0766</a:t>
              </a:r>
            </a:p>
            <a:p>
              <a:pPr algn="l">
                <a:lnSpc>
                  <a:spcPts val="1281"/>
                </a:lnSpc>
              </a:pPr>
              <a:r>
                <a:rPr lang="en-US" sz="915">
                  <a:solidFill>
                    <a:srgbClr val="000000"/>
                  </a:solidFill>
                  <a:latin typeface="Arial"/>
                  <a:ea typeface="Arial"/>
                  <a:cs typeface="Arial"/>
                  <a:sym typeface="Arial"/>
                  <a:hlinkClick r:id="rId12" tooltip="mailto:David.Dickinson@samhsa.hhs.gov"/>
                </a:rPr>
                <a:t>Nathan.Billy@samhsa.hhs.gov</a:t>
              </a:r>
            </a:p>
            <a:p>
              <a:pPr algn="l">
                <a:lnSpc>
                  <a:spcPts val="1281"/>
                </a:lnSpc>
                <a:spcBef>
                  <a:spcPct val="0"/>
                </a:spcBef>
              </a:pPr>
              <a:r>
                <a:rPr lang="en-US" sz="915">
                  <a:solidFill>
                    <a:srgbClr val="000000"/>
                  </a:solidFill>
                  <a:latin typeface="Arial"/>
                  <a:ea typeface="Arial"/>
                  <a:cs typeface="Arial"/>
                  <a:sym typeface="Arial"/>
                </a:rPr>
                <a:t>ARD:Lois.Gillmore@samhsa.hhs.gov</a:t>
              </a:r>
            </a:p>
          </p:txBody>
        </p:sp>
      </p:grpSp>
      <p:grpSp>
        <p:nvGrpSpPr>
          <p:cNvPr id="61" name="Group 61"/>
          <p:cNvGrpSpPr/>
          <p:nvPr/>
        </p:nvGrpSpPr>
        <p:grpSpPr>
          <a:xfrm>
            <a:off x="12262985" y="4712412"/>
            <a:ext cx="273521" cy="260699"/>
            <a:chOff x="0" y="0"/>
            <a:chExt cx="812800" cy="774700"/>
          </a:xfrm>
        </p:grpSpPr>
        <p:sp>
          <p:nvSpPr>
            <p:cNvPr id="62" name="Freeform 62"/>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ECCC6E"/>
            </a:solidFill>
          </p:spPr>
        </p:sp>
        <p:sp>
          <p:nvSpPr>
            <p:cNvPr id="63" name="TextBox 63"/>
            <p:cNvSpPr txBox="1"/>
            <p:nvPr/>
          </p:nvSpPr>
          <p:spPr>
            <a:xfrm>
              <a:off x="228600" y="219075"/>
              <a:ext cx="355600" cy="390525"/>
            </a:xfrm>
            <a:prstGeom prst="rect">
              <a:avLst/>
            </a:prstGeom>
          </p:spPr>
          <p:txBody>
            <a:bodyPr lIns="50800" tIns="50800" rIns="50800" bIns="50800" rtlCol="0" anchor="ctr"/>
            <a:lstStyle/>
            <a:p>
              <a:pPr algn="ctr">
                <a:lnSpc>
                  <a:spcPts val="2691"/>
                </a:lnSpc>
              </a:pPr>
              <a:endParaRPr/>
            </a:p>
          </p:txBody>
        </p:sp>
      </p:grpSp>
      <p:grpSp>
        <p:nvGrpSpPr>
          <p:cNvPr id="64" name="Group 64"/>
          <p:cNvGrpSpPr/>
          <p:nvPr/>
        </p:nvGrpSpPr>
        <p:grpSpPr>
          <a:xfrm>
            <a:off x="11855018" y="5196258"/>
            <a:ext cx="273521" cy="260699"/>
            <a:chOff x="0" y="0"/>
            <a:chExt cx="812800" cy="774700"/>
          </a:xfrm>
        </p:grpSpPr>
        <p:sp>
          <p:nvSpPr>
            <p:cNvPr id="65" name="Freeform 65"/>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ECCC6E"/>
            </a:solidFill>
          </p:spPr>
        </p:sp>
        <p:sp>
          <p:nvSpPr>
            <p:cNvPr id="66" name="TextBox 66"/>
            <p:cNvSpPr txBox="1"/>
            <p:nvPr/>
          </p:nvSpPr>
          <p:spPr>
            <a:xfrm>
              <a:off x="228600" y="219075"/>
              <a:ext cx="355600" cy="390525"/>
            </a:xfrm>
            <a:prstGeom prst="rect">
              <a:avLst/>
            </a:prstGeom>
          </p:spPr>
          <p:txBody>
            <a:bodyPr lIns="50800" tIns="50800" rIns="50800" bIns="50800" rtlCol="0" anchor="ctr"/>
            <a:lstStyle/>
            <a:p>
              <a:pPr algn="ctr">
                <a:lnSpc>
                  <a:spcPts val="2691"/>
                </a:lnSpc>
              </a:pPr>
              <a:endParaRPr/>
            </a:p>
          </p:txBody>
        </p:sp>
      </p:grpSp>
      <p:grpSp>
        <p:nvGrpSpPr>
          <p:cNvPr id="67" name="Group 67"/>
          <p:cNvGrpSpPr/>
          <p:nvPr/>
        </p:nvGrpSpPr>
        <p:grpSpPr>
          <a:xfrm>
            <a:off x="11275324" y="5524620"/>
            <a:ext cx="273521" cy="260699"/>
            <a:chOff x="0" y="0"/>
            <a:chExt cx="812800" cy="774700"/>
          </a:xfrm>
        </p:grpSpPr>
        <p:sp>
          <p:nvSpPr>
            <p:cNvPr id="68" name="Freeform 6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ECCC6E"/>
            </a:solidFill>
          </p:spPr>
        </p:sp>
        <p:sp>
          <p:nvSpPr>
            <p:cNvPr id="69" name="TextBox 69"/>
            <p:cNvSpPr txBox="1"/>
            <p:nvPr/>
          </p:nvSpPr>
          <p:spPr>
            <a:xfrm>
              <a:off x="228600" y="219075"/>
              <a:ext cx="355600" cy="390525"/>
            </a:xfrm>
            <a:prstGeom prst="rect">
              <a:avLst/>
            </a:prstGeom>
          </p:spPr>
          <p:txBody>
            <a:bodyPr lIns="50800" tIns="50800" rIns="50800" bIns="50800" rtlCol="0" anchor="ctr"/>
            <a:lstStyle/>
            <a:p>
              <a:pPr algn="ctr">
                <a:lnSpc>
                  <a:spcPts val="2691"/>
                </a:lnSpc>
              </a:pPr>
              <a:endParaRPr/>
            </a:p>
          </p:txBody>
        </p:sp>
      </p:grpSp>
      <p:grpSp>
        <p:nvGrpSpPr>
          <p:cNvPr id="70" name="Group 70"/>
          <p:cNvGrpSpPr/>
          <p:nvPr/>
        </p:nvGrpSpPr>
        <p:grpSpPr>
          <a:xfrm>
            <a:off x="10175913" y="7674252"/>
            <a:ext cx="273521" cy="260699"/>
            <a:chOff x="0" y="0"/>
            <a:chExt cx="812800" cy="774700"/>
          </a:xfrm>
        </p:grpSpPr>
        <p:sp>
          <p:nvSpPr>
            <p:cNvPr id="71" name="Freeform 7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ECCC6E"/>
            </a:solidFill>
          </p:spPr>
        </p:sp>
        <p:sp>
          <p:nvSpPr>
            <p:cNvPr id="72" name="TextBox 72"/>
            <p:cNvSpPr txBox="1"/>
            <p:nvPr/>
          </p:nvSpPr>
          <p:spPr>
            <a:xfrm>
              <a:off x="228600" y="219075"/>
              <a:ext cx="355600" cy="390525"/>
            </a:xfrm>
            <a:prstGeom prst="rect">
              <a:avLst/>
            </a:prstGeom>
          </p:spPr>
          <p:txBody>
            <a:bodyPr lIns="50800" tIns="50800" rIns="50800" bIns="50800" rtlCol="0" anchor="ctr"/>
            <a:lstStyle/>
            <a:p>
              <a:pPr algn="ctr">
                <a:lnSpc>
                  <a:spcPts val="2691"/>
                </a:lnSpc>
              </a:pPr>
              <a:endParaRPr/>
            </a:p>
          </p:txBody>
        </p:sp>
      </p:grpSp>
      <p:grpSp>
        <p:nvGrpSpPr>
          <p:cNvPr id="73" name="Group 73"/>
          <p:cNvGrpSpPr/>
          <p:nvPr/>
        </p:nvGrpSpPr>
        <p:grpSpPr>
          <a:xfrm>
            <a:off x="9253880" y="5456958"/>
            <a:ext cx="273521" cy="260699"/>
            <a:chOff x="0" y="0"/>
            <a:chExt cx="812800" cy="774700"/>
          </a:xfrm>
        </p:grpSpPr>
        <p:sp>
          <p:nvSpPr>
            <p:cNvPr id="74" name="Freeform 7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ECCC6E"/>
            </a:solidFill>
          </p:spPr>
        </p:sp>
        <p:sp>
          <p:nvSpPr>
            <p:cNvPr id="75" name="TextBox 75"/>
            <p:cNvSpPr txBox="1"/>
            <p:nvPr/>
          </p:nvSpPr>
          <p:spPr>
            <a:xfrm>
              <a:off x="228600" y="219075"/>
              <a:ext cx="355600" cy="390525"/>
            </a:xfrm>
            <a:prstGeom prst="rect">
              <a:avLst/>
            </a:prstGeom>
          </p:spPr>
          <p:txBody>
            <a:bodyPr lIns="50800" tIns="50800" rIns="50800" bIns="50800" rtlCol="0" anchor="ctr"/>
            <a:lstStyle/>
            <a:p>
              <a:pPr algn="ctr">
                <a:lnSpc>
                  <a:spcPts val="2691"/>
                </a:lnSpc>
              </a:pPr>
              <a:endParaRPr/>
            </a:p>
          </p:txBody>
        </p:sp>
      </p:grpSp>
      <p:grpSp>
        <p:nvGrpSpPr>
          <p:cNvPr id="76" name="Group 76"/>
          <p:cNvGrpSpPr/>
          <p:nvPr/>
        </p:nvGrpSpPr>
        <p:grpSpPr>
          <a:xfrm>
            <a:off x="7267712" y="7804601"/>
            <a:ext cx="273521" cy="260699"/>
            <a:chOff x="0" y="0"/>
            <a:chExt cx="812800" cy="774700"/>
          </a:xfrm>
        </p:grpSpPr>
        <p:sp>
          <p:nvSpPr>
            <p:cNvPr id="77" name="Freeform 77"/>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ECCC6E"/>
            </a:solidFill>
          </p:spPr>
        </p:sp>
        <p:sp>
          <p:nvSpPr>
            <p:cNvPr id="78" name="TextBox 78"/>
            <p:cNvSpPr txBox="1"/>
            <p:nvPr/>
          </p:nvSpPr>
          <p:spPr>
            <a:xfrm>
              <a:off x="228600" y="219075"/>
              <a:ext cx="355600" cy="390525"/>
            </a:xfrm>
            <a:prstGeom prst="rect">
              <a:avLst/>
            </a:prstGeom>
          </p:spPr>
          <p:txBody>
            <a:bodyPr lIns="50800" tIns="50800" rIns="50800" bIns="50800" rtlCol="0" anchor="ctr"/>
            <a:lstStyle/>
            <a:p>
              <a:pPr algn="ctr">
                <a:lnSpc>
                  <a:spcPts val="2691"/>
                </a:lnSpc>
              </a:pPr>
              <a:endParaRPr/>
            </a:p>
          </p:txBody>
        </p:sp>
      </p:grpSp>
      <p:grpSp>
        <p:nvGrpSpPr>
          <p:cNvPr id="79" name="Group 79"/>
          <p:cNvGrpSpPr/>
          <p:nvPr/>
        </p:nvGrpSpPr>
        <p:grpSpPr>
          <a:xfrm>
            <a:off x="8065592" y="6235430"/>
            <a:ext cx="273521" cy="260699"/>
            <a:chOff x="0" y="0"/>
            <a:chExt cx="812800" cy="774700"/>
          </a:xfrm>
        </p:grpSpPr>
        <p:sp>
          <p:nvSpPr>
            <p:cNvPr id="80" name="Freeform 80"/>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ECCC6E"/>
            </a:solidFill>
          </p:spPr>
        </p:sp>
        <p:sp>
          <p:nvSpPr>
            <p:cNvPr id="81" name="TextBox 81"/>
            <p:cNvSpPr txBox="1"/>
            <p:nvPr/>
          </p:nvSpPr>
          <p:spPr>
            <a:xfrm>
              <a:off x="228600" y="219075"/>
              <a:ext cx="355600" cy="390525"/>
            </a:xfrm>
            <a:prstGeom prst="rect">
              <a:avLst/>
            </a:prstGeom>
          </p:spPr>
          <p:txBody>
            <a:bodyPr lIns="50800" tIns="50800" rIns="50800" bIns="50800" rtlCol="0" anchor="ctr"/>
            <a:lstStyle/>
            <a:p>
              <a:pPr algn="ctr">
                <a:lnSpc>
                  <a:spcPts val="2691"/>
                </a:lnSpc>
              </a:pPr>
              <a:endParaRPr/>
            </a:p>
          </p:txBody>
        </p:sp>
      </p:grpSp>
      <p:grpSp>
        <p:nvGrpSpPr>
          <p:cNvPr id="82" name="Group 82"/>
          <p:cNvGrpSpPr/>
          <p:nvPr/>
        </p:nvGrpSpPr>
        <p:grpSpPr>
          <a:xfrm>
            <a:off x="5852866" y="5785320"/>
            <a:ext cx="273521" cy="260699"/>
            <a:chOff x="0" y="0"/>
            <a:chExt cx="812800" cy="774700"/>
          </a:xfrm>
        </p:grpSpPr>
        <p:sp>
          <p:nvSpPr>
            <p:cNvPr id="83" name="Freeform 83"/>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ECCC6E"/>
            </a:solidFill>
          </p:spPr>
        </p:sp>
        <p:sp>
          <p:nvSpPr>
            <p:cNvPr id="84" name="TextBox 84"/>
            <p:cNvSpPr txBox="1"/>
            <p:nvPr/>
          </p:nvSpPr>
          <p:spPr>
            <a:xfrm>
              <a:off x="228600" y="219075"/>
              <a:ext cx="355600" cy="390525"/>
            </a:xfrm>
            <a:prstGeom prst="rect">
              <a:avLst/>
            </a:prstGeom>
          </p:spPr>
          <p:txBody>
            <a:bodyPr lIns="50800" tIns="50800" rIns="50800" bIns="50800" rtlCol="0" anchor="ctr"/>
            <a:lstStyle/>
            <a:p>
              <a:pPr algn="ctr">
                <a:lnSpc>
                  <a:spcPts val="2691"/>
                </a:lnSpc>
              </a:pPr>
              <a:endParaRPr/>
            </a:p>
          </p:txBody>
        </p:sp>
      </p:grpSp>
      <p:grpSp>
        <p:nvGrpSpPr>
          <p:cNvPr id="85" name="Group 85"/>
          <p:cNvGrpSpPr/>
          <p:nvPr/>
        </p:nvGrpSpPr>
        <p:grpSpPr>
          <a:xfrm>
            <a:off x="2711971" y="6365780"/>
            <a:ext cx="273521" cy="260699"/>
            <a:chOff x="0" y="0"/>
            <a:chExt cx="812800" cy="774700"/>
          </a:xfrm>
        </p:grpSpPr>
        <p:sp>
          <p:nvSpPr>
            <p:cNvPr id="86" name="Freeform 86"/>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ECCC6E"/>
            </a:solidFill>
          </p:spPr>
        </p:sp>
        <p:sp>
          <p:nvSpPr>
            <p:cNvPr id="87" name="TextBox 87"/>
            <p:cNvSpPr txBox="1"/>
            <p:nvPr/>
          </p:nvSpPr>
          <p:spPr>
            <a:xfrm>
              <a:off x="228600" y="219075"/>
              <a:ext cx="355600" cy="390525"/>
            </a:xfrm>
            <a:prstGeom prst="rect">
              <a:avLst/>
            </a:prstGeom>
          </p:spPr>
          <p:txBody>
            <a:bodyPr lIns="50800" tIns="50800" rIns="50800" bIns="50800" rtlCol="0" anchor="ctr"/>
            <a:lstStyle/>
            <a:p>
              <a:pPr algn="ctr">
                <a:lnSpc>
                  <a:spcPts val="2691"/>
                </a:lnSpc>
              </a:pPr>
              <a:endParaRPr/>
            </a:p>
          </p:txBody>
        </p:sp>
      </p:grpSp>
      <p:grpSp>
        <p:nvGrpSpPr>
          <p:cNvPr id="88" name="Group 88"/>
          <p:cNvGrpSpPr/>
          <p:nvPr/>
        </p:nvGrpSpPr>
        <p:grpSpPr>
          <a:xfrm>
            <a:off x="3075668" y="3757400"/>
            <a:ext cx="273521" cy="260699"/>
            <a:chOff x="0" y="0"/>
            <a:chExt cx="812800" cy="774700"/>
          </a:xfrm>
        </p:grpSpPr>
        <p:sp>
          <p:nvSpPr>
            <p:cNvPr id="89" name="Freeform 89"/>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ECCC6E"/>
            </a:solidFill>
          </p:spPr>
        </p:sp>
        <p:sp>
          <p:nvSpPr>
            <p:cNvPr id="90" name="TextBox 90"/>
            <p:cNvSpPr txBox="1"/>
            <p:nvPr/>
          </p:nvSpPr>
          <p:spPr>
            <a:xfrm>
              <a:off x="228600" y="219075"/>
              <a:ext cx="355600" cy="390525"/>
            </a:xfrm>
            <a:prstGeom prst="rect">
              <a:avLst/>
            </a:prstGeom>
          </p:spPr>
          <p:txBody>
            <a:bodyPr lIns="50800" tIns="50800" rIns="50800" bIns="50800" rtlCol="0" anchor="ctr"/>
            <a:lstStyle/>
            <a:p>
              <a:pPr algn="ctr">
                <a:lnSpc>
                  <a:spcPts val="2691"/>
                </a:lnSpc>
              </a:pPr>
              <a:endParaRPr/>
            </a:p>
          </p:txBody>
        </p:sp>
      </p:grpSp>
      <p:grpSp>
        <p:nvGrpSpPr>
          <p:cNvPr id="91" name="Group 91"/>
          <p:cNvGrpSpPr>
            <a:grpSpLocks noChangeAspect="1"/>
          </p:cNvGrpSpPr>
          <p:nvPr/>
        </p:nvGrpSpPr>
        <p:grpSpPr>
          <a:xfrm>
            <a:off x="10344661" y="2421397"/>
            <a:ext cx="789048" cy="789045"/>
            <a:chOff x="0" y="0"/>
            <a:chExt cx="6350000" cy="6349975"/>
          </a:xfrm>
        </p:grpSpPr>
        <p:sp>
          <p:nvSpPr>
            <p:cNvPr id="92" name="Freeform 9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63192" r="-14800"/>
              </a:stretch>
            </a:blipFill>
          </p:spPr>
        </p:sp>
      </p:grpSp>
      <p:grpSp>
        <p:nvGrpSpPr>
          <p:cNvPr id="93" name="Group 93"/>
          <p:cNvGrpSpPr>
            <a:grpSpLocks noChangeAspect="1"/>
          </p:cNvGrpSpPr>
          <p:nvPr/>
        </p:nvGrpSpPr>
        <p:grpSpPr>
          <a:xfrm>
            <a:off x="6367231" y="2285689"/>
            <a:ext cx="789048" cy="789045"/>
            <a:chOff x="0" y="0"/>
            <a:chExt cx="6350000" cy="6349975"/>
          </a:xfrm>
        </p:grpSpPr>
        <p:sp>
          <p:nvSpPr>
            <p:cNvPr id="94" name="Freeform 9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t="-12532" b="-12532"/>
              </a:stretch>
            </a:blipFill>
          </p:spPr>
        </p:sp>
      </p:grpSp>
      <p:grpSp>
        <p:nvGrpSpPr>
          <p:cNvPr id="95" name="Group 95"/>
          <p:cNvGrpSpPr>
            <a:grpSpLocks noChangeAspect="1"/>
          </p:cNvGrpSpPr>
          <p:nvPr/>
        </p:nvGrpSpPr>
        <p:grpSpPr>
          <a:xfrm>
            <a:off x="4336113" y="3493227"/>
            <a:ext cx="789048" cy="789045"/>
            <a:chOff x="0" y="0"/>
            <a:chExt cx="6350000" cy="6349975"/>
          </a:xfrm>
        </p:grpSpPr>
        <p:sp>
          <p:nvSpPr>
            <p:cNvPr id="96" name="Freeform 9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t="-12500" b="-12500"/>
              </a:stretch>
            </a:blipFill>
          </p:spPr>
        </p:sp>
      </p:grpSp>
      <p:grpSp>
        <p:nvGrpSpPr>
          <p:cNvPr id="97" name="Group 97"/>
          <p:cNvGrpSpPr/>
          <p:nvPr/>
        </p:nvGrpSpPr>
        <p:grpSpPr>
          <a:xfrm>
            <a:off x="15085704" y="5240589"/>
            <a:ext cx="3052258" cy="3052258"/>
            <a:chOff x="0" y="0"/>
            <a:chExt cx="4069677" cy="4069677"/>
          </a:xfrm>
        </p:grpSpPr>
        <p:sp>
          <p:nvSpPr>
            <p:cNvPr id="98" name="Freeform 98"/>
            <p:cNvSpPr/>
            <p:nvPr/>
          </p:nvSpPr>
          <p:spPr>
            <a:xfrm>
              <a:off x="0" y="0"/>
              <a:ext cx="4069677" cy="4069677"/>
            </a:xfrm>
            <a:custGeom>
              <a:avLst/>
              <a:gdLst/>
              <a:ahLst/>
              <a:cxnLst/>
              <a:rect l="l" t="t" r="r" b="b"/>
              <a:pathLst>
                <a:path w="4069677" h="4069677">
                  <a:moveTo>
                    <a:pt x="0" y="0"/>
                  </a:moveTo>
                  <a:lnTo>
                    <a:pt x="4069677" y="0"/>
                  </a:lnTo>
                  <a:lnTo>
                    <a:pt x="4069677" y="4069677"/>
                  </a:lnTo>
                  <a:lnTo>
                    <a:pt x="0" y="406967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99" name="Freeform 99"/>
          <p:cNvSpPr/>
          <p:nvPr/>
        </p:nvSpPr>
        <p:spPr>
          <a:xfrm rot="-2241813">
            <a:off x="16345464" y="3435193"/>
            <a:ext cx="1200794" cy="1858095"/>
          </a:xfrm>
          <a:custGeom>
            <a:avLst/>
            <a:gdLst/>
            <a:ahLst/>
            <a:cxnLst/>
            <a:rect l="l" t="t" r="r" b="b"/>
            <a:pathLst>
              <a:path w="1200794" h="1858095">
                <a:moveTo>
                  <a:pt x="0" y="0"/>
                </a:moveTo>
                <a:lnTo>
                  <a:pt x="1200794" y="0"/>
                </a:lnTo>
                <a:lnTo>
                  <a:pt x="1200794" y="1858094"/>
                </a:lnTo>
                <a:lnTo>
                  <a:pt x="0" y="185809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00" name="TextBox 100"/>
          <p:cNvSpPr txBox="1"/>
          <p:nvPr/>
        </p:nvSpPr>
        <p:spPr>
          <a:xfrm>
            <a:off x="11762997" y="6397640"/>
            <a:ext cx="2587059" cy="1147163"/>
          </a:xfrm>
          <a:prstGeom prst="rect">
            <a:avLst/>
          </a:prstGeom>
        </p:spPr>
        <p:txBody>
          <a:bodyPr lIns="0" tIns="0" rIns="0" bIns="0" rtlCol="0" anchor="t">
            <a:spAutoFit/>
          </a:bodyPr>
          <a:lstStyle/>
          <a:p>
            <a:pPr algn="l">
              <a:lnSpc>
                <a:spcPts val="1281"/>
              </a:lnSpc>
            </a:pPr>
            <a:r>
              <a:rPr lang="en-US" sz="915" b="1" spc="-31">
                <a:solidFill>
                  <a:srgbClr val="000000"/>
                </a:solidFill>
                <a:latin typeface="Arial Bold"/>
                <a:ea typeface="Arial Bold"/>
                <a:cs typeface="Arial Bold"/>
                <a:sym typeface="Arial Bold"/>
              </a:rPr>
              <a:t>Region III: Philadelphia DC, DE, MD, PA, VA, WV</a:t>
            </a:r>
          </a:p>
          <a:p>
            <a:pPr algn="l">
              <a:lnSpc>
                <a:spcPts val="1281"/>
              </a:lnSpc>
            </a:pPr>
            <a:r>
              <a:rPr lang="en-US" sz="915" b="1" spc="-31">
                <a:solidFill>
                  <a:srgbClr val="000000"/>
                </a:solidFill>
                <a:latin typeface="Arial Bold"/>
                <a:ea typeface="Arial Bold"/>
                <a:cs typeface="Arial Bold"/>
                <a:sym typeface="Arial Bold"/>
              </a:rPr>
              <a:t>and 7 Tribal Nations</a:t>
            </a:r>
          </a:p>
          <a:p>
            <a:pPr algn="l">
              <a:lnSpc>
                <a:spcPts val="1281"/>
              </a:lnSpc>
            </a:pPr>
            <a:r>
              <a:rPr lang="en-US" sz="915" spc="-31">
                <a:solidFill>
                  <a:srgbClr val="000000"/>
                </a:solidFill>
                <a:latin typeface="Arial"/>
                <a:ea typeface="Arial"/>
                <a:cs typeface="Arial"/>
                <a:sym typeface="Arial"/>
              </a:rPr>
              <a:t>Jean Bennett, PhD</a:t>
            </a:r>
          </a:p>
          <a:p>
            <a:pPr algn="l">
              <a:lnSpc>
                <a:spcPts val="1281"/>
              </a:lnSpc>
            </a:pPr>
            <a:r>
              <a:rPr lang="en-US" sz="915" spc="-31">
                <a:solidFill>
                  <a:srgbClr val="000000"/>
                </a:solidFill>
                <a:latin typeface="Arial"/>
                <a:ea typeface="Arial"/>
                <a:cs typeface="Arial"/>
                <a:sym typeface="Arial"/>
              </a:rPr>
              <a:t>215-861-4377</a:t>
            </a:r>
          </a:p>
          <a:p>
            <a:pPr algn="l">
              <a:lnSpc>
                <a:spcPts val="1281"/>
              </a:lnSpc>
            </a:pPr>
            <a:r>
              <a:rPr lang="en-US" sz="915" spc="-31">
                <a:solidFill>
                  <a:srgbClr val="000000"/>
                </a:solidFill>
                <a:latin typeface="Arial"/>
                <a:ea typeface="Arial"/>
                <a:cs typeface="Arial"/>
                <a:sym typeface="Arial"/>
                <a:hlinkClick r:id="rId20" tooltip="mailto:Jean.Bennett@samhsa.hhs.gov"/>
              </a:rPr>
              <a:t>Jean.Bennett@samhsa.hhs.gov</a:t>
            </a:r>
          </a:p>
          <a:p>
            <a:pPr algn="l">
              <a:lnSpc>
                <a:spcPts val="1281"/>
              </a:lnSpc>
            </a:pPr>
            <a:r>
              <a:rPr lang="en-US" sz="915" spc="-31">
                <a:solidFill>
                  <a:srgbClr val="000000"/>
                </a:solidFill>
                <a:latin typeface="Arial"/>
                <a:ea typeface="Arial"/>
                <a:cs typeface="Arial"/>
                <a:sym typeface="Arial"/>
              </a:rPr>
              <a:t>ARD: Jeanne.Tuono@samhsa.hhs.gov</a:t>
            </a:r>
          </a:p>
          <a:p>
            <a:pPr algn="l">
              <a:lnSpc>
                <a:spcPts val="1281"/>
              </a:lnSpc>
            </a:pPr>
            <a:r>
              <a:rPr lang="en-US" sz="915" spc="-31">
                <a:solidFill>
                  <a:srgbClr val="000000"/>
                </a:solidFill>
                <a:latin typeface="Arial"/>
                <a:ea typeface="Arial"/>
                <a:cs typeface="Arial"/>
                <a:sym typeface="Arial"/>
              </a:rPr>
              <a:t>RBHA: Anna Whitney@samhsa.hhs.gov</a:t>
            </a:r>
          </a:p>
        </p:txBody>
      </p:sp>
      <p:sp>
        <p:nvSpPr>
          <p:cNvPr id="101" name="TextBox 101"/>
          <p:cNvSpPr txBox="1"/>
          <p:nvPr/>
        </p:nvSpPr>
        <p:spPr>
          <a:xfrm>
            <a:off x="11494106" y="8196121"/>
            <a:ext cx="2587059" cy="1147163"/>
          </a:xfrm>
          <a:prstGeom prst="rect">
            <a:avLst/>
          </a:prstGeom>
        </p:spPr>
        <p:txBody>
          <a:bodyPr lIns="0" tIns="0" rIns="0" bIns="0" rtlCol="0" anchor="t">
            <a:spAutoFit/>
          </a:bodyPr>
          <a:lstStyle/>
          <a:p>
            <a:pPr algn="l">
              <a:lnSpc>
                <a:spcPts val="1281"/>
              </a:lnSpc>
            </a:pPr>
            <a:r>
              <a:rPr lang="en-US" sz="915" b="1" spc="-31">
                <a:solidFill>
                  <a:srgbClr val="000000"/>
                </a:solidFill>
                <a:latin typeface="Arial Bold"/>
                <a:ea typeface="Arial Bold"/>
                <a:cs typeface="Arial Bold"/>
                <a:sym typeface="Arial Bold"/>
              </a:rPr>
              <a:t>Region IV: Atlanta AL, FL, GA, KY, MS, NC, SC, TN</a:t>
            </a:r>
          </a:p>
          <a:p>
            <a:pPr algn="l">
              <a:lnSpc>
                <a:spcPts val="1281"/>
              </a:lnSpc>
            </a:pPr>
            <a:r>
              <a:rPr lang="en-US" sz="915" b="1" spc="-31">
                <a:solidFill>
                  <a:srgbClr val="000000"/>
                </a:solidFill>
                <a:latin typeface="Arial Bold"/>
                <a:ea typeface="Arial Bold"/>
                <a:cs typeface="Arial Bold"/>
                <a:sym typeface="Arial Bold"/>
              </a:rPr>
              <a:t>and 6 Tribal Nations</a:t>
            </a:r>
          </a:p>
          <a:p>
            <a:pPr algn="l">
              <a:lnSpc>
                <a:spcPts val="1281"/>
              </a:lnSpc>
            </a:pPr>
            <a:r>
              <a:rPr lang="en-US" sz="915" spc="-31">
                <a:solidFill>
                  <a:srgbClr val="000000"/>
                </a:solidFill>
                <a:latin typeface="Arial"/>
                <a:ea typeface="Arial"/>
                <a:cs typeface="Arial"/>
                <a:sym typeface="Arial"/>
              </a:rPr>
              <a:t>CAPT Michael King, PhD, MSW</a:t>
            </a:r>
          </a:p>
          <a:p>
            <a:pPr algn="l">
              <a:lnSpc>
                <a:spcPts val="1281"/>
              </a:lnSpc>
            </a:pPr>
            <a:r>
              <a:rPr lang="en-US" sz="915" spc="-31">
                <a:solidFill>
                  <a:srgbClr val="000000"/>
                </a:solidFill>
                <a:latin typeface="Arial"/>
                <a:ea typeface="Arial"/>
                <a:cs typeface="Arial"/>
                <a:sym typeface="Arial"/>
              </a:rPr>
              <a:t>404-562-4125</a:t>
            </a:r>
          </a:p>
          <a:p>
            <a:pPr algn="l">
              <a:lnSpc>
                <a:spcPts val="1281"/>
              </a:lnSpc>
            </a:pPr>
            <a:r>
              <a:rPr lang="en-US" sz="915" spc="-31">
                <a:solidFill>
                  <a:srgbClr val="000000"/>
                </a:solidFill>
                <a:latin typeface="Arial"/>
                <a:ea typeface="Arial"/>
                <a:cs typeface="Arial"/>
                <a:sym typeface="Arial"/>
              </a:rPr>
              <a:t>Michael.King@samhsa.hhs.gov</a:t>
            </a:r>
          </a:p>
          <a:p>
            <a:pPr algn="l">
              <a:lnSpc>
                <a:spcPts val="1281"/>
              </a:lnSpc>
            </a:pPr>
            <a:r>
              <a:rPr lang="en-US" sz="915" spc="-31">
                <a:solidFill>
                  <a:srgbClr val="000000"/>
                </a:solidFill>
                <a:latin typeface="Arial"/>
                <a:ea typeface="Arial"/>
                <a:cs typeface="Arial"/>
                <a:sym typeface="Arial"/>
              </a:rPr>
              <a:t>RBHA: Marissa.Dancy@samhsa.hhs.gov</a:t>
            </a:r>
          </a:p>
          <a:p>
            <a:pPr algn="l">
              <a:lnSpc>
                <a:spcPts val="1281"/>
              </a:lnSpc>
              <a:spcBef>
                <a:spcPct val="0"/>
              </a:spcBef>
            </a:pPr>
            <a:r>
              <a:rPr lang="en-US" sz="915" spc="-31">
                <a:solidFill>
                  <a:srgbClr val="000000"/>
                </a:solidFill>
                <a:latin typeface="Arial"/>
                <a:ea typeface="Arial"/>
                <a:cs typeface="Arial"/>
                <a:sym typeface="Arial"/>
              </a:rPr>
              <a:t>RBHA: Oshea.Johnson@samhsa.hhs.gov</a:t>
            </a:r>
          </a:p>
        </p:txBody>
      </p:sp>
      <p:sp>
        <p:nvSpPr>
          <p:cNvPr id="102" name="TextBox 102"/>
          <p:cNvSpPr txBox="1"/>
          <p:nvPr/>
        </p:nvSpPr>
        <p:spPr>
          <a:xfrm>
            <a:off x="7689910" y="8480733"/>
            <a:ext cx="2587059" cy="1147163"/>
          </a:xfrm>
          <a:prstGeom prst="rect">
            <a:avLst/>
          </a:prstGeom>
        </p:spPr>
        <p:txBody>
          <a:bodyPr lIns="0" tIns="0" rIns="0" bIns="0" rtlCol="0" anchor="t">
            <a:spAutoFit/>
          </a:bodyPr>
          <a:lstStyle/>
          <a:p>
            <a:pPr algn="l">
              <a:lnSpc>
                <a:spcPts val="1281"/>
              </a:lnSpc>
            </a:pPr>
            <a:r>
              <a:rPr lang="en-US" sz="915" b="1">
                <a:solidFill>
                  <a:srgbClr val="000000"/>
                </a:solidFill>
                <a:latin typeface="Arial Bold"/>
                <a:ea typeface="Arial Bold"/>
                <a:cs typeface="Arial Bold"/>
                <a:sym typeface="Arial Bold"/>
              </a:rPr>
              <a:t>Region VI: Dallas AR, LA, NM, OK, TX</a:t>
            </a:r>
          </a:p>
          <a:p>
            <a:pPr algn="l">
              <a:lnSpc>
                <a:spcPts val="1281"/>
              </a:lnSpc>
            </a:pPr>
            <a:r>
              <a:rPr lang="en-US" sz="915" b="1">
                <a:solidFill>
                  <a:srgbClr val="000000"/>
                </a:solidFill>
                <a:latin typeface="Arial Bold"/>
                <a:ea typeface="Arial Bold"/>
                <a:cs typeface="Arial Bold"/>
                <a:sym typeface="Arial Bold"/>
              </a:rPr>
              <a:t>and 68 Tribal Nations</a:t>
            </a:r>
          </a:p>
          <a:p>
            <a:pPr algn="l">
              <a:lnSpc>
                <a:spcPts val="1281"/>
              </a:lnSpc>
            </a:pPr>
            <a:r>
              <a:rPr lang="en-US" sz="915">
                <a:solidFill>
                  <a:srgbClr val="000000"/>
                </a:solidFill>
                <a:latin typeface="Arial"/>
                <a:ea typeface="Arial"/>
                <a:cs typeface="Arial"/>
                <a:sym typeface="Arial"/>
              </a:rPr>
              <a:t>Kristie Brooks, MS</a:t>
            </a:r>
          </a:p>
          <a:p>
            <a:pPr algn="l">
              <a:lnSpc>
                <a:spcPts val="1281"/>
              </a:lnSpc>
            </a:pPr>
            <a:r>
              <a:rPr lang="en-US" sz="915">
                <a:solidFill>
                  <a:srgbClr val="000000"/>
                </a:solidFill>
                <a:latin typeface="Arial"/>
                <a:ea typeface="Arial"/>
                <a:cs typeface="Arial"/>
                <a:sym typeface="Arial"/>
              </a:rPr>
              <a:t>240-276-1447</a:t>
            </a:r>
          </a:p>
          <a:p>
            <a:pPr algn="l">
              <a:lnSpc>
                <a:spcPts val="1281"/>
              </a:lnSpc>
            </a:pPr>
            <a:r>
              <a:rPr lang="en-US" sz="915">
                <a:solidFill>
                  <a:srgbClr val="000000"/>
                </a:solidFill>
                <a:latin typeface="Arial"/>
                <a:ea typeface="Arial"/>
                <a:cs typeface="Arial"/>
                <a:sym typeface="Arial"/>
                <a:hlinkClick r:id="rId21" tooltip="mailto:Kristie.Brooks@samhsa.hhs.gov"/>
              </a:rPr>
              <a:t>Kristie.Brooks@samhsa.hhs.gov</a:t>
            </a:r>
          </a:p>
          <a:p>
            <a:pPr algn="l">
              <a:lnSpc>
                <a:spcPts val="1281"/>
              </a:lnSpc>
            </a:pPr>
            <a:r>
              <a:rPr lang="en-US" sz="915">
                <a:solidFill>
                  <a:srgbClr val="000000"/>
                </a:solidFill>
                <a:latin typeface="Arial"/>
                <a:ea typeface="Arial"/>
                <a:cs typeface="Arial"/>
                <a:sym typeface="Arial"/>
              </a:rPr>
              <a:t>RBHA: </a:t>
            </a:r>
            <a:r>
              <a:rPr lang="en-US" sz="915">
                <a:solidFill>
                  <a:srgbClr val="000000"/>
                </a:solidFill>
                <a:latin typeface="Arial"/>
                <a:ea typeface="Arial"/>
                <a:cs typeface="Arial"/>
                <a:sym typeface="Arial"/>
                <a:hlinkClick r:id="rId22" tooltip="mailto:Zayna.Fulton@samhsa.hhs.gov"/>
              </a:rPr>
              <a:t>Zayna.Fulton@samhsa.hhs.gov</a:t>
            </a:r>
            <a:r>
              <a:rPr lang="en-US" sz="915">
                <a:solidFill>
                  <a:srgbClr val="000000"/>
                </a:solidFill>
                <a:latin typeface="Arial"/>
                <a:ea typeface="Arial"/>
                <a:cs typeface="Arial"/>
                <a:sym typeface="Arial"/>
              </a:rPr>
              <a:t> </a:t>
            </a:r>
          </a:p>
          <a:p>
            <a:pPr algn="l">
              <a:lnSpc>
                <a:spcPts val="1281"/>
              </a:lnSpc>
              <a:spcBef>
                <a:spcPct val="0"/>
              </a:spcBef>
            </a:pPr>
            <a:r>
              <a:rPr lang="en-US" sz="915">
                <a:solidFill>
                  <a:srgbClr val="000000"/>
                </a:solidFill>
                <a:latin typeface="Arial"/>
                <a:ea typeface="Arial"/>
                <a:cs typeface="Arial"/>
                <a:sym typeface="Arial"/>
              </a:rPr>
              <a:t>RBHA: Kristopher.Engdall@samhsa.hhs.gov</a:t>
            </a:r>
          </a:p>
        </p:txBody>
      </p:sp>
      <p:sp>
        <p:nvSpPr>
          <p:cNvPr id="103" name="TextBox 103"/>
          <p:cNvSpPr txBox="1"/>
          <p:nvPr/>
        </p:nvSpPr>
        <p:spPr>
          <a:xfrm>
            <a:off x="7036169" y="6605534"/>
            <a:ext cx="2587059" cy="1147163"/>
          </a:xfrm>
          <a:prstGeom prst="rect">
            <a:avLst/>
          </a:prstGeom>
        </p:spPr>
        <p:txBody>
          <a:bodyPr lIns="0" tIns="0" rIns="0" bIns="0" rtlCol="0" anchor="t">
            <a:spAutoFit/>
          </a:bodyPr>
          <a:lstStyle/>
          <a:p>
            <a:pPr algn="l">
              <a:lnSpc>
                <a:spcPts val="1281"/>
              </a:lnSpc>
            </a:pPr>
            <a:r>
              <a:rPr lang="en-US" sz="915" b="1">
                <a:solidFill>
                  <a:srgbClr val="000000"/>
                </a:solidFill>
                <a:latin typeface="Arial Bold"/>
                <a:ea typeface="Arial Bold"/>
                <a:cs typeface="Arial Bold"/>
                <a:sym typeface="Arial Bold"/>
              </a:rPr>
              <a:t>Region VII: Kansas City IA, KS, NE, MO</a:t>
            </a:r>
          </a:p>
          <a:p>
            <a:pPr algn="l">
              <a:lnSpc>
                <a:spcPts val="1281"/>
              </a:lnSpc>
            </a:pPr>
            <a:r>
              <a:rPr lang="en-US" sz="915" b="1">
                <a:solidFill>
                  <a:srgbClr val="000000"/>
                </a:solidFill>
                <a:latin typeface="Arial Bold"/>
                <a:ea typeface="Arial Bold"/>
                <a:cs typeface="Arial Bold"/>
                <a:sym typeface="Arial Bold"/>
              </a:rPr>
              <a:t>and 9 Tribal Nations</a:t>
            </a:r>
          </a:p>
          <a:p>
            <a:pPr algn="l">
              <a:lnSpc>
                <a:spcPts val="1281"/>
              </a:lnSpc>
            </a:pPr>
            <a:r>
              <a:rPr lang="en-US" sz="915">
                <a:solidFill>
                  <a:srgbClr val="000000"/>
                </a:solidFill>
                <a:latin typeface="Arial"/>
                <a:ea typeface="Arial"/>
                <a:cs typeface="Arial"/>
                <a:sym typeface="Arial"/>
              </a:rPr>
              <a:t>Kimberly Freese, MPA,LAC</a:t>
            </a:r>
          </a:p>
          <a:p>
            <a:pPr algn="l">
              <a:lnSpc>
                <a:spcPts val="1281"/>
              </a:lnSpc>
            </a:pPr>
            <a:r>
              <a:rPr lang="en-US" sz="915">
                <a:solidFill>
                  <a:srgbClr val="000000"/>
                </a:solidFill>
                <a:latin typeface="Arial"/>
                <a:ea typeface="Arial"/>
                <a:cs typeface="Arial"/>
                <a:sym typeface="Arial"/>
              </a:rPr>
              <a:t>816-426-5291</a:t>
            </a:r>
          </a:p>
          <a:p>
            <a:pPr algn="l">
              <a:lnSpc>
                <a:spcPts val="1281"/>
              </a:lnSpc>
            </a:pPr>
            <a:r>
              <a:rPr lang="en-US" sz="915">
                <a:solidFill>
                  <a:srgbClr val="000000"/>
                </a:solidFill>
                <a:latin typeface="Arial"/>
                <a:ea typeface="Arial"/>
                <a:cs typeface="Arial"/>
                <a:sym typeface="Arial"/>
                <a:hlinkClick r:id="rId23" tooltip="mailto:Kimberly.Freese@samhsa.hhs.gov"/>
              </a:rPr>
              <a:t>Kimberly.Freese@samhsa.hhs.gov</a:t>
            </a:r>
          </a:p>
          <a:p>
            <a:pPr algn="l">
              <a:lnSpc>
                <a:spcPts val="1281"/>
              </a:lnSpc>
            </a:pPr>
            <a:r>
              <a:rPr lang="en-US" sz="915">
                <a:solidFill>
                  <a:srgbClr val="000000"/>
                </a:solidFill>
                <a:latin typeface="Arial"/>
                <a:ea typeface="Arial"/>
                <a:cs typeface="Arial"/>
                <a:sym typeface="Arial"/>
              </a:rPr>
              <a:t>RBHA: </a:t>
            </a:r>
            <a:r>
              <a:rPr lang="en-US" sz="915">
                <a:solidFill>
                  <a:srgbClr val="000000"/>
                </a:solidFill>
                <a:latin typeface="Arial"/>
                <a:ea typeface="Arial"/>
                <a:cs typeface="Arial"/>
                <a:sym typeface="Arial"/>
                <a:hlinkClick r:id="rId24" tooltip="mailto:Mirna.Herrera@samhsa.hhs.gov"/>
              </a:rPr>
              <a:t>Mirna.Herrera@samhsa.hhs.gov</a:t>
            </a:r>
          </a:p>
          <a:p>
            <a:pPr algn="l">
              <a:lnSpc>
                <a:spcPts val="1281"/>
              </a:lnSpc>
              <a:spcBef>
                <a:spcPct val="0"/>
              </a:spcBef>
            </a:pPr>
            <a:r>
              <a:rPr lang="en-US" sz="915">
                <a:solidFill>
                  <a:srgbClr val="000000"/>
                </a:solidFill>
                <a:latin typeface="Arial"/>
                <a:ea typeface="Arial"/>
                <a:cs typeface="Arial"/>
                <a:sym typeface="Arial"/>
              </a:rPr>
              <a:t>RBHA: Maria.Loconsolo@samhsa.hhs.gov </a:t>
            </a:r>
          </a:p>
        </p:txBody>
      </p:sp>
      <p:sp>
        <p:nvSpPr>
          <p:cNvPr id="104" name="TextBox 104"/>
          <p:cNvSpPr txBox="1"/>
          <p:nvPr/>
        </p:nvSpPr>
        <p:spPr>
          <a:xfrm>
            <a:off x="1347891" y="4935011"/>
            <a:ext cx="2531297" cy="1256661"/>
          </a:xfrm>
          <a:prstGeom prst="rect">
            <a:avLst/>
          </a:prstGeom>
        </p:spPr>
        <p:txBody>
          <a:bodyPr lIns="0" tIns="0" rIns="0" bIns="0" rtlCol="0" anchor="t">
            <a:spAutoFit/>
          </a:bodyPr>
          <a:lstStyle/>
          <a:p>
            <a:pPr algn="l">
              <a:lnSpc>
                <a:spcPts val="1227"/>
              </a:lnSpc>
            </a:pPr>
            <a:r>
              <a:rPr lang="en-US" sz="915" b="1" spc="-9">
                <a:solidFill>
                  <a:srgbClr val="000000"/>
                </a:solidFill>
                <a:latin typeface="Arial Bold"/>
                <a:ea typeface="Arial Bold"/>
                <a:cs typeface="Arial Bold"/>
                <a:sym typeface="Arial Bold"/>
              </a:rPr>
              <a:t>Region IX: San Francisco AZ, CA, HI, GU, NV, AS, CNMI, FSM, MH, PW</a:t>
            </a:r>
          </a:p>
          <a:p>
            <a:pPr algn="l">
              <a:lnSpc>
                <a:spcPts val="1227"/>
              </a:lnSpc>
            </a:pPr>
            <a:r>
              <a:rPr lang="en-US" sz="915" b="1" spc="-9">
                <a:solidFill>
                  <a:srgbClr val="000000"/>
                </a:solidFill>
                <a:latin typeface="Arial Bold"/>
                <a:ea typeface="Arial Bold"/>
                <a:cs typeface="Arial Bold"/>
                <a:sym typeface="Arial Bold"/>
              </a:rPr>
              <a:t>and 156 Tribal Nations</a:t>
            </a:r>
          </a:p>
          <a:p>
            <a:pPr algn="l">
              <a:lnSpc>
                <a:spcPts val="1227"/>
              </a:lnSpc>
            </a:pPr>
            <a:r>
              <a:rPr lang="en-US" sz="915" spc="-9">
                <a:solidFill>
                  <a:srgbClr val="000000"/>
                </a:solidFill>
                <a:latin typeface="Arial"/>
                <a:ea typeface="Arial"/>
                <a:cs typeface="Arial"/>
                <a:sym typeface="Arial"/>
              </a:rPr>
              <a:t>CAPT Emily Williams, LCSW</a:t>
            </a:r>
          </a:p>
          <a:p>
            <a:pPr algn="l">
              <a:lnSpc>
                <a:spcPts val="1227"/>
              </a:lnSpc>
            </a:pPr>
            <a:r>
              <a:rPr lang="en-US" sz="915" spc="-9">
                <a:solidFill>
                  <a:srgbClr val="000000"/>
                </a:solidFill>
                <a:latin typeface="Arial"/>
                <a:ea typeface="Arial"/>
                <a:cs typeface="Arial"/>
                <a:sym typeface="Arial"/>
              </a:rPr>
              <a:t> 415-437-7600</a:t>
            </a:r>
          </a:p>
          <a:p>
            <a:pPr algn="l">
              <a:lnSpc>
                <a:spcPts val="1227"/>
              </a:lnSpc>
            </a:pPr>
            <a:r>
              <a:rPr lang="en-US" sz="915" spc="-9">
                <a:solidFill>
                  <a:srgbClr val="000000"/>
                </a:solidFill>
                <a:latin typeface="Arial"/>
                <a:ea typeface="Arial"/>
                <a:cs typeface="Arial"/>
                <a:sym typeface="Arial"/>
              </a:rPr>
              <a:t>Emily.Williams@samhsa.hhs.gov</a:t>
            </a:r>
          </a:p>
          <a:p>
            <a:pPr algn="l">
              <a:lnSpc>
                <a:spcPts val="1227"/>
              </a:lnSpc>
            </a:pPr>
            <a:r>
              <a:rPr lang="en-US" sz="915" spc="-9">
                <a:solidFill>
                  <a:srgbClr val="000000"/>
                </a:solidFill>
                <a:latin typeface="Arial"/>
                <a:ea typeface="Arial"/>
                <a:cs typeface="Arial"/>
                <a:sym typeface="Arial"/>
              </a:rPr>
              <a:t>ARD: Hal.Zawacki@samhsa.hhs.gov</a:t>
            </a:r>
          </a:p>
          <a:p>
            <a:pPr algn="l">
              <a:lnSpc>
                <a:spcPts val="1227"/>
              </a:lnSpc>
            </a:pPr>
            <a:r>
              <a:rPr lang="en-US" sz="915" spc="-9">
                <a:solidFill>
                  <a:srgbClr val="000000"/>
                </a:solidFill>
                <a:latin typeface="Arial"/>
                <a:ea typeface="Arial"/>
                <a:cs typeface="Arial"/>
                <a:sym typeface="Arial"/>
              </a:rPr>
              <a:t>RBHA: Carly.Blemmel@samhsa.hhs.gov</a:t>
            </a:r>
          </a:p>
        </p:txBody>
      </p:sp>
      <p:sp>
        <p:nvSpPr>
          <p:cNvPr id="105" name="TextBox 105"/>
          <p:cNvSpPr txBox="1"/>
          <p:nvPr/>
        </p:nvSpPr>
        <p:spPr>
          <a:xfrm>
            <a:off x="513076" y="8050328"/>
            <a:ext cx="2794788" cy="1641512"/>
          </a:xfrm>
          <a:prstGeom prst="rect">
            <a:avLst/>
          </a:prstGeom>
        </p:spPr>
        <p:txBody>
          <a:bodyPr lIns="0" tIns="0" rIns="0" bIns="0" rtlCol="0" anchor="t">
            <a:spAutoFit/>
          </a:bodyPr>
          <a:lstStyle/>
          <a:p>
            <a:pPr algn="ctr">
              <a:lnSpc>
                <a:spcPts val="1321"/>
              </a:lnSpc>
              <a:spcBef>
                <a:spcPct val="0"/>
              </a:spcBef>
            </a:pPr>
            <a:r>
              <a:rPr lang="en-US" sz="943" b="1">
                <a:solidFill>
                  <a:srgbClr val="000000"/>
                </a:solidFill>
                <a:latin typeface="Arial Bold"/>
                <a:ea typeface="Arial Bold"/>
                <a:cs typeface="Arial Bold"/>
                <a:sym typeface="Arial Bold"/>
              </a:rPr>
              <a:t>SAMHSA Regional Offices </a:t>
            </a:r>
          </a:p>
          <a:p>
            <a:pPr algn="ctr">
              <a:lnSpc>
                <a:spcPts val="1321"/>
              </a:lnSpc>
              <a:spcBef>
                <a:spcPct val="0"/>
              </a:spcBef>
            </a:pPr>
            <a:r>
              <a:rPr lang="en-US" sz="943" b="1">
                <a:solidFill>
                  <a:srgbClr val="000000"/>
                </a:solidFill>
                <a:latin typeface="Arial Bold"/>
                <a:ea typeface="Arial Bold"/>
                <a:cs typeface="Arial Bold"/>
                <a:sym typeface="Arial Bold"/>
              </a:rPr>
              <a:t>Office of Intergovernmental and Public Affairs</a:t>
            </a:r>
          </a:p>
          <a:p>
            <a:pPr algn="ctr">
              <a:lnSpc>
                <a:spcPts val="1321"/>
              </a:lnSpc>
              <a:spcBef>
                <a:spcPct val="0"/>
              </a:spcBef>
            </a:pPr>
            <a:r>
              <a:rPr lang="en-US" sz="943">
                <a:solidFill>
                  <a:srgbClr val="000000"/>
                </a:solidFill>
                <a:latin typeface="Arial"/>
                <a:ea typeface="Arial"/>
                <a:cs typeface="Arial"/>
                <a:sym typeface="Arial"/>
              </a:rPr>
              <a:t>Tom Coderre, Acting Director, Tom.Coderre@samhsa.hhs.gov</a:t>
            </a:r>
          </a:p>
          <a:p>
            <a:pPr algn="ctr">
              <a:lnSpc>
                <a:spcPts val="1321"/>
              </a:lnSpc>
              <a:spcBef>
                <a:spcPct val="0"/>
              </a:spcBef>
            </a:pPr>
            <a:r>
              <a:rPr lang="en-US" sz="943">
                <a:solidFill>
                  <a:srgbClr val="000000"/>
                </a:solidFill>
                <a:latin typeface="Arial"/>
                <a:ea typeface="Arial"/>
                <a:cs typeface="Arial"/>
                <a:sym typeface="Arial"/>
              </a:rPr>
              <a:t>Jayme Marshall, Deputy Director</a:t>
            </a:r>
          </a:p>
          <a:p>
            <a:pPr algn="ctr">
              <a:lnSpc>
                <a:spcPts val="1321"/>
              </a:lnSpc>
              <a:spcBef>
                <a:spcPct val="0"/>
              </a:spcBef>
            </a:pPr>
            <a:r>
              <a:rPr lang="en-US" sz="943">
                <a:solidFill>
                  <a:srgbClr val="000000"/>
                </a:solidFill>
                <a:latin typeface="Arial"/>
                <a:ea typeface="Arial"/>
                <a:cs typeface="Arial"/>
                <a:sym typeface="Arial"/>
              </a:rPr>
              <a:t>Jayme.Marshall@samhsa.hhs.gov</a:t>
            </a:r>
          </a:p>
          <a:p>
            <a:pPr algn="ctr">
              <a:lnSpc>
                <a:spcPts val="1321"/>
              </a:lnSpc>
              <a:spcBef>
                <a:spcPct val="0"/>
              </a:spcBef>
            </a:pPr>
            <a:r>
              <a:rPr lang="en-US" sz="943">
                <a:solidFill>
                  <a:srgbClr val="000000"/>
                </a:solidFill>
                <a:latin typeface="Arial"/>
                <a:ea typeface="Arial"/>
                <a:cs typeface="Arial"/>
                <a:sym typeface="Arial"/>
              </a:rPr>
              <a:t>Valerie Kolick, Special Assistant, Valerie.Kolick@samhsa.hhs.gov</a:t>
            </a:r>
          </a:p>
          <a:p>
            <a:pPr algn="ctr">
              <a:lnSpc>
                <a:spcPts val="1321"/>
              </a:lnSpc>
              <a:spcBef>
                <a:spcPct val="0"/>
              </a:spcBef>
            </a:pPr>
            <a:r>
              <a:rPr lang="en-US" sz="943">
                <a:solidFill>
                  <a:srgbClr val="000000"/>
                </a:solidFill>
                <a:latin typeface="Arial"/>
                <a:ea typeface="Arial"/>
                <a:cs typeface="Arial"/>
                <a:sym typeface="Arial"/>
              </a:rPr>
              <a:t>Kenyon Cameron, Executive Assistant, Kenyon.Cameron@samhsa.hhs.gov</a:t>
            </a:r>
          </a:p>
        </p:txBody>
      </p:sp>
      <p:sp>
        <p:nvSpPr>
          <p:cNvPr id="106" name="TextBox 106"/>
          <p:cNvSpPr txBox="1"/>
          <p:nvPr/>
        </p:nvSpPr>
        <p:spPr>
          <a:xfrm>
            <a:off x="14559467" y="2024463"/>
            <a:ext cx="3337972" cy="1889661"/>
          </a:xfrm>
          <a:prstGeom prst="rect">
            <a:avLst/>
          </a:prstGeom>
        </p:spPr>
        <p:txBody>
          <a:bodyPr lIns="0" tIns="0" rIns="0" bIns="0" rtlCol="0" anchor="t">
            <a:spAutoFit/>
          </a:bodyPr>
          <a:lstStyle/>
          <a:p>
            <a:pPr algn="l">
              <a:lnSpc>
                <a:spcPts val="5040"/>
              </a:lnSpc>
            </a:pPr>
            <a:r>
              <a:rPr lang="en-US" sz="3600" b="1">
                <a:solidFill>
                  <a:srgbClr val="000000"/>
                </a:solidFill>
                <a:latin typeface="Linotype Feltpen Medium"/>
                <a:ea typeface="Linotype Feltpen Medium"/>
                <a:cs typeface="Linotype Feltpen Medium"/>
                <a:sym typeface="Linotype Feltpen Medium"/>
              </a:rPr>
              <a:t>To explore the regional offices scan here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
            <a:ext cx="18288000" cy="1761880"/>
            <a:chOff x="0" y="0"/>
            <a:chExt cx="24384000" cy="2349174"/>
          </a:xfrm>
        </p:grpSpPr>
        <p:sp>
          <p:nvSpPr>
            <p:cNvPr id="3" name="Freeform 3"/>
            <p:cNvSpPr/>
            <p:nvPr/>
          </p:nvSpPr>
          <p:spPr>
            <a:xfrm>
              <a:off x="0" y="0"/>
              <a:ext cx="24384000" cy="2349216"/>
            </a:xfrm>
            <a:custGeom>
              <a:avLst/>
              <a:gdLst/>
              <a:ahLst/>
              <a:cxnLst/>
              <a:rect l="l" t="t" r="r" b="b"/>
              <a:pathLst>
                <a:path w="24384000" h="2349216">
                  <a:moveTo>
                    <a:pt x="0" y="0"/>
                  </a:moveTo>
                  <a:lnTo>
                    <a:pt x="24384000" y="0"/>
                  </a:lnTo>
                  <a:lnTo>
                    <a:pt x="24384000" y="2349216"/>
                  </a:lnTo>
                  <a:lnTo>
                    <a:pt x="0" y="2349216"/>
                  </a:lnTo>
                  <a:close/>
                </a:path>
              </a:pathLst>
            </a:custGeom>
            <a:solidFill>
              <a:srgbClr val="1E384B"/>
            </a:solidFill>
          </p:spPr>
        </p:sp>
      </p:grpSp>
      <p:sp>
        <p:nvSpPr>
          <p:cNvPr id="4" name="Freeform 4"/>
          <p:cNvSpPr/>
          <p:nvPr/>
        </p:nvSpPr>
        <p:spPr>
          <a:xfrm>
            <a:off x="704090" y="2197675"/>
            <a:ext cx="3286580" cy="2785377"/>
          </a:xfrm>
          <a:custGeom>
            <a:avLst/>
            <a:gdLst/>
            <a:ahLst/>
            <a:cxnLst/>
            <a:rect l="l" t="t" r="r" b="b"/>
            <a:pathLst>
              <a:path w="3286580" h="2785377">
                <a:moveTo>
                  <a:pt x="0" y="0"/>
                </a:moveTo>
                <a:lnTo>
                  <a:pt x="3286580" y="0"/>
                </a:lnTo>
                <a:lnTo>
                  <a:pt x="3286580" y="2785377"/>
                </a:lnTo>
                <a:lnTo>
                  <a:pt x="0" y="27853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13788967" y="2460807"/>
            <a:ext cx="2682693" cy="2682693"/>
            <a:chOff x="0" y="0"/>
            <a:chExt cx="3576924" cy="3576924"/>
          </a:xfrm>
        </p:grpSpPr>
        <p:sp>
          <p:nvSpPr>
            <p:cNvPr id="6" name="Freeform 6"/>
            <p:cNvSpPr/>
            <p:nvPr/>
          </p:nvSpPr>
          <p:spPr>
            <a:xfrm>
              <a:off x="0" y="0"/>
              <a:ext cx="3576924" cy="3576924"/>
            </a:xfrm>
            <a:custGeom>
              <a:avLst/>
              <a:gdLst/>
              <a:ahLst/>
              <a:cxnLst/>
              <a:rect l="l" t="t" r="r" b="b"/>
              <a:pathLst>
                <a:path w="3576924" h="3576924">
                  <a:moveTo>
                    <a:pt x="0" y="0"/>
                  </a:moveTo>
                  <a:lnTo>
                    <a:pt x="3576924" y="0"/>
                  </a:lnTo>
                  <a:lnTo>
                    <a:pt x="3576924" y="3576924"/>
                  </a:lnTo>
                  <a:lnTo>
                    <a:pt x="0" y="3576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7" name="Freeform 7"/>
          <p:cNvSpPr/>
          <p:nvPr/>
        </p:nvSpPr>
        <p:spPr>
          <a:xfrm>
            <a:off x="14679908" y="8178739"/>
            <a:ext cx="3022770" cy="2159121"/>
          </a:xfrm>
          <a:custGeom>
            <a:avLst/>
            <a:gdLst/>
            <a:ahLst/>
            <a:cxnLst/>
            <a:rect l="l" t="t" r="r" b="b"/>
            <a:pathLst>
              <a:path w="3022770" h="2159121">
                <a:moveTo>
                  <a:pt x="0" y="0"/>
                </a:moveTo>
                <a:lnTo>
                  <a:pt x="3022769" y="0"/>
                </a:lnTo>
                <a:lnTo>
                  <a:pt x="3022769" y="2159122"/>
                </a:lnTo>
                <a:lnTo>
                  <a:pt x="0" y="2159122"/>
                </a:lnTo>
                <a:lnTo>
                  <a:pt x="0" y="0"/>
                </a:lnTo>
                <a:close/>
              </a:path>
            </a:pathLst>
          </a:custGeom>
          <a:blipFill>
            <a:blip r:embed="rId6"/>
            <a:stretch>
              <a:fillRect/>
            </a:stretch>
          </a:blipFill>
        </p:spPr>
      </p:sp>
      <p:sp>
        <p:nvSpPr>
          <p:cNvPr id="8" name="Freeform 8"/>
          <p:cNvSpPr/>
          <p:nvPr/>
        </p:nvSpPr>
        <p:spPr>
          <a:xfrm>
            <a:off x="624026" y="5775213"/>
            <a:ext cx="3446709" cy="2533331"/>
          </a:xfrm>
          <a:custGeom>
            <a:avLst/>
            <a:gdLst/>
            <a:ahLst/>
            <a:cxnLst/>
            <a:rect l="l" t="t" r="r" b="b"/>
            <a:pathLst>
              <a:path w="3446709" h="2533331">
                <a:moveTo>
                  <a:pt x="0" y="0"/>
                </a:moveTo>
                <a:lnTo>
                  <a:pt x="3446709" y="0"/>
                </a:lnTo>
                <a:lnTo>
                  <a:pt x="3446709" y="2533331"/>
                </a:lnTo>
                <a:lnTo>
                  <a:pt x="0" y="25333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4645063" y="2747332"/>
            <a:ext cx="7967857" cy="1657487"/>
          </a:xfrm>
          <a:prstGeom prst="rect">
            <a:avLst/>
          </a:prstGeom>
        </p:spPr>
        <p:txBody>
          <a:bodyPr lIns="0" tIns="0" rIns="0" bIns="0" rtlCol="0" anchor="t">
            <a:spAutoFit/>
          </a:bodyPr>
          <a:lstStyle/>
          <a:p>
            <a:pPr algn="l">
              <a:lnSpc>
                <a:spcPts val="4175"/>
              </a:lnSpc>
            </a:pPr>
            <a:r>
              <a:rPr lang="en-US" sz="3976" b="1">
                <a:solidFill>
                  <a:srgbClr val="000000"/>
                </a:solidFill>
                <a:latin typeface="Calibri (MS) Bold"/>
                <a:ea typeface="Calibri (MS) Bold"/>
                <a:cs typeface="Calibri (MS) Bold"/>
                <a:sym typeface="Calibri (MS) Bold"/>
              </a:rPr>
              <a:t>Interested in substance use and mental health updates? </a:t>
            </a:r>
          </a:p>
          <a:p>
            <a:pPr algn="l">
              <a:lnSpc>
                <a:spcPts val="4175"/>
              </a:lnSpc>
            </a:pPr>
            <a:r>
              <a:rPr lang="en-US" sz="3976" b="1">
                <a:solidFill>
                  <a:srgbClr val="000000"/>
                </a:solidFill>
                <a:latin typeface="Calibri (MS) Bold"/>
                <a:ea typeface="Calibri (MS) Bold"/>
                <a:cs typeface="Calibri (MS) Bold"/>
                <a:sym typeface="Calibri (MS) Bold"/>
              </a:rPr>
              <a:t>Subscribe to the SAMHSA Email List:</a:t>
            </a:r>
          </a:p>
        </p:txBody>
      </p:sp>
      <p:sp>
        <p:nvSpPr>
          <p:cNvPr id="10" name="TextBox 10"/>
          <p:cNvSpPr txBox="1"/>
          <p:nvPr/>
        </p:nvSpPr>
        <p:spPr>
          <a:xfrm>
            <a:off x="4645063" y="4354278"/>
            <a:ext cx="8997874" cy="789222"/>
          </a:xfrm>
          <a:prstGeom prst="rect">
            <a:avLst/>
          </a:prstGeom>
        </p:spPr>
        <p:txBody>
          <a:bodyPr lIns="0" tIns="0" rIns="0" bIns="0" rtlCol="0" anchor="t">
            <a:spAutoFit/>
          </a:bodyPr>
          <a:lstStyle/>
          <a:p>
            <a:pPr algn="just">
              <a:lnSpc>
                <a:spcPts val="5175"/>
              </a:lnSpc>
            </a:pPr>
            <a:r>
              <a:rPr lang="en-US" sz="4928" b="1">
                <a:solidFill>
                  <a:srgbClr val="000000"/>
                </a:solidFill>
                <a:latin typeface="Calibri (MS) Bold"/>
                <a:ea typeface="Calibri (MS) Bold"/>
                <a:cs typeface="Calibri (MS) Bold"/>
                <a:sym typeface="Calibri (MS) Bold"/>
                <a:hlinkClick r:id="rId9" tooltip="https://samhsa.us4.list-manage.com/subscribe?u=d0780dc94825e65acd61c17dc&amp;id=ee1c4b138c"/>
              </a:rPr>
              <a:t>samhsa.us4.list-manage.com</a:t>
            </a:r>
          </a:p>
        </p:txBody>
      </p:sp>
      <p:sp>
        <p:nvSpPr>
          <p:cNvPr id="11" name="TextBox 11"/>
          <p:cNvSpPr txBox="1"/>
          <p:nvPr/>
        </p:nvSpPr>
        <p:spPr>
          <a:xfrm>
            <a:off x="490588" y="257038"/>
            <a:ext cx="11399075" cy="1114458"/>
          </a:xfrm>
          <a:prstGeom prst="rect">
            <a:avLst/>
          </a:prstGeom>
        </p:spPr>
        <p:txBody>
          <a:bodyPr lIns="0" tIns="0" rIns="0" bIns="0" rtlCol="0" anchor="t">
            <a:spAutoFit/>
          </a:bodyPr>
          <a:lstStyle/>
          <a:p>
            <a:pPr algn="l">
              <a:lnSpc>
                <a:spcPts val="7744"/>
              </a:lnSpc>
            </a:pPr>
            <a:r>
              <a:rPr lang="en-US" sz="6453" b="1" spc="-257">
                <a:solidFill>
                  <a:srgbClr val="FFFFFF"/>
                </a:solidFill>
                <a:latin typeface="Calibri (MS) Bold"/>
                <a:ea typeface="Calibri (MS) Bold"/>
                <a:cs typeface="Calibri (MS) Bold"/>
                <a:sym typeface="Calibri (MS) Bold"/>
              </a:rPr>
              <a:t>Stay Connected</a:t>
            </a:r>
          </a:p>
        </p:txBody>
      </p:sp>
      <p:sp>
        <p:nvSpPr>
          <p:cNvPr id="12" name="TextBox 12"/>
          <p:cNvSpPr txBox="1"/>
          <p:nvPr/>
        </p:nvSpPr>
        <p:spPr>
          <a:xfrm>
            <a:off x="4645063" y="6073108"/>
            <a:ext cx="7967857" cy="1139609"/>
          </a:xfrm>
          <a:prstGeom prst="rect">
            <a:avLst/>
          </a:prstGeom>
        </p:spPr>
        <p:txBody>
          <a:bodyPr lIns="0" tIns="0" rIns="0" bIns="0" rtlCol="0" anchor="t">
            <a:spAutoFit/>
          </a:bodyPr>
          <a:lstStyle/>
          <a:p>
            <a:pPr algn="l">
              <a:lnSpc>
                <a:spcPts val="4175"/>
              </a:lnSpc>
            </a:pPr>
            <a:r>
              <a:rPr lang="en-US" sz="3976" b="1">
                <a:solidFill>
                  <a:srgbClr val="000000"/>
                </a:solidFill>
                <a:latin typeface="Calibri (MS) Bold"/>
                <a:ea typeface="Calibri (MS) Bold"/>
                <a:cs typeface="Calibri (MS) Bold"/>
                <a:sym typeface="Calibri (MS) Bold"/>
              </a:rPr>
              <a:t>Also check out HOSA’s Career Information Page:</a:t>
            </a:r>
          </a:p>
        </p:txBody>
      </p:sp>
      <p:sp>
        <p:nvSpPr>
          <p:cNvPr id="13" name="TextBox 13"/>
          <p:cNvSpPr txBox="1"/>
          <p:nvPr/>
        </p:nvSpPr>
        <p:spPr>
          <a:xfrm>
            <a:off x="4645063" y="7339317"/>
            <a:ext cx="8997874" cy="789222"/>
          </a:xfrm>
          <a:prstGeom prst="rect">
            <a:avLst/>
          </a:prstGeom>
        </p:spPr>
        <p:txBody>
          <a:bodyPr lIns="0" tIns="0" rIns="0" bIns="0" rtlCol="0" anchor="t">
            <a:spAutoFit/>
          </a:bodyPr>
          <a:lstStyle/>
          <a:p>
            <a:pPr algn="just">
              <a:lnSpc>
                <a:spcPts val="5175"/>
              </a:lnSpc>
            </a:pPr>
            <a:r>
              <a:rPr lang="en-US" sz="4928" b="1">
                <a:solidFill>
                  <a:srgbClr val="000000"/>
                </a:solidFill>
                <a:latin typeface="Calibri (MS) Bold"/>
                <a:ea typeface="Calibri (MS) Bold"/>
                <a:cs typeface="Calibri (MS) Bold"/>
                <a:sym typeface="Calibri (MS) Bold"/>
                <a:hlinkClick r:id="rId10" tooltip="https://hosa.org/career-information/"/>
              </a:rPr>
              <a:t>hosa.org/career-information</a:t>
            </a:r>
          </a:p>
        </p:txBody>
      </p:sp>
      <p:grpSp>
        <p:nvGrpSpPr>
          <p:cNvPr id="14" name="Group 14"/>
          <p:cNvGrpSpPr/>
          <p:nvPr/>
        </p:nvGrpSpPr>
        <p:grpSpPr>
          <a:xfrm>
            <a:off x="13876411" y="6014239"/>
            <a:ext cx="2595249" cy="2595249"/>
            <a:chOff x="0" y="0"/>
            <a:chExt cx="3460332" cy="3460332"/>
          </a:xfrm>
        </p:grpSpPr>
        <p:sp>
          <p:nvSpPr>
            <p:cNvPr id="15" name="Freeform 15"/>
            <p:cNvSpPr/>
            <p:nvPr/>
          </p:nvSpPr>
          <p:spPr>
            <a:xfrm>
              <a:off x="0" y="0"/>
              <a:ext cx="3460332" cy="3460332"/>
            </a:xfrm>
            <a:custGeom>
              <a:avLst/>
              <a:gdLst/>
              <a:ahLst/>
              <a:cxnLst/>
              <a:rect l="l" t="t" r="r" b="b"/>
              <a:pathLst>
                <a:path w="3460332" h="3460332">
                  <a:moveTo>
                    <a:pt x="0" y="0"/>
                  </a:moveTo>
                  <a:lnTo>
                    <a:pt x="3460332" y="0"/>
                  </a:lnTo>
                  <a:lnTo>
                    <a:pt x="3460332" y="3460332"/>
                  </a:lnTo>
                  <a:lnTo>
                    <a:pt x="0" y="34603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a:off x="13771483" y="671737"/>
            <a:ext cx="4114800" cy="4114800"/>
            <a:chOff x="0" y="0"/>
            <a:chExt cx="5486400" cy="5486400"/>
          </a:xfrm>
        </p:grpSpPr>
        <p:sp>
          <p:nvSpPr>
            <p:cNvPr id="13" name="Freeform 13"/>
            <p:cNvSpPr/>
            <p:nvPr/>
          </p:nvSpPr>
          <p:spPr>
            <a:xfrm>
              <a:off x="0"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17" name="TextBox 17"/>
          <p:cNvSpPr txBox="1"/>
          <p:nvPr/>
        </p:nvSpPr>
        <p:spPr>
          <a:xfrm>
            <a:off x="8191374" y="3723423"/>
            <a:ext cx="5420618" cy="841045"/>
          </a:xfrm>
          <a:prstGeom prst="rect">
            <a:avLst/>
          </a:prstGeom>
        </p:spPr>
        <p:txBody>
          <a:bodyPr lIns="0" tIns="0" rIns="0" bIns="0" rtlCol="0" anchor="t">
            <a:spAutoFit/>
          </a:bodyPr>
          <a:lstStyle/>
          <a:p>
            <a:pPr algn="ctr">
              <a:lnSpc>
                <a:spcPts val="6143"/>
              </a:lnSpc>
            </a:pPr>
            <a:r>
              <a:rPr lang="en-US" sz="4387" b="1">
                <a:solidFill>
                  <a:srgbClr val="000000"/>
                </a:solidFill>
                <a:latin typeface="Calibri (MS) Bold"/>
                <a:ea typeface="Calibri (MS) Bold"/>
                <a:cs typeface="Calibri (MS) Bold"/>
                <a:sym typeface="Calibri (MS) Bold"/>
                <a:hlinkClick r:id="rId4" tooltip="https://bit.ly/hosaBHpathways"/>
              </a:rPr>
              <a:t>bit.ly/hosaBHpathways</a:t>
            </a:r>
          </a:p>
        </p:txBody>
      </p:sp>
      <p:sp>
        <p:nvSpPr>
          <p:cNvPr id="18" name="TextBox 18"/>
          <p:cNvSpPr txBox="1"/>
          <p:nvPr/>
        </p:nvSpPr>
        <p:spPr>
          <a:xfrm>
            <a:off x="8191374" y="1038225"/>
            <a:ext cx="5192469" cy="2427381"/>
          </a:xfrm>
          <a:prstGeom prst="rect">
            <a:avLst/>
          </a:prstGeom>
        </p:spPr>
        <p:txBody>
          <a:bodyPr lIns="0" tIns="0" rIns="0" bIns="0" rtlCol="0" anchor="t">
            <a:spAutoFit/>
          </a:bodyPr>
          <a:lstStyle/>
          <a:p>
            <a:pPr algn="l">
              <a:lnSpc>
                <a:spcPts val="4515"/>
              </a:lnSpc>
            </a:pPr>
            <a:r>
              <a:rPr lang="en-US" sz="4752" i="1">
                <a:solidFill>
                  <a:srgbClr val="000000"/>
                </a:solidFill>
                <a:latin typeface="Calibri (MS) Italics"/>
                <a:ea typeface="Calibri (MS) Italics"/>
                <a:cs typeface="Calibri (MS) Italics"/>
                <a:sym typeface="Calibri (MS) Italics"/>
              </a:rPr>
              <a:t>To access the fileshare with the deck + script scan or use the URL below:</a:t>
            </a:r>
          </a:p>
        </p:txBody>
      </p:sp>
      <p:sp>
        <p:nvSpPr>
          <p:cNvPr id="21" name="TextBox 6">
            <a:extLst>
              <a:ext uri="{FF2B5EF4-FFF2-40B4-BE49-F238E27FC236}">
                <a16:creationId xmlns:a16="http://schemas.microsoft.com/office/drawing/2014/main" id="{3B388569-6DF3-5915-A4F2-CBA2B8DBFDCD}"/>
              </a:ext>
            </a:extLst>
          </p:cNvPr>
          <p:cNvSpPr txBox="1"/>
          <p:nvPr/>
        </p:nvSpPr>
        <p:spPr>
          <a:xfrm>
            <a:off x="7383024" y="2270697"/>
            <a:ext cx="10912021" cy="1877570"/>
          </a:xfrm>
          <a:prstGeom prst="rect">
            <a:avLst/>
          </a:prstGeom>
          <a:solidFill>
            <a:schemeClr val="tx2">
              <a:lumMod val="50000"/>
            </a:schemeClr>
          </a:solidFill>
        </p:spPr>
        <p:txBody>
          <a:bodyPr lIns="50800" tIns="50800" rIns="50800" bIns="50800" rtlCol="0" anchor="ctr"/>
          <a:lstStyle/>
          <a:p>
            <a:pPr algn="ctr">
              <a:lnSpc>
                <a:spcPts val="2800"/>
              </a:lnSpc>
            </a:pPr>
            <a:r>
              <a:rPr lang="en-US" sz="5400" b="1" dirty="0">
                <a:solidFill>
                  <a:schemeClr val="bg1"/>
                </a:solidFill>
                <a:ea typeface="Calibri"/>
                <a:cs typeface="Calibri"/>
              </a:rPr>
              <a:t>COMING SOON!</a:t>
            </a:r>
            <a:endParaRPr lang="en-US" sz="5400" dirty="0">
              <a:solidFill>
                <a:schemeClr val="bg1"/>
              </a:solidFill>
              <a:ea typeface="Calibri"/>
              <a:cs typeface="Calibri"/>
            </a:endParaRPr>
          </a:p>
        </p:txBody>
      </p:sp>
      <p:grpSp>
        <p:nvGrpSpPr>
          <p:cNvPr id="2" name="Group 2"/>
          <p:cNvGrpSpPr/>
          <p:nvPr/>
        </p:nvGrpSpPr>
        <p:grpSpPr>
          <a:xfrm>
            <a:off x="0" y="0"/>
            <a:ext cx="7648706" cy="10287255"/>
            <a:chOff x="0" y="0"/>
            <a:chExt cx="10198275" cy="14124553"/>
          </a:xfrm>
        </p:grpSpPr>
        <p:sp>
          <p:nvSpPr>
            <p:cNvPr id="3" name="Freeform 3"/>
            <p:cNvSpPr/>
            <p:nvPr/>
          </p:nvSpPr>
          <p:spPr>
            <a:xfrm>
              <a:off x="0" y="0"/>
              <a:ext cx="10198274" cy="14124595"/>
            </a:xfrm>
            <a:custGeom>
              <a:avLst/>
              <a:gdLst/>
              <a:ahLst/>
              <a:cxnLst/>
              <a:rect l="l" t="t" r="r" b="b"/>
              <a:pathLst>
                <a:path w="10198274" h="14124595">
                  <a:moveTo>
                    <a:pt x="0" y="0"/>
                  </a:moveTo>
                  <a:lnTo>
                    <a:pt x="10198274" y="0"/>
                  </a:lnTo>
                  <a:lnTo>
                    <a:pt x="10198274" y="14124595"/>
                  </a:lnTo>
                  <a:lnTo>
                    <a:pt x="0" y="14124595"/>
                  </a:lnTo>
                  <a:close/>
                </a:path>
              </a:pathLst>
            </a:custGeom>
            <a:solidFill>
              <a:srgbClr val="1E384B"/>
            </a:solidFill>
          </p:spPr>
        </p:sp>
      </p:grpSp>
      <p:grpSp>
        <p:nvGrpSpPr>
          <p:cNvPr id="4" name="Group 4"/>
          <p:cNvGrpSpPr/>
          <p:nvPr/>
        </p:nvGrpSpPr>
        <p:grpSpPr>
          <a:xfrm>
            <a:off x="7648706" y="5478868"/>
            <a:ext cx="10639294" cy="394570"/>
            <a:chOff x="0" y="0"/>
            <a:chExt cx="2802119" cy="103920"/>
          </a:xfrm>
        </p:grpSpPr>
        <p:sp>
          <p:nvSpPr>
            <p:cNvPr id="5" name="Freeform 5"/>
            <p:cNvSpPr/>
            <p:nvPr/>
          </p:nvSpPr>
          <p:spPr>
            <a:xfrm>
              <a:off x="0" y="0"/>
              <a:ext cx="2802119" cy="103920"/>
            </a:xfrm>
            <a:custGeom>
              <a:avLst/>
              <a:gdLst/>
              <a:ahLst/>
              <a:cxnLst/>
              <a:rect l="l" t="t" r="r" b="b"/>
              <a:pathLst>
                <a:path w="2802119" h="103920">
                  <a:moveTo>
                    <a:pt x="0" y="0"/>
                  </a:moveTo>
                  <a:lnTo>
                    <a:pt x="2802119" y="0"/>
                  </a:lnTo>
                  <a:lnTo>
                    <a:pt x="2802119" y="103920"/>
                  </a:lnTo>
                  <a:lnTo>
                    <a:pt x="0" y="103920"/>
                  </a:lnTo>
                  <a:close/>
                </a:path>
              </a:pathLst>
            </a:custGeom>
            <a:solidFill>
              <a:srgbClr val="752929"/>
            </a:solidFill>
          </p:spPr>
        </p:sp>
        <p:sp>
          <p:nvSpPr>
            <p:cNvPr id="6" name="TextBox 6"/>
            <p:cNvSpPr txBox="1"/>
            <p:nvPr/>
          </p:nvSpPr>
          <p:spPr>
            <a:xfrm>
              <a:off x="0" y="-57150"/>
              <a:ext cx="2802119" cy="161070"/>
            </a:xfrm>
            <a:prstGeom prst="rect">
              <a:avLst/>
            </a:prstGeom>
          </p:spPr>
          <p:txBody>
            <a:bodyPr lIns="50800" tIns="50800" rIns="50800" bIns="50800" rtlCol="0" anchor="ctr"/>
            <a:lstStyle/>
            <a:p>
              <a:pPr algn="ctr">
                <a:lnSpc>
                  <a:spcPts val="2800"/>
                </a:lnSpc>
              </a:pPr>
              <a:endParaRPr/>
            </a:p>
          </p:txBody>
        </p:sp>
      </p:grpSp>
      <p:sp>
        <p:nvSpPr>
          <p:cNvPr id="7" name="Freeform 7"/>
          <p:cNvSpPr/>
          <p:nvPr/>
        </p:nvSpPr>
        <p:spPr>
          <a:xfrm>
            <a:off x="1422384" y="509611"/>
            <a:ext cx="4597837" cy="3827699"/>
          </a:xfrm>
          <a:custGeom>
            <a:avLst/>
            <a:gdLst/>
            <a:ahLst/>
            <a:cxnLst/>
            <a:rect l="l" t="t" r="r" b="b"/>
            <a:pathLst>
              <a:path w="4597837" h="3827699">
                <a:moveTo>
                  <a:pt x="0" y="0"/>
                </a:moveTo>
                <a:lnTo>
                  <a:pt x="4597837" y="0"/>
                </a:lnTo>
                <a:lnTo>
                  <a:pt x="4597837" y="3827699"/>
                </a:lnTo>
                <a:lnTo>
                  <a:pt x="0" y="38276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11979927" y="6416921"/>
            <a:ext cx="6007915" cy="3284976"/>
            <a:chOff x="0" y="0"/>
            <a:chExt cx="1152836" cy="630342"/>
          </a:xfrm>
        </p:grpSpPr>
        <p:sp>
          <p:nvSpPr>
            <p:cNvPr id="9" name="Freeform 9"/>
            <p:cNvSpPr/>
            <p:nvPr/>
          </p:nvSpPr>
          <p:spPr>
            <a:xfrm>
              <a:off x="0" y="0"/>
              <a:ext cx="1152836" cy="630342"/>
            </a:xfrm>
            <a:custGeom>
              <a:avLst/>
              <a:gdLst/>
              <a:ahLst/>
              <a:cxnLst/>
              <a:rect l="l" t="t" r="r" b="b"/>
              <a:pathLst>
                <a:path w="1152836" h="630342">
                  <a:moveTo>
                    <a:pt x="96647" y="0"/>
                  </a:moveTo>
                  <a:lnTo>
                    <a:pt x="1056190" y="0"/>
                  </a:lnTo>
                  <a:cubicBezTo>
                    <a:pt x="1081822" y="0"/>
                    <a:pt x="1106404" y="10182"/>
                    <a:pt x="1124529" y="28307"/>
                  </a:cubicBezTo>
                  <a:cubicBezTo>
                    <a:pt x="1142654" y="46432"/>
                    <a:pt x="1152836" y="71014"/>
                    <a:pt x="1152836" y="96647"/>
                  </a:cubicBezTo>
                  <a:lnTo>
                    <a:pt x="1152836" y="533695"/>
                  </a:lnTo>
                  <a:cubicBezTo>
                    <a:pt x="1152836" y="587072"/>
                    <a:pt x="1109566" y="630342"/>
                    <a:pt x="1056190" y="630342"/>
                  </a:cubicBezTo>
                  <a:lnTo>
                    <a:pt x="96647" y="630342"/>
                  </a:lnTo>
                  <a:cubicBezTo>
                    <a:pt x="43270" y="630342"/>
                    <a:pt x="0" y="587072"/>
                    <a:pt x="0" y="533695"/>
                  </a:cubicBezTo>
                  <a:lnTo>
                    <a:pt x="0" y="96647"/>
                  </a:lnTo>
                  <a:cubicBezTo>
                    <a:pt x="0" y="43270"/>
                    <a:pt x="43270" y="0"/>
                    <a:pt x="96647" y="0"/>
                  </a:cubicBezTo>
                  <a:close/>
                </a:path>
              </a:pathLst>
            </a:custGeom>
            <a:solidFill>
              <a:srgbClr val="F2F2F2"/>
            </a:solidFill>
          </p:spPr>
        </p:sp>
        <p:sp>
          <p:nvSpPr>
            <p:cNvPr id="10" name="TextBox 10"/>
            <p:cNvSpPr txBox="1"/>
            <p:nvPr/>
          </p:nvSpPr>
          <p:spPr>
            <a:xfrm>
              <a:off x="0" y="-38100"/>
              <a:ext cx="1152836" cy="668442"/>
            </a:xfrm>
            <a:prstGeom prst="rect">
              <a:avLst/>
            </a:prstGeom>
          </p:spPr>
          <p:txBody>
            <a:bodyPr lIns="50800" tIns="50800" rIns="50800" bIns="50800" rtlCol="0" anchor="ctr"/>
            <a:lstStyle/>
            <a:p>
              <a:pPr algn="ctr">
                <a:lnSpc>
                  <a:spcPts val="3080"/>
                </a:lnSpc>
              </a:pPr>
              <a:endParaRPr/>
            </a:p>
          </p:txBody>
        </p:sp>
      </p:grpSp>
      <p:sp>
        <p:nvSpPr>
          <p:cNvPr id="11" name="Freeform 11"/>
          <p:cNvSpPr/>
          <p:nvPr/>
        </p:nvSpPr>
        <p:spPr>
          <a:xfrm>
            <a:off x="13261643" y="6787838"/>
            <a:ext cx="3444482" cy="1297578"/>
          </a:xfrm>
          <a:custGeom>
            <a:avLst/>
            <a:gdLst/>
            <a:ahLst/>
            <a:cxnLst/>
            <a:rect l="l" t="t" r="r" b="b"/>
            <a:pathLst>
              <a:path w="3444482" h="1297578">
                <a:moveTo>
                  <a:pt x="0" y="0"/>
                </a:moveTo>
                <a:lnTo>
                  <a:pt x="3444482" y="0"/>
                </a:lnTo>
                <a:lnTo>
                  <a:pt x="3444482" y="1297578"/>
                </a:lnTo>
                <a:lnTo>
                  <a:pt x="0" y="1297578"/>
                </a:lnTo>
                <a:lnTo>
                  <a:pt x="0" y="0"/>
                </a:lnTo>
                <a:close/>
              </a:path>
            </a:pathLst>
          </a:custGeom>
          <a:blipFill>
            <a:blip r:embed="rId7"/>
            <a:stretch>
              <a:fillRect t="-50684" b="-38925"/>
            </a:stretch>
          </a:blipFill>
        </p:spPr>
      </p:sp>
      <p:sp>
        <p:nvSpPr>
          <p:cNvPr id="14" name="Freeform 14"/>
          <p:cNvSpPr/>
          <p:nvPr/>
        </p:nvSpPr>
        <p:spPr>
          <a:xfrm>
            <a:off x="8593820" y="6227518"/>
            <a:ext cx="2440994" cy="3663781"/>
          </a:xfrm>
          <a:custGeom>
            <a:avLst/>
            <a:gdLst/>
            <a:ahLst/>
            <a:cxnLst/>
            <a:rect l="l" t="t" r="r" b="b"/>
            <a:pathLst>
              <a:path w="2440994" h="3663781">
                <a:moveTo>
                  <a:pt x="0" y="0"/>
                </a:moveTo>
                <a:lnTo>
                  <a:pt x="2440993" y="0"/>
                </a:lnTo>
                <a:lnTo>
                  <a:pt x="2440993" y="3663781"/>
                </a:lnTo>
                <a:lnTo>
                  <a:pt x="0" y="3663781"/>
                </a:lnTo>
                <a:lnTo>
                  <a:pt x="0" y="0"/>
                </a:lnTo>
                <a:close/>
              </a:path>
            </a:pathLst>
          </a:custGeom>
          <a:blipFill>
            <a:blip r:embed="rId8"/>
            <a:stretch>
              <a:fillRect/>
            </a:stretch>
          </a:blipFill>
        </p:spPr>
      </p:sp>
      <p:sp>
        <p:nvSpPr>
          <p:cNvPr id="15" name="Freeform 15"/>
          <p:cNvSpPr/>
          <p:nvPr/>
        </p:nvSpPr>
        <p:spPr>
          <a:xfrm>
            <a:off x="686884" y="4658707"/>
            <a:ext cx="6018847" cy="4907156"/>
          </a:xfrm>
          <a:custGeom>
            <a:avLst/>
            <a:gdLst/>
            <a:ahLst/>
            <a:cxnLst/>
            <a:rect l="l" t="t" r="r" b="b"/>
            <a:pathLst>
              <a:path w="6018847" h="4907156">
                <a:moveTo>
                  <a:pt x="0" y="0"/>
                </a:moveTo>
                <a:lnTo>
                  <a:pt x="6018847" y="0"/>
                </a:lnTo>
                <a:lnTo>
                  <a:pt x="6018847" y="4907156"/>
                </a:lnTo>
                <a:lnTo>
                  <a:pt x="0" y="4907156"/>
                </a:lnTo>
                <a:lnTo>
                  <a:pt x="0" y="0"/>
                </a:lnTo>
                <a:close/>
              </a:path>
            </a:pathLst>
          </a:custGeom>
          <a:blipFill>
            <a:blip r:embed="rId9"/>
            <a:stretch>
              <a:fillRect l="-2795" t="-22427" r="-5902" b="-55336"/>
            </a:stretch>
          </a:blipFill>
        </p:spPr>
      </p:sp>
      <p:sp>
        <p:nvSpPr>
          <p:cNvPr id="16" name="TextBox 16"/>
          <p:cNvSpPr txBox="1"/>
          <p:nvPr/>
        </p:nvSpPr>
        <p:spPr>
          <a:xfrm>
            <a:off x="12648396" y="7814622"/>
            <a:ext cx="5040643" cy="1751240"/>
          </a:xfrm>
          <a:prstGeom prst="rect">
            <a:avLst/>
          </a:prstGeom>
        </p:spPr>
        <p:txBody>
          <a:bodyPr lIns="0" tIns="0" rIns="0" bIns="0" rtlCol="0" anchor="t">
            <a:spAutoFit/>
          </a:bodyPr>
          <a:lstStyle/>
          <a:p>
            <a:pPr algn="ctr">
              <a:lnSpc>
                <a:spcPts val="2718"/>
              </a:lnSpc>
            </a:pPr>
            <a:r>
              <a:rPr lang="en-US" sz="1941">
                <a:solidFill>
                  <a:srgbClr val="000000"/>
                </a:solidFill>
                <a:latin typeface="Calibri (MS)"/>
                <a:ea typeface="Calibri (MS)"/>
                <a:cs typeface="Calibri (MS)"/>
                <a:sym typeface="Calibri (MS)"/>
              </a:rPr>
              <a:t>​</a:t>
            </a:r>
          </a:p>
          <a:p>
            <a:pPr algn="ctr">
              <a:lnSpc>
                <a:spcPts val="2718"/>
              </a:lnSpc>
            </a:pPr>
            <a:r>
              <a:rPr lang="en-US" sz="1941" b="1">
                <a:solidFill>
                  <a:srgbClr val="000000"/>
                </a:solidFill>
                <a:latin typeface="Calibri (MS) Bold"/>
                <a:ea typeface="Calibri (MS) Bold"/>
                <a:cs typeface="Calibri (MS) Bold"/>
                <a:sym typeface="Calibri (MS) Bold"/>
              </a:rPr>
              <a:t>Morgan Seiler, M.Ed., Ed.S.</a:t>
            </a:r>
            <a:r>
              <a:rPr lang="en-US" sz="1941">
                <a:solidFill>
                  <a:srgbClr val="000000"/>
                </a:solidFill>
                <a:latin typeface="Calibri (MS)"/>
                <a:ea typeface="Calibri (MS)"/>
                <a:cs typeface="Calibri (MS)"/>
                <a:sym typeface="Calibri (MS)"/>
              </a:rPr>
              <a:t> ​</a:t>
            </a:r>
          </a:p>
          <a:p>
            <a:pPr algn="ctr">
              <a:lnSpc>
                <a:spcPts val="2718"/>
              </a:lnSpc>
            </a:pPr>
            <a:r>
              <a:rPr lang="en-US" sz="1941">
                <a:solidFill>
                  <a:srgbClr val="000000"/>
                </a:solidFill>
                <a:latin typeface="Calibri (MS)"/>
                <a:ea typeface="Calibri (MS)"/>
                <a:cs typeface="Calibri (MS)"/>
                <a:sym typeface="Calibri (MS)"/>
              </a:rPr>
              <a:t>Regional Behavioral Health Advisor - HHS Region 8</a:t>
            </a:r>
          </a:p>
          <a:p>
            <a:pPr algn="ctr">
              <a:lnSpc>
                <a:spcPts val="2718"/>
              </a:lnSpc>
            </a:pPr>
            <a:r>
              <a:rPr lang="en-US" sz="1941" u="sng">
                <a:solidFill>
                  <a:srgbClr val="000000"/>
                </a:solidFill>
                <a:latin typeface="Calibri (MS)"/>
                <a:ea typeface="Calibri (MS)"/>
                <a:cs typeface="Calibri (MS)"/>
                <a:sym typeface="Calibri (MS)"/>
                <a:hlinkClick r:id="rId10" tooltip="mailto:morgan.seiler@samhsa.hhs.gov"/>
              </a:rPr>
              <a:t>morgan.seiler@samhsa.hhs.gov</a:t>
            </a:r>
          </a:p>
          <a:p>
            <a:pPr algn="ctr">
              <a:lnSpc>
                <a:spcPts val="2718"/>
              </a:lnSpc>
            </a:pPr>
            <a:endParaRPr lang="en-US" sz="1941" u="sng">
              <a:solidFill>
                <a:srgbClr val="000000"/>
              </a:solidFill>
              <a:latin typeface="Calibri (MS)"/>
              <a:ea typeface="Calibri (MS)"/>
              <a:cs typeface="Calibri (MS)"/>
              <a:sym typeface="Calibri (MS)"/>
              <a:hlinkClick r:id="rId10" tooltip="mailto:morgan.seiler@samhsa.hhs.gov"/>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a:off x="-200190" y="5450975"/>
            <a:ext cx="9094602" cy="2061443"/>
          </a:xfrm>
          <a:custGeom>
            <a:avLst/>
            <a:gdLst/>
            <a:ahLst/>
            <a:cxnLst/>
            <a:rect l="l" t="t" r="r" b="b"/>
            <a:pathLst>
              <a:path w="9094602" h="2061443">
                <a:moveTo>
                  <a:pt x="0" y="0"/>
                </a:moveTo>
                <a:lnTo>
                  <a:pt x="9094602" y="0"/>
                </a:lnTo>
                <a:lnTo>
                  <a:pt x="9094602" y="2061443"/>
                </a:lnTo>
                <a:lnTo>
                  <a:pt x="0" y="20614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0" y="4551313"/>
            <a:ext cx="18288000" cy="1151922"/>
            <a:chOff x="0" y="0"/>
            <a:chExt cx="24384000" cy="1535896"/>
          </a:xfrm>
        </p:grpSpPr>
        <p:sp>
          <p:nvSpPr>
            <p:cNvPr id="5" name="Freeform 5"/>
            <p:cNvSpPr/>
            <p:nvPr/>
          </p:nvSpPr>
          <p:spPr>
            <a:xfrm>
              <a:off x="0" y="0"/>
              <a:ext cx="24384000" cy="1535938"/>
            </a:xfrm>
            <a:custGeom>
              <a:avLst/>
              <a:gdLst/>
              <a:ahLst/>
              <a:cxnLst/>
              <a:rect l="l" t="t" r="r" b="b"/>
              <a:pathLst>
                <a:path w="24384000" h="1535938">
                  <a:moveTo>
                    <a:pt x="0" y="0"/>
                  </a:moveTo>
                  <a:lnTo>
                    <a:pt x="24384000" y="0"/>
                  </a:lnTo>
                  <a:lnTo>
                    <a:pt x="24384000" y="1535938"/>
                  </a:lnTo>
                  <a:lnTo>
                    <a:pt x="0" y="1535938"/>
                  </a:lnTo>
                  <a:close/>
                </a:path>
              </a:pathLst>
            </a:custGeom>
            <a:solidFill>
              <a:srgbClr val="752929"/>
            </a:solidFill>
          </p:spPr>
        </p:sp>
      </p:grpSp>
      <p:sp>
        <p:nvSpPr>
          <p:cNvPr id="6" name="Freeform 6"/>
          <p:cNvSpPr/>
          <p:nvPr/>
        </p:nvSpPr>
        <p:spPr>
          <a:xfrm>
            <a:off x="15449417" y="8499824"/>
            <a:ext cx="2502046" cy="1787176"/>
          </a:xfrm>
          <a:custGeom>
            <a:avLst/>
            <a:gdLst/>
            <a:ahLst/>
            <a:cxnLst/>
            <a:rect l="l" t="t" r="r" b="b"/>
            <a:pathLst>
              <a:path w="2502046" h="1787176">
                <a:moveTo>
                  <a:pt x="0" y="0"/>
                </a:moveTo>
                <a:lnTo>
                  <a:pt x="2502045" y="0"/>
                </a:lnTo>
                <a:lnTo>
                  <a:pt x="2502045" y="1787176"/>
                </a:lnTo>
                <a:lnTo>
                  <a:pt x="0" y="1787176"/>
                </a:lnTo>
                <a:lnTo>
                  <a:pt x="0" y="0"/>
                </a:lnTo>
                <a:close/>
              </a:path>
            </a:pathLst>
          </a:custGeom>
          <a:blipFill>
            <a:blip r:embed="rId6"/>
            <a:stretch>
              <a:fillRect/>
            </a:stretch>
          </a:blipFill>
        </p:spPr>
      </p:sp>
      <p:sp>
        <p:nvSpPr>
          <p:cNvPr id="7" name="TextBox 7"/>
          <p:cNvSpPr txBox="1"/>
          <p:nvPr/>
        </p:nvSpPr>
        <p:spPr>
          <a:xfrm>
            <a:off x="5875249" y="4604882"/>
            <a:ext cx="6314036" cy="1093563"/>
          </a:xfrm>
          <a:prstGeom prst="rect">
            <a:avLst/>
          </a:prstGeom>
        </p:spPr>
        <p:txBody>
          <a:bodyPr lIns="0" tIns="0" rIns="0" bIns="0" rtlCol="0" anchor="t">
            <a:spAutoFit/>
          </a:bodyPr>
          <a:lstStyle/>
          <a:p>
            <a:pPr algn="ctr">
              <a:lnSpc>
                <a:spcPts val="7993"/>
              </a:lnSpc>
            </a:pPr>
            <a:r>
              <a:rPr lang="en-US" sz="5709" b="1">
                <a:solidFill>
                  <a:srgbClr val="FFFFFF"/>
                </a:solidFill>
                <a:latin typeface="Calibri (MS) Bold"/>
                <a:ea typeface="Calibri (MS) Bold"/>
                <a:cs typeface="Calibri (MS) Bold"/>
                <a:sym typeface="Calibri (MS) Bold"/>
              </a:rPr>
              <a:t>Discovering SAMHSA</a:t>
            </a:r>
          </a:p>
        </p:txBody>
      </p:sp>
      <p:sp>
        <p:nvSpPr>
          <p:cNvPr id="8" name="Freeform 8"/>
          <p:cNvSpPr/>
          <p:nvPr/>
        </p:nvSpPr>
        <p:spPr>
          <a:xfrm>
            <a:off x="9032267" y="5019255"/>
            <a:ext cx="9094602" cy="2061443"/>
          </a:xfrm>
          <a:custGeom>
            <a:avLst/>
            <a:gdLst/>
            <a:ahLst/>
            <a:cxnLst/>
            <a:rect l="l" t="t" r="r" b="b"/>
            <a:pathLst>
              <a:path w="9094602" h="2061443">
                <a:moveTo>
                  <a:pt x="0" y="0"/>
                </a:moveTo>
                <a:lnTo>
                  <a:pt x="9094602" y="0"/>
                </a:lnTo>
                <a:lnTo>
                  <a:pt x="9094602" y="2061443"/>
                </a:lnTo>
                <a:lnTo>
                  <a:pt x="0" y="20614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9" name="Group 9"/>
          <p:cNvGrpSpPr/>
          <p:nvPr/>
        </p:nvGrpSpPr>
        <p:grpSpPr>
          <a:xfrm>
            <a:off x="9483117" y="6635840"/>
            <a:ext cx="683141" cy="68314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
            <a:ext cx="7397018" cy="10286998"/>
            <a:chOff x="0" y="0"/>
            <a:chExt cx="9862690" cy="13715997"/>
          </a:xfrm>
        </p:grpSpPr>
        <p:sp>
          <p:nvSpPr>
            <p:cNvPr id="3" name="Freeform 3"/>
            <p:cNvSpPr/>
            <p:nvPr/>
          </p:nvSpPr>
          <p:spPr>
            <a:xfrm>
              <a:off x="0" y="0"/>
              <a:ext cx="9862690" cy="13716039"/>
            </a:xfrm>
            <a:custGeom>
              <a:avLst/>
              <a:gdLst/>
              <a:ahLst/>
              <a:cxnLst/>
              <a:rect l="l" t="t" r="r" b="b"/>
              <a:pathLst>
                <a:path w="9862690" h="13716039">
                  <a:moveTo>
                    <a:pt x="0" y="0"/>
                  </a:moveTo>
                  <a:lnTo>
                    <a:pt x="9862690" y="0"/>
                  </a:lnTo>
                  <a:lnTo>
                    <a:pt x="9862690" y="13716039"/>
                  </a:lnTo>
                  <a:lnTo>
                    <a:pt x="0" y="13716039"/>
                  </a:lnTo>
                  <a:close/>
                </a:path>
              </a:pathLst>
            </a:custGeom>
            <a:solidFill>
              <a:srgbClr val="1E384C"/>
            </a:solidFill>
          </p:spPr>
        </p:sp>
      </p:grpSp>
      <p:sp>
        <p:nvSpPr>
          <p:cNvPr id="4" name="Freeform 4"/>
          <p:cNvSpPr/>
          <p:nvPr/>
        </p:nvSpPr>
        <p:spPr>
          <a:xfrm>
            <a:off x="9001264" y="560519"/>
            <a:ext cx="7884336" cy="7984138"/>
          </a:xfrm>
          <a:custGeom>
            <a:avLst/>
            <a:gdLst/>
            <a:ahLst/>
            <a:cxnLst/>
            <a:rect l="l" t="t" r="r" b="b"/>
            <a:pathLst>
              <a:path w="7884336" h="7984138">
                <a:moveTo>
                  <a:pt x="0" y="0"/>
                </a:moveTo>
                <a:lnTo>
                  <a:pt x="7884336" y="0"/>
                </a:lnTo>
                <a:lnTo>
                  <a:pt x="7884336" y="7984137"/>
                </a:lnTo>
                <a:lnTo>
                  <a:pt x="0" y="7984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0092783" y="1360101"/>
            <a:ext cx="4325930" cy="3076471"/>
          </a:xfrm>
          <a:custGeom>
            <a:avLst/>
            <a:gdLst/>
            <a:ahLst/>
            <a:cxnLst/>
            <a:rect l="l" t="t" r="r" b="b"/>
            <a:pathLst>
              <a:path w="4325930" h="3076471">
                <a:moveTo>
                  <a:pt x="0" y="0"/>
                </a:moveTo>
                <a:lnTo>
                  <a:pt x="4325930" y="0"/>
                </a:lnTo>
                <a:lnTo>
                  <a:pt x="4325930" y="3076470"/>
                </a:lnTo>
                <a:lnTo>
                  <a:pt x="0" y="3076470"/>
                </a:lnTo>
                <a:lnTo>
                  <a:pt x="0" y="0"/>
                </a:lnTo>
                <a:close/>
              </a:path>
            </a:pathLst>
          </a:custGeom>
          <a:blipFill>
            <a:blip r:embed="rId5"/>
            <a:stretch>
              <a:fillRect t="-89582" r="-179028" b="-90668"/>
            </a:stretch>
          </a:blipFill>
        </p:spPr>
      </p:sp>
      <p:sp>
        <p:nvSpPr>
          <p:cNvPr id="6" name="Freeform 6"/>
          <p:cNvSpPr/>
          <p:nvPr/>
        </p:nvSpPr>
        <p:spPr>
          <a:xfrm>
            <a:off x="13444587" y="4829024"/>
            <a:ext cx="3574915" cy="944990"/>
          </a:xfrm>
          <a:custGeom>
            <a:avLst/>
            <a:gdLst/>
            <a:ahLst/>
            <a:cxnLst/>
            <a:rect l="l" t="t" r="r" b="b"/>
            <a:pathLst>
              <a:path w="3574915" h="944990">
                <a:moveTo>
                  <a:pt x="0" y="0"/>
                </a:moveTo>
                <a:lnTo>
                  <a:pt x="3574916" y="0"/>
                </a:lnTo>
                <a:lnTo>
                  <a:pt x="3574916" y="944990"/>
                </a:lnTo>
                <a:lnTo>
                  <a:pt x="0" y="944990"/>
                </a:lnTo>
                <a:lnTo>
                  <a:pt x="0" y="0"/>
                </a:lnTo>
                <a:close/>
              </a:path>
            </a:pathLst>
          </a:custGeom>
          <a:blipFill>
            <a:blip r:embed="rId6"/>
            <a:stretch>
              <a:fillRect/>
            </a:stretch>
          </a:blipFill>
        </p:spPr>
      </p:sp>
      <p:sp>
        <p:nvSpPr>
          <p:cNvPr id="7" name="Freeform 7"/>
          <p:cNvSpPr/>
          <p:nvPr/>
        </p:nvSpPr>
        <p:spPr>
          <a:xfrm>
            <a:off x="7816118" y="6000375"/>
            <a:ext cx="2740159" cy="954489"/>
          </a:xfrm>
          <a:custGeom>
            <a:avLst/>
            <a:gdLst/>
            <a:ahLst/>
            <a:cxnLst/>
            <a:rect l="l" t="t" r="r" b="b"/>
            <a:pathLst>
              <a:path w="2740159" h="954489">
                <a:moveTo>
                  <a:pt x="0" y="0"/>
                </a:moveTo>
                <a:lnTo>
                  <a:pt x="2740159" y="0"/>
                </a:lnTo>
                <a:lnTo>
                  <a:pt x="2740159" y="954488"/>
                </a:lnTo>
                <a:lnTo>
                  <a:pt x="0" y="954488"/>
                </a:lnTo>
                <a:lnTo>
                  <a:pt x="0" y="0"/>
                </a:lnTo>
                <a:close/>
              </a:path>
            </a:pathLst>
          </a:custGeom>
          <a:blipFill>
            <a:blip r:embed="rId7"/>
            <a:stretch>
              <a:fillRect/>
            </a:stretch>
          </a:blipFill>
        </p:spPr>
      </p:sp>
      <p:sp>
        <p:nvSpPr>
          <p:cNvPr id="8" name="Freeform 8"/>
          <p:cNvSpPr/>
          <p:nvPr/>
        </p:nvSpPr>
        <p:spPr>
          <a:xfrm>
            <a:off x="10978120" y="7240028"/>
            <a:ext cx="764379" cy="1398190"/>
          </a:xfrm>
          <a:custGeom>
            <a:avLst/>
            <a:gdLst/>
            <a:ahLst/>
            <a:cxnLst/>
            <a:rect l="l" t="t" r="r" b="b"/>
            <a:pathLst>
              <a:path w="764379" h="1398190">
                <a:moveTo>
                  <a:pt x="0" y="0"/>
                </a:moveTo>
                <a:lnTo>
                  <a:pt x="764378" y="0"/>
                </a:lnTo>
                <a:lnTo>
                  <a:pt x="764378" y="1398190"/>
                </a:lnTo>
                <a:lnTo>
                  <a:pt x="0" y="1398190"/>
                </a:lnTo>
                <a:lnTo>
                  <a:pt x="0" y="0"/>
                </a:lnTo>
                <a:close/>
              </a:path>
            </a:pathLst>
          </a:custGeom>
          <a:blipFill>
            <a:blip r:embed="rId8"/>
            <a:stretch>
              <a:fillRect/>
            </a:stretch>
          </a:blipFill>
        </p:spPr>
      </p:sp>
      <p:grpSp>
        <p:nvGrpSpPr>
          <p:cNvPr id="9" name="Group 9"/>
          <p:cNvGrpSpPr/>
          <p:nvPr/>
        </p:nvGrpSpPr>
        <p:grpSpPr>
          <a:xfrm>
            <a:off x="10978120" y="5970446"/>
            <a:ext cx="4104251" cy="1176020"/>
            <a:chOff x="0" y="0"/>
            <a:chExt cx="1129260" cy="323575"/>
          </a:xfrm>
        </p:grpSpPr>
        <p:sp>
          <p:nvSpPr>
            <p:cNvPr id="10" name="Freeform 10"/>
            <p:cNvSpPr/>
            <p:nvPr/>
          </p:nvSpPr>
          <p:spPr>
            <a:xfrm>
              <a:off x="0" y="0"/>
              <a:ext cx="1129260" cy="323575"/>
            </a:xfrm>
            <a:custGeom>
              <a:avLst/>
              <a:gdLst/>
              <a:ahLst/>
              <a:cxnLst/>
              <a:rect l="l" t="t" r="r" b="b"/>
              <a:pathLst>
                <a:path w="1129260" h="323575">
                  <a:moveTo>
                    <a:pt x="0" y="0"/>
                  </a:moveTo>
                  <a:lnTo>
                    <a:pt x="1129260" y="0"/>
                  </a:lnTo>
                  <a:lnTo>
                    <a:pt x="1129260" y="323575"/>
                  </a:lnTo>
                  <a:lnTo>
                    <a:pt x="0" y="323575"/>
                  </a:lnTo>
                  <a:close/>
                </a:path>
              </a:pathLst>
            </a:custGeom>
            <a:solidFill>
              <a:srgbClr val="FFFFFF"/>
            </a:solidFill>
          </p:spPr>
        </p:sp>
        <p:sp>
          <p:nvSpPr>
            <p:cNvPr id="11" name="TextBox 11"/>
            <p:cNvSpPr txBox="1"/>
            <p:nvPr/>
          </p:nvSpPr>
          <p:spPr>
            <a:xfrm>
              <a:off x="0" y="-38100"/>
              <a:ext cx="1129260" cy="36167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059352" y="9126440"/>
            <a:ext cx="7768160" cy="696848"/>
            <a:chOff x="0" y="0"/>
            <a:chExt cx="10357546" cy="929130"/>
          </a:xfrm>
        </p:grpSpPr>
        <p:grpSp>
          <p:nvGrpSpPr>
            <p:cNvPr id="13" name="Group 13"/>
            <p:cNvGrpSpPr/>
            <p:nvPr/>
          </p:nvGrpSpPr>
          <p:grpSpPr>
            <a:xfrm>
              <a:off x="0" y="0"/>
              <a:ext cx="10357546" cy="929130"/>
              <a:chOff x="0" y="0"/>
              <a:chExt cx="2137363" cy="191734"/>
            </a:xfrm>
          </p:grpSpPr>
          <p:sp>
            <p:nvSpPr>
              <p:cNvPr id="14" name="Freeform 14"/>
              <p:cNvSpPr/>
              <p:nvPr/>
            </p:nvSpPr>
            <p:spPr>
              <a:xfrm>
                <a:off x="0" y="0"/>
                <a:ext cx="2137363" cy="191734"/>
              </a:xfrm>
              <a:custGeom>
                <a:avLst/>
                <a:gdLst/>
                <a:ahLst/>
                <a:cxnLst/>
                <a:rect l="l" t="t" r="r" b="b"/>
                <a:pathLst>
                  <a:path w="2137363" h="191734">
                    <a:moveTo>
                      <a:pt x="0" y="0"/>
                    </a:moveTo>
                    <a:lnTo>
                      <a:pt x="2137363" y="0"/>
                    </a:lnTo>
                    <a:lnTo>
                      <a:pt x="2137363" y="191734"/>
                    </a:lnTo>
                    <a:lnTo>
                      <a:pt x="0" y="191734"/>
                    </a:lnTo>
                    <a:close/>
                  </a:path>
                </a:pathLst>
              </a:custGeom>
              <a:solidFill>
                <a:srgbClr val="FF6F32"/>
              </a:solidFill>
            </p:spPr>
          </p:sp>
          <p:sp>
            <p:nvSpPr>
              <p:cNvPr id="15" name="TextBox 15"/>
              <p:cNvSpPr txBox="1"/>
              <p:nvPr/>
            </p:nvSpPr>
            <p:spPr>
              <a:xfrm>
                <a:off x="0" y="-38100"/>
                <a:ext cx="2137363" cy="229834"/>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072618" y="33211"/>
              <a:ext cx="8367211" cy="786509"/>
            </a:xfrm>
            <a:prstGeom prst="rect">
              <a:avLst/>
            </a:prstGeom>
          </p:spPr>
          <p:txBody>
            <a:bodyPr lIns="0" tIns="0" rIns="0" bIns="0" rtlCol="0" anchor="t">
              <a:spAutoFit/>
            </a:bodyPr>
            <a:lstStyle/>
            <a:p>
              <a:pPr algn="ctr">
                <a:lnSpc>
                  <a:spcPts val="4924"/>
                </a:lnSpc>
              </a:pPr>
              <a:r>
                <a:rPr lang="en-US" sz="3517" b="1">
                  <a:solidFill>
                    <a:srgbClr val="FFFFFF"/>
                  </a:solidFill>
                  <a:latin typeface="Georgia Pro Condensed Bold"/>
                  <a:ea typeface="Georgia Pro Condensed Bold"/>
                  <a:cs typeface="Georgia Pro Condensed Bold"/>
                  <a:sym typeface="Georgia Pro Condensed Bold"/>
                </a:rPr>
                <a:t>11 TOTAL Operating Divisons!</a:t>
              </a:r>
            </a:p>
          </p:txBody>
        </p:sp>
      </p:grpSp>
      <p:sp>
        <p:nvSpPr>
          <p:cNvPr id="17" name="Freeform 17"/>
          <p:cNvSpPr/>
          <p:nvPr/>
        </p:nvSpPr>
        <p:spPr>
          <a:xfrm>
            <a:off x="11694809" y="5629689"/>
            <a:ext cx="2600141" cy="1857244"/>
          </a:xfrm>
          <a:custGeom>
            <a:avLst/>
            <a:gdLst/>
            <a:ahLst/>
            <a:cxnLst/>
            <a:rect l="l" t="t" r="r" b="b"/>
            <a:pathLst>
              <a:path w="2600141" h="1857244">
                <a:moveTo>
                  <a:pt x="0" y="0"/>
                </a:moveTo>
                <a:lnTo>
                  <a:pt x="2600141" y="0"/>
                </a:lnTo>
                <a:lnTo>
                  <a:pt x="2600141" y="1857244"/>
                </a:lnTo>
                <a:lnTo>
                  <a:pt x="0" y="1857244"/>
                </a:lnTo>
                <a:lnTo>
                  <a:pt x="0" y="0"/>
                </a:lnTo>
                <a:close/>
              </a:path>
            </a:pathLst>
          </a:custGeom>
          <a:blipFill>
            <a:blip r:embed="rId9"/>
            <a:stretch>
              <a:fillRect/>
            </a:stretch>
          </a:blipFill>
        </p:spPr>
      </p:sp>
      <p:sp>
        <p:nvSpPr>
          <p:cNvPr id="18" name="Freeform 18"/>
          <p:cNvSpPr/>
          <p:nvPr/>
        </p:nvSpPr>
        <p:spPr>
          <a:xfrm>
            <a:off x="13945173" y="7022241"/>
            <a:ext cx="1670401" cy="1833764"/>
          </a:xfrm>
          <a:custGeom>
            <a:avLst/>
            <a:gdLst/>
            <a:ahLst/>
            <a:cxnLst/>
            <a:rect l="l" t="t" r="r" b="b"/>
            <a:pathLst>
              <a:path w="1670401" h="1833764">
                <a:moveTo>
                  <a:pt x="0" y="0"/>
                </a:moveTo>
                <a:lnTo>
                  <a:pt x="1670401" y="0"/>
                </a:lnTo>
                <a:lnTo>
                  <a:pt x="1670401" y="1833764"/>
                </a:lnTo>
                <a:lnTo>
                  <a:pt x="0" y="1833764"/>
                </a:lnTo>
                <a:lnTo>
                  <a:pt x="0" y="0"/>
                </a:lnTo>
                <a:close/>
              </a:path>
            </a:pathLst>
          </a:custGeom>
          <a:blipFill>
            <a:blip r:embed="rId10"/>
            <a:stretch>
              <a:fillRect l="-46333" r="-45643"/>
            </a:stretch>
          </a:blipFill>
        </p:spPr>
      </p:sp>
      <p:sp>
        <p:nvSpPr>
          <p:cNvPr id="19" name="Freeform 19"/>
          <p:cNvSpPr/>
          <p:nvPr/>
        </p:nvSpPr>
        <p:spPr>
          <a:xfrm>
            <a:off x="9744401" y="4907247"/>
            <a:ext cx="1950408" cy="788544"/>
          </a:xfrm>
          <a:custGeom>
            <a:avLst/>
            <a:gdLst/>
            <a:ahLst/>
            <a:cxnLst/>
            <a:rect l="l" t="t" r="r" b="b"/>
            <a:pathLst>
              <a:path w="1950408" h="788544">
                <a:moveTo>
                  <a:pt x="0" y="0"/>
                </a:moveTo>
                <a:lnTo>
                  <a:pt x="1950408" y="0"/>
                </a:lnTo>
                <a:lnTo>
                  <a:pt x="1950408" y="788544"/>
                </a:lnTo>
                <a:lnTo>
                  <a:pt x="0" y="788544"/>
                </a:lnTo>
                <a:lnTo>
                  <a:pt x="0" y="0"/>
                </a:lnTo>
                <a:close/>
              </a:path>
            </a:pathLst>
          </a:custGeom>
          <a:blipFill>
            <a:blip r:embed="rId11"/>
            <a:stretch>
              <a:fillRect/>
            </a:stretch>
          </a:blipFill>
        </p:spPr>
      </p:sp>
      <p:sp>
        <p:nvSpPr>
          <p:cNvPr id="20" name="Freeform 20"/>
          <p:cNvSpPr/>
          <p:nvPr/>
        </p:nvSpPr>
        <p:spPr>
          <a:xfrm>
            <a:off x="15310846" y="5876884"/>
            <a:ext cx="1708656" cy="1363143"/>
          </a:xfrm>
          <a:custGeom>
            <a:avLst/>
            <a:gdLst/>
            <a:ahLst/>
            <a:cxnLst/>
            <a:rect l="l" t="t" r="r" b="b"/>
            <a:pathLst>
              <a:path w="1708656" h="1363143">
                <a:moveTo>
                  <a:pt x="0" y="0"/>
                </a:moveTo>
                <a:lnTo>
                  <a:pt x="1708657" y="0"/>
                </a:lnTo>
                <a:lnTo>
                  <a:pt x="1708657" y="1363144"/>
                </a:lnTo>
                <a:lnTo>
                  <a:pt x="0" y="136314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p:cNvSpPr/>
          <p:nvPr/>
        </p:nvSpPr>
        <p:spPr>
          <a:xfrm rot="-9549533">
            <a:off x="-1576265" y="7246179"/>
            <a:ext cx="9094602" cy="2061443"/>
          </a:xfrm>
          <a:custGeom>
            <a:avLst/>
            <a:gdLst/>
            <a:ahLst/>
            <a:cxnLst/>
            <a:rect l="l" t="t" r="r" b="b"/>
            <a:pathLst>
              <a:path w="9094602" h="2061443">
                <a:moveTo>
                  <a:pt x="0" y="0"/>
                </a:moveTo>
                <a:lnTo>
                  <a:pt x="9094602" y="0"/>
                </a:lnTo>
                <a:lnTo>
                  <a:pt x="9094602" y="2061443"/>
                </a:lnTo>
                <a:lnTo>
                  <a:pt x="0" y="20614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2" name="Freeform 22"/>
          <p:cNvSpPr/>
          <p:nvPr/>
        </p:nvSpPr>
        <p:spPr>
          <a:xfrm>
            <a:off x="571692" y="2667141"/>
            <a:ext cx="4306593" cy="1885447"/>
          </a:xfrm>
          <a:custGeom>
            <a:avLst/>
            <a:gdLst/>
            <a:ahLst/>
            <a:cxnLst/>
            <a:rect l="l" t="t" r="r" b="b"/>
            <a:pathLst>
              <a:path w="4306593" h="1885447">
                <a:moveTo>
                  <a:pt x="0" y="0"/>
                </a:moveTo>
                <a:lnTo>
                  <a:pt x="4306593" y="0"/>
                </a:lnTo>
                <a:lnTo>
                  <a:pt x="4306593" y="1885447"/>
                </a:lnTo>
                <a:lnTo>
                  <a:pt x="0" y="1885447"/>
                </a:lnTo>
                <a:lnTo>
                  <a:pt x="0" y="0"/>
                </a:lnTo>
                <a:close/>
              </a:path>
            </a:pathLst>
          </a:custGeom>
          <a:blipFill>
            <a:blip r:embed="rId16">
              <a:extLst>
                <a:ext uri="{96DAC541-7B7A-43D3-8B79-37D633B846F1}">
                  <asvg:svgBlip xmlns:asvg="http://schemas.microsoft.com/office/drawing/2016/SVG/main" r:embed="rId17"/>
                </a:ext>
              </a:extLst>
            </a:blip>
            <a:stretch>
              <a:fillRect r="-25986"/>
            </a:stretch>
          </a:blipFill>
        </p:spPr>
      </p:sp>
      <p:sp>
        <p:nvSpPr>
          <p:cNvPr id="23" name="Freeform 23"/>
          <p:cNvSpPr/>
          <p:nvPr/>
        </p:nvSpPr>
        <p:spPr>
          <a:xfrm>
            <a:off x="7992670" y="7359454"/>
            <a:ext cx="2133364" cy="1185202"/>
          </a:xfrm>
          <a:custGeom>
            <a:avLst/>
            <a:gdLst/>
            <a:ahLst/>
            <a:cxnLst/>
            <a:rect l="l" t="t" r="r" b="b"/>
            <a:pathLst>
              <a:path w="2133364" h="1185202">
                <a:moveTo>
                  <a:pt x="0" y="0"/>
                </a:moveTo>
                <a:lnTo>
                  <a:pt x="2133364" y="0"/>
                </a:lnTo>
                <a:lnTo>
                  <a:pt x="2133364" y="1185202"/>
                </a:lnTo>
                <a:lnTo>
                  <a:pt x="0" y="1185202"/>
                </a:lnTo>
                <a:lnTo>
                  <a:pt x="0" y="0"/>
                </a:lnTo>
                <a:close/>
              </a:path>
            </a:pathLst>
          </a:custGeom>
          <a:blipFill>
            <a:blip r:embed="rId18"/>
            <a:stretch>
              <a:fillRect/>
            </a:stretch>
          </a:blipFill>
        </p:spPr>
      </p:sp>
      <p:sp>
        <p:nvSpPr>
          <p:cNvPr id="24" name="TextBox 24"/>
          <p:cNvSpPr txBox="1"/>
          <p:nvPr/>
        </p:nvSpPr>
        <p:spPr>
          <a:xfrm>
            <a:off x="571692" y="4888197"/>
            <a:ext cx="5746756" cy="1277758"/>
          </a:xfrm>
          <a:prstGeom prst="rect">
            <a:avLst/>
          </a:prstGeom>
        </p:spPr>
        <p:txBody>
          <a:bodyPr lIns="0" tIns="0" rIns="0" bIns="0" rtlCol="0" anchor="t">
            <a:spAutoFit/>
          </a:bodyPr>
          <a:lstStyle/>
          <a:p>
            <a:pPr algn="l">
              <a:lnSpc>
                <a:spcPts val="8305"/>
              </a:lnSpc>
            </a:pPr>
            <a:r>
              <a:rPr lang="en-US" sz="8305" b="1">
                <a:solidFill>
                  <a:srgbClr val="FFFFFF"/>
                </a:solidFill>
                <a:latin typeface="Calibri (MS) Bold"/>
                <a:ea typeface="Calibri (MS) Bold"/>
                <a:cs typeface="Calibri (MS) Bold"/>
                <a:sym typeface="Calibri (MS) Bold"/>
              </a:rPr>
              <a:t>is SAMHSA?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
            <a:ext cx="7239464" cy="10286998"/>
            <a:chOff x="0" y="0"/>
            <a:chExt cx="9652619" cy="13715997"/>
          </a:xfrm>
        </p:grpSpPr>
        <p:sp>
          <p:nvSpPr>
            <p:cNvPr id="3" name="Freeform 3"/>
            <p:cNvSpPr/>
            <p:nvPr/>
          </p:nvSpPr>
          <p:spPr>
            <a:xfrm>
              <a:off x="0" y="0"/>
              <a:ext cx="9652619" cy="13716039"/>
            </a:xfrm>
            <a:custGeom>
              <a:avLst/>
              <a:gdLst/>
              <a:ahLst/>
              <a:cxnLst/>
              <a:rect l="l" t="t" r="r" b="b"/>
              <a:pathLst>
                <a:path w="9652619" h="13716039">
                  <a:moveTo>
                    <a:pt x="0" y="0"/>
                  </a:moveTo>
                  <a:lnTo>
                    <a:pt x="9652619" y="0"/>
                  </a:lnTo>
                  <a:lnTo>
                    <a:pt x="9652619" y="13716039"/>
                  </a:lnTo>
                  <a:lnTo>
                    <a:pt x="0" y="13716039"/>
                  </a:lnTo>
                  <a:close/>
                </a:path>
              </a:pathLst>
            </a:custGeom>
            <a:solidFill>
              <a:srgbClr val="1E384C"/>
            </a:solidFill>
          </p:spPr>
        </p:sp>
      </p:grpSp>
      <p:sp>
        <p:nvSpPr>
          <p:cNvPr id="4" name="Freeform 4"/>
          <p:cNvSpPr/>
          <p:nvPr/>
        </p:nvSpPr>
        <p:spPr>
          <a:xfrm>
            <a:off x="15836419" y="9258300"/>
            <a:ext cx="2143134" cy="762516"/>
          </a:xfrm>
          <a:custGeom>
            <a:avLst/>
            <a:gdLst/>
            <a:ahLst/>
            <a:cxnLst/>
            <a:rect l="l" t="t" r="r" b="b"/>
            <a:pathLst>
              <a:path w="2143134" h="762516">
                <a:moveTo>
                  <a:pt x="0" y="0"/>
                </a:moveTo>
                <a:lnTo>
                  <a:pt x="2143134" y="0"/>
                </a:lnTo>
                <a:lnTo>
                  <a:pt x="2143134" y="762516"/>
                </a:lnTo>
                <a:lnTo>
                  <a:pt x="0" y="762516"/>
                </a:lnTo>
                <a:lnTo>
                  <a:pt x="0" y="0"/>
                </a:lnTo>
                <a:close/>
              </a:path>
            </a:pathLst>
          </a:custGeom>
          <a:blipFill>
            <a:blip r:embed="rId3"/>
            <a:stretch>
              <a:fillRect/>
            </a:stretch>
          </a:blipFill>
        </p:spPr>
      </p:sp>
      <p:sp>
        <p:nvSpPr>
          <p:cNvPr id="5" name="Freeform 5"/>
          <p:cNvSpPr/>
          <p:nvPr/>
        </p:nvSpPr>
        <p:spPr>
          <a:xfrm>
            <a:off x="15364208" y="4248317"/>
            <a:ext cx="493868" cy="741266"/>
          </a:xfrm>
          <a:custGeom>
            <a:avLst/>
            <a:gdLst/>
            <a:ahLst/>
            <a:cxnLst/>
            <a:rect l="l" t="t" r="r" b="b"/>
            <a:pathLst>
              <a:path w="493868" h="741266">
                <a:moveTo>
                  <a:pt x="0" y="0"/>
                </a:moveTo>
                <a:lnTo>
                  <a:pt x="493868" y="0"/>
                </a:lnTo>
                <a:lnTo>
                  <a:pt x="493868" y="741265"/>
                </a:lnTo>
                <a:lnTo>
                  <a:pt x="0" y="7412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558637" y="3350281"/>
            <a:ext cx="4564890" cy="1631572"/>
          </a:xfrm>
          <a:custGeom>
            <a:avLst/>
            <a:gdLst/>
            <a:ahLst/>
            <a:cxnLst/>
            <a:rect l="l" t="t" r="r" b="b"/>
            <a:pathLst>
              <a:path w="4564890" h="1631572">
                <a:moveTo>
                  <a:pt x="0" y="0"/>
                </a:moveTo>
                <a:lnTo>
                  <a:pt x="4564890" y="0"/>
                </a:lnTo>
                <a:lnTo>
                  <a:pt x="4564890" y="1631572"/>
                </a:lnTo>
                <a:lnTo>
                  <a:pt x="0" y="1631572"/>
                </a:lnTo>
                <a:lnTo>
                  <a:pt x="0" y="0"/>
                </a:lnTo>
                <a:close/>
              </a:path>
            </a:pathLst>
          </a:custGeom>
          <a:blipFill>
            <a:blip r:embed="rId6">
              <a:extLst>
                <a:ext uri="{96DAC541-7B7A-43D3-8B79-37D633B846F1}">
                  <asvg:svgBlip xmlns:asvg="http://schemas.microsoft.com/office/drawing/2016/SVG/main" r:embed="rId7"/>
                </a:ext>
              </a:extLst>
            </a:blip>
            <a:stretch>
              <a:fillRect r="-24319"/>
            </a:stretch>
          </a:blipFill>
        </p:spPr>
      </p:sp>
      <p:grpSp>
        <p:nvGrpSpPr>
          <p:cNvPr id="7" name="Group 7"/>
          <p:cNvGrpSpPr/>
          <p:nvPr/>
        </p:nvGrpSpPr>
        <p:grpSpPr>
          <a:xfrm>
            <a:off x="8003055" y="515379"/>
            <a:ext cx="9256245" cy="9256245"/>
            <a:chOff x="0" y="0"/>
            <a:chExt cx="12341660" cy="12341660"/>
          </a:xfrm>
        </p:grpSpPr>
        <p:grpSp>
          <p:nvGrpSpPr>
            <p:cNvPr id="8" name="Group 8"/>
            <p:cNvGrpSpPr/>
            <p:nvPr/>
          </p:nvGrpSpPr>
          <p:grpSpPr>
            <a:xfrm>
              <a:off x="0" y="0"/>
              <a:ext cx="12341660" cy="1234166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2F2"/>
              </a:solidFill>
            </p:spPr>
          </p:sp>
          <p:sp>
            <p:nvSpPr>
              <p:cNvPr id="10" name="TextBox 10"/>
              <p:cNvSpPr txBox="1"/>
              <p:nvPr/>
            </p:nvSpPr>
            <p:spPr>
              <a:xfrm>
                <a:off x="76200" y="57150"/>
                <a:ext cx="660400" cy="679450"/>
              </a:xfrm>
              <a:prstGeom prst="rect">
                <a:avLst/>
              </a:prstGeom>
            </p:spPr>
            <p:txBody>
              <a:bodyPr lIns="52571" tIns="52571" rIns="52571" bIns="52571" rtlCol="0" anchor="ctr"/>
              <a:lstStyle/>
              <a:p>
                <a:pPr algn="ctr">
                  <a:lnSpc>
                    <a:spcPts val="1358"/>
                  </a:lnSpc>
                </a:pPr>
                <a:endParaRPr/>
              </a:p>
            </p:txBody>
          </p:sp>
        </p:grpSp>
        <p:grpSp>
          <p:nvGrpSpPr>
            <p:cNvPr id="11" name="Group 11"/>
            <p:cNvGrpSpPr/>
            <p:nvPr/>
          </p:nvGrpSpPr>
          <p:grpSpPr>
            <a:xfrm>
              <a:off x="4602248" y="4775837"/>
              <a:ext cx="3070320" cy="3070320"/>
              <a:chOff x="0" y="0"/>
              <a:chExt cx="812800" cy="812800"/>
            </a:xfrm>
          </p:grpSpPr>
          <p:sp>
            <p:nvSpPr>
              <p:cNvPr id="12" name="Freeform 12">
                <a:hlinkClick r:id="rId8" tooltip="https://www.usmint.gov/about/mint-tours-facilities/denver/visiting-the-denver-min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000000"/>
                </a:solidFill>
                <a:prstDash val="solid"/>
                <a:miter/>
              </a:ln>
            </p:spPr>
          </p:sp>
          <p:sp>
            <p:nvSpPr>
              <p:cNvPr id="13" name="TextBox 13"/>
              <p:cNvSpPr txBox="1"/>
              <p:nvPr/>
            </p:nvSpPr>
            <p:spPr>
              <a:xfrm>
                <a:off x="76200" y="57150"/>
                <a:ext cx="660400" cy="679450"/>
              </a:xfrm>
              <a:prstGeom prst="rect">
                <a:avLst/>
              </a:prstGeom>
            </p:spPr>
            <p:txBody>
              <a:bodyPr lIns="52571" tIns="52571" rIns="52571" bIns="52571" rtlCol="0" anchor="ctr"/>
              <a:lstStyle/>
              <a:p>
                <a:pPr algn="ctr">
                  <a:lnSpc>
                    <a:spcPts val="1130"/>
                  </a:lnSpc>
                  <a:spcBef>
                    <a:spcPct val="0"/>
                  </a:spcBef>
                </a:pPr>
                <a:endParaRPr/>
              </a:p>
            </p:txBody>
          </p:sp>
        </p:grpSp>
        <p:sp>
          <p:nvSpPr>
            <p:cNvPr id="14" name="TextBox 14"/>
            <p:cNvSpPr txBox="1"/>
            <p:nvPr/>
          </p:nvSpPr>
          <p:spPr>
            <a:xfrm>
              <a:off x="4602248" y="5532953"/>
              <a:ext cx="3065396" cy="1489413"/>
            </a:xfrm>
            <a:prstGeom prst="rect">
              <a:avLst/>
            </a:prstGeom>
          </p:spPr>
          <p:txBody>
            <a:bodyPr lIns="0" tIns="0" rIns="0" bIns="0" rtlCol="0" anchor="t">
              <a:spAutoFit/>
            </a:bodyPr>
            <a:lstStyle/>
            <a:p>
              <a:pPr algn="ctr">
                <a:lnSpc>
                  <a:spcPts val="4126"/>
                </a:lnSpc>
              </a:pPr>
              <a:r>
                <a:rPr lang="en-US" sz="3588" b="1">
                  <a:solidFill>
                    <a:srgbClr val="1C5247"/>
                  </a:solidFill>
                  <a:latin typeface="Calibri (MS) Bold"/>
                  <a:ea typeface="Calibri (MS) Bold"/>
                  <a:cs typeface="Calibri (MS) Bold"/>
                  <a:sym typeface="Calibri (MS) Bold"/>
                </a:rPr>
                <a:t>SAMHSA Priorities</a:t>
              </a:r>
            </a:p>
          </p:txBody>
        </p:sp>
        <p:grpSp>
          <p:nvGrpSpPr>
            <p:cNvPr id="15" name="Group 15"/>
            <p:cNvGrpSpPr/>
            <p:nvPr/>
          </p:nvGrpSpPr>
          <p:grpSpPr>
            <a:xfrm>
              <a:off x="4602248" y="1083380"/>
              <a:ext cx="3070320" cy="3052390"/>
              <a:chOff x="0" y="0"/>
              <a:chExt cx="812800" cy="808054"/>
            </a:xfrm>
          </p:grpSpPr>
          <p:sp>
            <p:nvSpPr>
              <p:cNvPr id="16" name="Freeform 16"/>
              <p:cNvSpPr/>
              <p:nvPr/>
            </p:nvSpPr>
            <p:spPr>
              <a:xfrm>
                <a:off x="0" y="0"/>
                <a:ext cx="812800" cy="808054"/>
              </a:xfrm>
              <a:custGeom>
                <a:avLst/>
                <a:gdLst/>
                <a:ahLst/>
                <a:cxnLst/>
                <a:rect l="l" t="t" r="r" b="b"/>
                <a:pathLst>
                  <a:path w="812800" h="808054">
                    <a:moveTo>
                      <a:pt x="406400" y="0"/>
                    </a:moveTo>
                    <a:cubicBezTo>
                      <a:pt x="181951" y="0"/>
                      <a:pt x="0" y="180889"/>
                      <a:pt x="0" y="404027"/>
                    </a:cubicBezTo>
                    <a:cubicBezTo>
                      <a:pt x="0" y="627165"/>
                      <a:pt x="181951" y="808054"/>
                      <a:pt x="406400" y="808054"/>
                    </a:cubicBezTo>
                    <a:cubicBezTo>
                      <a:pt x="630849" y="808054"/>
                      <a:pt x="812800" y="627165"/>
                      <a:pt x="812800" y="404027"/>
                    </a:cubicBezTo>
                    <a:cubicBezTo>
                      <a:pt x="812800" y="180889"/>
                      <a:pt x="630849" y="0"/>
                      <a:pt x="406400" y="0"/>
                    </a:cubicBezTo>
                    <a:close/>
                  </a:path>
                </a:pathLst>
              </a:custGeom>
              <a:solidFill>
                <a:srgbClr val="1C5247"/>
              </a:solidFill>
            </p:spPr>
          </p:sp>
          <p:sp>
            <p:nvSpPr>
              <p:cNvPr id="17" name="TextBox 17"/>
              <p:cNvSpPr txBox="1"/>
              <p:nvPr/>
            </p:nvSpPr>
            <p:spPr>
              <a:xfrm>
                <a:off x="76200" y="56705"/>
                <a:ext cx="660400" cy="675594"/>
              </a:xfrm>
              <a:prstGeom prst="rect">
                <a:avLst/>
              </a:prstGeom>
            </p:spPr>
            <p:txBody>
              <a:bodyPr lIns="40406" tIns="40406" rIns="40406" bIns="40406" rtlCol="0" anchor="ctr"/>
              <a:lstStyle/>
              <a:p>
                <a:pPr algn="ctr">
                  <a:lnSpc>
                    <a:spcPts val="1130"/>
                  </a:lnSpc>
                  <a:spcBef>
                    <a:spcPct val="0"/>
                  </a:spcBef>
                </a:pPr>
                <a:endParaRPr/>
              </a:p>
            </p:txBody>
          </p:sp>
        </p:grpSp>
        <p:sp>
          <p:nvSpPr>
            <p:cNvPr id="18" name="Freeform 18"/>
            <p:cNvSpPr/>
            <p:nvPr/>
          </p:nvSpPr>
          <p:spPr>
            <a:xfrm>
              <a:off x="5570226" y="1270609"/>
              <a:ext cx="1134363" cy="1134363"/>
            </a:xfrm>
            <a:custGeom>
              <a:avLst/>
              <a:gdLst/>
              <a:ahLst/>
              <a:cxnLst/>
              <a:rect l="l" t="t" r="r" b="b"/>
              <a:pathLst>
                <a:path w="1134363" h="1134363">
                  <a:moveTo>
                    <a:pt x="0" y="0"/>
                  </a:moveTo>
                  <a:lnTo>
                    <a:pt x="1134363" y="0"/>
                  </a:lnTo>
                  <a:lnTo>
                    <a:pt x="1134363" y="1134363"/>
                  </a:lnTo>
                  <a:lnTo>
                    <a:pt x="0" y="11343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9" name="Group 19"/>
            <p:cNvGrpSpPr/>
            <p:nvPr/>
          </p:nvGrpSpPr>
          <p:grpSpPr>
            <a:xfrm>
              <a:off x="8505802" y="3433959"/>
              <a:ext cx="3070320" cy="307032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247"/>
              </a:solidFill>
            </p:spPr>
          </p:sp>
          <p:sp>
            <p:nvSpPr>
              <p:cNvPr id="21" name="TextBox 21"/>
              <p:cNvSpPr txBox="1"/>
              <p:nvPr/>
            </p:nvSpPr>
            <p:spPr>
              <a:xfrm>
                <a:off x="76200" y="57150"/>
                <a:ext cx="660400" cy="679450"/>
              </a:xfrm>
              <a:prstGeom prst="rect">
                <a:avLst/>
              </a:prstGeom>
            </p:spPr>
            <p:txBody>
              <a:bodyPr lIns="40406" tIns="40406" rIns="40406" bIns="40406" rtlCol="0" anchor="ctr"/>
              <a:lstStyle/>
              <a:p>
                <a:pPr algn="ctr">
                  <a:lnSpc>
                    <a:spcPts val="1130"/>
                  </a:lnSpc>
                  <a:spcBef>
                    <a:spcPct val="0"/>
                  </a:spcBef>
                </a:pPr>
                <a:endParaRPr/>
              </a:p>
            </p:txBody>
          </p:sp>
        </p:grpSp>
        <p:sp>
          <p:nvSpPr>
            <p:cNvPr id="22" name="TextBox 22"/>
            <p:cNvSpPr txBox="1"/>
            <p:nvPr/>
          </p:nvSpPr>
          <p:spPr>
            <a:xfrm>
              <a:off x="8777136" y="4806409"/>
              <a:ext cx="2744557" cy="1302639"/>
            </a:xfrm>
            <a:prstGeom prst="rect">
              <a:avLst/>
            </a:prstGeom>
          </p:spPr>
          <p:txBody>
            <a:bodyPr wrap="square" lIns="0" tIns="0" rIns="0" bIns="0" rtlCol="0" anchor="t">
              <a:spAutoFit/>
            </a:bodyPr>
            <a:lstStyle/>
            <a:p>
              <a:pPr algn="ctr">
                <a:lnSpc>
                  <a:spcPts val="1935"/>
                </a:lnSpc>
              </a:pPr>
              <a:r>
                <a:rPr lang="en-US" sz="1842">
                  <a:solidFill>
                    <a:srgbClr val="FFFFFF"/>
                  </a:solidFill>
                  <a:latin typeface="Calibri (MS)"/>
                  <a:ea typeface="Calibri (MS)"/>
                  <a:cs typeface="Calibri (MS)"/>
                  <a:sym typeface="Calibri (MS)"/>
                </a:rPr>
                <a:t>Promoting resilience and emotional health for children, youth, and families</a:t>
              </a:r>
            </a:p>
          </p:txBody>
        </p:sp>
        <p:grpSp>
          <p:nvGrpSpPr>
            <p:cNvPr id="23" name="Group 23"/>
            <p:cNvGrpSpPr/>
            <p:nvPr/>
          </p:nvGrpSpPr>
          <p:grpSpPr>
            <a:xfrm>
              <a:off x="7472657" y="7668947"/>
              <a:ext cx="3070320" cy="307032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247"/>
              </a:solidFill>
            </p:spPr>
          </p:sp>
          <p:sp>
            <p:nvSpPr>
              <p:cNvPr id="25" name="TextBox 25"/>
              <p:cNvSpPr txBox="1"/>
              <p:nvPr/>
            </p:nvSpPr>
            <p:spPr>
              <a:xfrm>
                <a:off x="76200" y="57150"/>
                <a:ext cx="660400" cy="679450"/>
              </a:xfrm>
              <a:prstGeom prst="rect">
                <a:avLst/>
              </a:prstGeom>
            </p:spPr>
            <p:txBody>
              <a:bodyPr lIns="40406" tIns="40406" rIns="40406" bIns="40406" rtlCol="0" anchor="ctr"/>
              <a:lstStyle/>
              <a:p>
                <a:pPr algn="ctr">
                  <a:lnSpc>
                    <a:spcPts val="1130"/>
                  </a:lnSpc>
                  <a:spcBef>
                    <a:spcPct val="0"/>
                  </a:spcBef>
                </a:pPr>
                <a:endParaRPr/>
              </a:p>
            </p:txBody>
          </p:sp>
        </p:grpSp>
        <p:sp>
          <p:nvSpPr>
            <p:cNvPr id="26" name="Freeform 26"/>
            <p:cNvSpPr/>
            <p:nvPr/>
          </p:nvSpPr>
          <p:spPr>
            <a:xfrm>
              <a:off x="8489525" y="7978223"/>
              <a:ext cx="1036583" cy="1036583"/>
            </a:xfrm>
            <a:custGeom>
              <a:avLst/>
              <a:gdLst/>
              <a:ahLst/>
              <a:cxnLst/>
              <a:rect l="l" t="t" r="r" b="b"/>
              <a:pathLst>
                <a:path w="1036583" h="1036583">
                  <a:moveTo>
                    <a:pt x="0" y="0"/>
                  </a:moveTo>
                  <a:lnTo>
                    <a:pt x="1036583" y="0"/>
                  </a:lnTo>
                  <a:lnTo>
                    <a:pt x="1036583" y="1036583"/>
                  </a:lnTo>
                  <a:lnTo>
                    <a:pt x="0" y="10365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7" name="Group 27"/>
            <p:cNvGrpSpPr/>
            <p:nvPr/>
          </p:nvGrpSpPr>
          <p:grpSpPr>
            <a:xfrm>
              <a:off x="1815137" y="7668947"/>
              <a:ext cx="3070320" cy="307032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247"/>
              </a:solidFill>
            </p:spPr>
          </p:sp>
          <p:sp>
            <p:nvSpPr>
              <p:cNvPr id="29" name="TextBox 29"/>
              <p:cNvSpPr txBox="1"/>
              <p:nvPr/>
            </p:nvSpPr>
            <p:spPr>
              <a:xfrm>
                <a:off x="76200" y="57150"/>
                <a:ext cx="660400" cy="679450"/>
              </a:xfrm>
              <a:prstGeom prst="rect">
                <a:avLst/>
              </a:prstGeom>
            </p:spPr>
            <p:txBody>
              <a:bodyPr lIns="40406" tIns="40406" rIns="40406" bIns="40406" rtlCol="0" anchor="ctr"/>
              <a:lstStyle/>
              <a:p>
                <a:pPr algn="ctr">
                  <a:lnSpc>
                    <a:spcPts val="1130"/>
                  </a:lnSpc>
                  <a:spcBef>
                    <a:spcPct val="0"/>
                  </a:spcBef>
                </a:pPr>
                <a:endParaRPr/>
              </a:p>
            </p:txBody>
          </p:sp>
        </p:grpSp>
        <p:sp>
          <p:nvSpPr>
            <p:cNvPr id="30" name="Freeform 30"/>
            <p:cNvSpPr/>
            <p:nvPr/>
          </p:nvSpPr>
          <p:spPr>
            <a:xfrm>
              <a:off x="2630432" y="8100846"/>
              <a:ext cx="1439730" cy="1068999"/>
            </a:xfrm>
            <a:custGeom>
              <a:avLst/>
              <a:gdLst/>
              <a:ahLst/>
              <a:cxnLst/>
              <a:rect l="l" t="t" r="r" b="b"/>
              <a:pathLst>
                <a:path w="1439730" h="1068999">
                  <a:moveTo>
                    <a:pt x="0" y="0"/>
                  </a:moveTo>
                  <a:lnTo>
                    <a:pt x="1439730" y="0"/>
                  </a:lnTo>
                  <a:lnTo>
                    <a:pt x="1439730" y="1068999"/>
                  </a:lnTo>
                  <a:lnTo>
                    <a:pt x="0" y="10689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31" name="Group 31"/>
            <p:cNvGrpSpPr/>
            <p:nvPr/>
          </p:nvGrpSpPr>
          <p:grpSpPr>
            <a:xfrm>
              <a:off x="843912" y="3433959"/>
              <a:ext cx="3070320" cy="3070320"/>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247"/>
              </a:solidFill>
            </p:spPr>
          </p:sp>
          <p:sp>
            <p:nvSpPr>
              <p:cNvPr id="33" name="TextBox 33"/>
              <p:cNvSpPr txBox="1"/>
              <p:nvPr/>
            </p:nvSpPr>
            <p:spPr>
              <a:xfrm>
                <a:off x="76200" y="57150"/>
                <a:ext cx="660400" cy="679450"/>
              </a:xfrm>
              <a:prstGeom prst="rect">
                <a:avLst/>
              </a:prstGeom>
            </p:spPr>
            <p:txBody>
              <a:bodyPr lIns="40406" tIns="40406" rIns="40406" bIns="40406" rtlCol="0" anchor="ctr"/>
              <a:lstStyle/>
              <a:p>
                <a:pPr algn="ctr">
                  <a:lnSpc>
                    <a:spcPts val="1130"/>
                  </a:lnSpc>
                  <a:spcBef>
                    <a:spcPct val="0"/>
                  </a:spcBef>
                </a:pPr>
                <a:endParaRPr/>
              </a:p>
            </p:txBody>
          </p:sp>
        </p:grpSp>
        <p:sp>
          <p:nvSpPr>
            <p:cNvPr id="34" name="Freeform 34"/>
            <p:cNvSpPr/>
            <p:nvPr/>
          </p:nvSpPr>
          <p:spPr>
            <a:xfrm>
              <a:off x="1972725" y="3663637"/>
              <a:ext cx="812694" cy="1259991"/>
            </a:xfrm>
            <a:custGeom>
              <a:avLst/>
              <a:gdLst/>
              <a:ahLst/>
              <a:cxnLst/>
              <a:rect l="l" t="t" r="r" b="b"/>
              <a:pathLst>
                <a:path w="812694" h="1259991">
                  <a:moveTo>
                    <a:pt x="0" y="0"/>
                  </a:moveTo>
                  <a:lnTo>
                    <a:pt x="812694" y="0"/>
                  </a:lnTo>
                  <a:lnTo>
                    <a:pt x="812694" y="1259991"/>
                  </a:lnTo>
                  <a:lnTo>
                    <a:pt x="0" y="125999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5" name="AutoShape 35"/>
            <p:cNvSpPr/>
            <p:nvPr/>
          </p:nvSpPr>
          <p:spPr>
            <a:xfrm flipV="1">
              <a:off x="6137408" y="4153700"/>
              <a:ext cx="0" cy="622137"/>
            </a:xfrm>
            <a:prstGeom prst="line">
              <a:avLst/>
            </a:prstGeom>
            <a:ln w="25400" cap="flat">
              <a:solidFill>
                <a:srgbClr val="000000"/>
              </a:solidFill>
              <a:prstDash val="solid"/>
              <a:headEnd type="none" w="sm" len="sm"/>
              <a:tailEnd type="none" w="sm" len="sm"/>
            </a:ln>
          </p:spPr>
        </p:sp>
        <p:sp>
          <p:nvSpPr>
            <p:cNvPr id="36" name="AutoShape 36"/>
            <p:cNvSpPr/>
            <p:nvPr/>
          </p:nvSpPr>
          <p:spPr>
            <a:xfrm flipV="1">
              <a:off x="7667644" y="5724536"/>
              <a:ext cx="1036744" cy="586461"/>
            </a:xfrm>
            <a:prstGeom prst="line">
              <a:avLst/>
            </a:prstGeom>
            <a:ln w="25400" cap="flat">
              <a:solidFill>
                <a:srgbClr val="000000"/>
              </a:solidFill>
              <a:prstDash val="solid"/>
              <a:headEnd type="none" w="sm" len="sm"/>
              <a:tailEnd type="none" w="sm" len="sm"/>
            </a:ln>
          </p:spPr>
        </p:sp>
        <p:sp>
          <p:nvSpPr>
            <p:cNvPr id="37" name="AutoShape 37"/>
            <p:cNvSpPr/>
            <p:nvPr/>
          </p:nvSpPr>
          <p:spPr>
            <a:xfrm flipH="1" flipV="1">
              <a:off x="3686251" y="5742029"/>
              <a:ext cx="915997" cy="568968"/>
            </a:xfrm>
            <a:prstGeom prst="line">
              <a:avLst/>
            </a:prstGeom>
            <a:ln w="25400" cap="flat">
              <a:solidFill>
                <a:srgbClr val="000000"/>
              </a:solidFill>
              <a:prstDash val="solid"/>
              <a:headEnd type="none" w="sm" len="sm"/>
              <a:tailEnd type="none" w="sm" len="sm"/>
            </a:ln>
          </p:spPr>
        </p:sp>
        <p:sp>
          <p:nvSpPr>
            <p:cNvPr id="38" name="AutoShape 38"/>
            <p:cNvSpPr/>
            <p:nvPr/>
          </p:nvSpPr>
          <p:spPr>
            <a:xfrm flipH="1" flipV="1">
              <a:off x="7169227" y="7455370"/>
              <a:ext cx="606859" cy="902395"/>
            </a:xfrm>
            <a:prstGeom prst="line">
              <a:avLst/>
            </a:prstGeom>
            <a:ln w="25400" cap="flat">
              <a:solidFill>
                <a:srgbClr val="000000"/>
              </a:solidFill>
              <a:prstDash val="solid"/>
              <a:headEnd type="none" w="sm" len="sm"/>
              <a:tailEnd type="none" w="sm" len="sm"/>
            </a:ln>
          </p:spPr>
        </p:sp>
        <p:sp>
          <p:nvSpPr>
            <p:cNvPr id="39" name="AutoShape 39"/>
            <p:cNvSpPr/>
            <p:nvPr/>
          </p:nvSpPr>
          <p:spPr>
            <a:xfrm flipV="1">
              <a:off x="4479917" y="7469463"/>
              <a:ext cx="688749" cy="731326"/>
            </a:xfrm>
            <a:prstGeom prst="line">
              <a:avLst/>
            </a:prstGeom>
            <a:ln w="25400" cap="flat">
              <a:solidFill>
                <a:srgbClr val="000000"/>
              </a:solidFill>
              <a:prstDash val="solid"/>
              <a:headEnd type="none" w="sm" len="sm"/>
              <a:tailEnd type="none" w="sm" len="sm"/>
            </a:ln>
          </p:spPr>
        </p:sp>
        <p:sp>
          <p:nvSpPr>
            <p:cNvPr id="40" name="TextBox 40"/>
            <p:cNvSpPr txBox="1"/>
            <p:nvPr/>
          </p:nvSpPr>
          <p:spPr>
            <a:xfrm>
              <a:off x="4710297" y="2511550"/>
              <a:ext cx="2854222" cy="1344362"/>
            </a:xfrm>
            <a:prstGeom prst="rect">
              <a:avLst/>
            </a:prstGeom>
          </p:spPr>
          <p:txBody>
            <a:bodyPr lIns="0" tIns="0" rIns="0" bIns="0" rtlCol="0" anchor="t">
              <a:spAutoFit/>
            </a:bodyPr>
            <a:lstStyle/>
            <a:p>
              <a:pPr algn="ctr">
                <a:lnSpc>
                  <a:spcPts val="1935"/>
                </a:lnSpc>
              </a:pPr>
              <a:r>
                <a:rPr lang="en-US" sz="1843">
                  <a:solidFill>
                    <a:srgbClr val="FFFFFF"/>
                  </a:solidFill>
                  <a:latin typeface="Calibri (MS)"/>
                  <a:ea typeface="Calibri (MS)"/>
                  <a:cs typeface="Calibri (MS)"/>
                  <a:sym typeface="Calibri (MS)"/>
                </a:rPr>
                <a:t>Enhancing access to suicide prevention and mental health services</a:t>
              </a:r>
            </a:p>
          </p:txBody>
        </p:sp>
        <p:sp>
          <p:nvSpPr>
            <p:cNvPr id="41" name="TextBox 41"/>
            <p:cNvSpPr txBox="1"/>
            <p:nvPr/>
          </p:nvSpPr>
          <p:spPr>
            <a:xfrm>
              <a:off x="7580706" y="9185057"/>
              <a:ext cx="2962271" cy="1034266"/>
            </a:xfrm>
            <a:prstGeom prst="rect">
              <a:avLst/>
            </a:prstGeom>
          </p:spPr>
          <p:txBody>
            <a:bodyPr lIns="0" tIns="0" rIns="0" bIns="0" rtlCol="0" anchor="t">
              <a:spAutoFit/>
            </a:bodyPr>
            <a:lstStyle/>
            <a:p>
              <a:pPr algn="ctr">
                <a:lnSpc>
                  <a:spcPts val="1935"/>
                </a:lnSpc>
              </a:pPr>
              <a:r>
                <a:rPr lang="en-US" sz="1842">
                  <a:solidFill>
                    <a:srgbClr val="FFFFFF"/>
                  </a:solidFill>
                  <a:latin typeface="Calibri (MS)"/>
                  <a:ea typeface="Calibri (MS)"/>
                  <a:cs typeface="Calibri (MS)"/>
                  <a:sym typeface="Calibri (MS)"/>
                </a:rPr>
                <a:t>Integrating behavioral and physical healthcare</a:t>
              </a:r>
            </a:p>
          </p:txBody>
        </p:sp>
        <p:sp>
          <p:nvSpPr>
            <p:cNvPr id="42" name="TextBox 42"/>
            <p:cNvSpPr txBox="1"/>
            <p:nvPr/>
          </p:nvSpPr>
          <p:spPr>
            <a:xfrm>
              <a:off x="1869161" y="9299264"/>
              <a:ext cx="2962271" cy="1034266"/>
            </a:xfrm>
            <a:prstGeom prst="rect">
              <a:avLst/>
            </a:prstGeom>
          </p:spPr>
          <p:txBody>
            <a:bodyPr lIns="0" tIns="0" rIns="0" bIns="0" rtlCol="0" anchor="t">
              <a:spAutoFit/>
            </a:bodyPr>
            <a:lstStyle/>
            <a:p>
              <a:pPr algn="ctr">
                <a:lnSpc>
                  <a:spcPts val="1935"/>
                </a:lnSpc>
              </a:pPr>
              <a:r>
                <a:rPr lang="en-US" sz="1842">
                  <a:solidFill>
                    <a:srgbClr val="FFFFFF"/>
                  </a:solidFill>
                  <a:latin typeface="Calibri (MS)"/>
                  <a:ea typeface="Calibri (MS)"/>
                  <a:cs typeface="Calibri (MS)"/>
                  <a:sym typeface="Calibri (MS)"/>
                </a:rPr>
                <a:t>Strengthening the behavioral health workforce</a:t>
              </a:r>
            </a:p>
          </p:txBody>
        </p:sp>
        <p:sp>
          <p:nvSpPr>
            <p:cNvPr id="43" name="TextBox 43"/>
            <p:cNvSpPr txBox="1"/>
            <p:nvPr/>
          </p:nvSpPr>
          <p:spPr>
            <a:xfrm>
              <a:off x="1147017" y="5102893"/>
              <a:ext cx="2464110" cy="1033858"/>
            </a:xfrm>
            <a:prstGeom prst="rect">
              <a:avLst/>
            </a:prstGeom>
          </p:spPr>
          <p:txBody>
            <a:bodyPr lIns="0" tIns="0" rIns="0" bIns="0" rtlCol="0" anchor="t">
              <a:spAutoFit/>
            </a:bodyPr>
            <a:lstStyle/>
            <a:p>
              <a:pPr algn="ctr">
                <a:lnSpc>
                  <a:spcPts val="1935"/>
                </a:lnSpc>
              </a:pPr>
              <a:r>
                <a:rPr lang="en-US" sz="1842">
                  <a:solidFill>
                    <a:srgbClr val="FFFFFF"/>
                  </a:solidFill>
                  <a:latin typeface="Calibri (MS)"/>
                  <a:ea typeface="Calibri (MS)"/>
                  <a:cs typeface="Calibri (MS)"/>
                  <a:sym typeface="Calibri (MS)"/>
                </a:rPr>
                <a:t>Preventing substance use and overdose</a:t>
              </a:r>
            </a:p>
          </p:txBody>
        </p:sp>
      </p:grpSp>
      <p:sp>
        <p:nvSpPr>
          <p:cNvPr id="44" name="TextBox 44"/>
          <p:cNvSpPr txBox="1"/>
          <p:nvPr/>
        </p:nvSpPr>
        <p:spPr>
          <a:xfrm>
            <a:off x="761909" y="5229200"/>
            <a:ext cx="6477555" cy="919299"/>
          </a:xfrm>
          <a:prstGeom prst="rect">
            <a:avLst/>
          </a:prstGeom>
        </p:spPr>
        <p:txBody>
          <a:bodyPr lIns="0" tIns="0" rIns="0" bIns="0" rtlCol="0" anchor="t">
            <a:spAutoFit/>
          </a:bodyPr>
          <a:lstStyle/>
          <a:p>
            <a:pPr algn="l">
              <a:lnSpc>
                <a:spcPts val="5940"/>
              </a:lnSpc>
            </a:pPr>
            <a:r>
              <a:rPr lang="en-US" sz="5940" b="1">
                <a:solidFill>
                  <a:srgbClr val="FFFFFF"/>
                </a:solidFill>
                <a:latin typeface="Calibri (MS) Bold"/>
                <a:ea typeface="Calibri (MS) Bold"/>
                <a:cs typeface="Calibri (MS) Bold"/>
                <a:sym typeface="Calibri (MS) Bold"/>
              </a:rPr>
              <a:t>Do They Do?</a:t>
            </a:r>
          </a:p>
        </p:txBody>
      </p:sp>
      <p:sp>
        <p:nvSpPr>
          <p:cNvPr id="45" name="Freeform 45"/>
          <p:cNvSpPr/>
          <p:nvPr/>
        </p:nvSpPr>
        <p:spPr>
          <a:xfrm rot="-9549533">
            <a:off x="-1576265" y="7246179"/>
            <a:ext cx="9094602" cy="2061443"/>
          </a:xfrm>
          <a:custGeom>
            <a:avLst/>
            <a:gdLst/>
            <a:ahLst/>
            <a:cxnLst/>
            <a:rect l="l" t="t" r="r" b="b"/>
            <a:pathLst>
              <a:path w="9094602" h="2061443">
                <a:moveTo>
                  <a:pt x="0" y="0"/>
                </a:moveTo>
                <a:lnTo>
                  <a:pt x="9094602" y="0"/>
                </a:lnTo>
                <a:lnTo>
                  <a:pt x="9094602" y="2061443"/>
                </a:lnTo>
                <a:lnTo>
                  <a:pt x="0" y="20614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47" name="Picture 46">
            <a:extLst>
              <a:ext uri="{FF2B5EF4-FFF2-40B4-BE49-F238E27FC236}">
                <a16:creationId xmlns:a16="http://schemas.microsoft.com/office/drawing/2014/main" id="{B083D770-8333-A54C-5A7A-6D2D635A8415}"/>
              </a:ext>
            </a:extLst>
          </p:cNvPr>
          <p:cNvPicPr>
            <a:picLocks noChangeAspect="1"/>
          </p:cNvPicPr>
          <p:nvPr/>
        </p:nvPicPr>
        <p:blipFill>
          <a:blip r:embed="rId19"/>
          <a:stretch>
            <a:fillRect/>
          </a:stretch>
        </p:blipFill>
        <p:spPr>
          <a:xfrm>
            <a:off x="14947446" y="2986768"/>
            <a:ext cx="1292680" cy="139473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
            <a:ext cx="7239464" cy="10286998"/>
            <a:chOff x="0" y="0"/>
            <a:chExt cx="9652619" cy="13715997"/>
          </a:xfrm>
        </p:grpSpPr>
        <p:sp>
          <p:nvSpPr>
            <p:cNvPr id="3" name="Freeform 3"/>
            <p:cNvSpPr/>
            <p:nvPr/>
          </p:nvSpPr>
          <p:spPr>
            <a:xfrm>
              <a:off x="0" y="0"/>
              <a:ext cx="9652619" cy="13716039"/>
            </a:xfrm>
            <a:custGeom>
              <a:avLst/>
              <a:gdLst/>
              <a:ahLst/>
              <a:cxnLst/>
              <a:rect l="l" t="t" r="r" b="b"/>
              <a:pathLst>
                <a:path w="9652619" h="13716039">
                  <a:moveTo>
                    <a:pt x="0" y="0"/>
                  </a:moveTo>
                  <a:lnTo>
                    <a:pt x="9652619" y="0"/>
                  </a:lnTo>
                  <a:lnTo>
                    <a:pt x="9652619" y="13716039"/>
                  </a:lnTo>
                  <a:lnTo>
                    <a:pt x="0" y="13716039"/>
                  </a:lnTo>
                  <a:close/>
                </a:path>
              </a:pathLst>
            </a:custGeom>
            <a:solidFill>
              <a:srgbClr val="1E384C"/>
            </a:solidFill>
          </p:spPr>
        </p:sp>
      </p:grpSp>
      <p:sp>
        <p:nvSpPr>
          <p:cNvPr id="4" name="Freeform 4"/>
          <p:cNvSpPr/>
          <p:nvPr/>
        </p:nvSpPr>
        <p:spPr>
          <a:xfrm>
            <a:off x="15836419" y="9258300"/>
            <a:ext cx="2143134" cy="762516"/>
          </a:xfrm>
          <a:custGeom>
            <a:avLst/>
            <a:gdLst/>
            <a:ahLst/>
            <a:cxnLst/>
            <a:rect l="l" t="t" r="r" b="b"/>
            <a:pathLst>
              <a:path w="2143134" h="762516">
                <a:moveTo>
                  <a:pt x="0" y="0"/>
                </a:moveTo>
                <a:lnTo>
                  <a:pt x="2143134" y="0"/>
                </a:lnTo>
                <a:lnTo>
                  <a:pt x="2143134" y="762516"/>
                </a:lnTo>
                <a:lnTo>
                  <a:pt x="0" y="762516"/>
                </a:lnTo>
                <a:lnTo>
                  <a:pt x="0" y="0"/>
                </a:lnTo>
                <a:close/>
              </a:path>
            </a:pathLst>
          </a:custGeom>
          <a:blipFill>
            <a:blip r:embed="rId3"/>
            <a:stretch>
              <a:fillRect/>
            </a:stretch>
          </a:blipFill>
        </p:spPr>
      </p:sp>
      <p:sp>
        <p:nvSpPr>
          <p:cNvPr id="5" name="Freeform 5"/>
          <p:cNvSpPr/>
          <p:nvPr/>
        </p:nvSpPr>
        <p:spPr>
          <a:xfrm rot="-9549533">
            <a:off x="-1576265" y="7246179"/>
            <a:ext cx="9094602" cy="2061443"/>
          </a:xfrm>
          <a:custGeom>
            <a:avLst/>
            <a:gdLst/>
            <a:ahLst/>
            <a:cxnLst/>
            <a:rect l="l" t="t" r="r" b="b"/>
            <a:pathLst>
              <a:path w="9094602" h="2061443">
                <a:moveTo>
                  <a:pt x="0" y="0"/>
                </a:moveTo>
                <a:lnTo>
                  <a:pt x="9094602" y="0"/>
                </a:lnTo>
                <a:lnTo>
                  <a:pt x="9094602" y="2061443"/>
                </a:lnTo>
                <a:lnTo>
                  <a:pt x="0" y="20614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627745" y="3234427"/>
            <a:ext cx="4183714" cy="1909073"/>
          </a:xfrm>
          <a:custGeom>
            <a:avLst/>
            <a:gdLst/>
            <a:ahLst/>
            <a:cxnLst/>
            <a:rect l="l" t="t" r="r" b="b"/>
            <a:pathLst>
              <a:path w="4183714" h="1909073">
                <a:moveTo>
                  <a:pt x="0" y="0"/>
                </a:moveTo>
                <a:lnTo>
                  <a:pt x="4183714" y="0"/>
                </a:lnTo>
                <a:lnTo>
                  <a:pt x="4183714" y="1909073"/>
                </a:lnTo>
                <a:lnTo>
                  <a:pt x="0" y="1909073"/>
                </a:lnTo>
                <a:lnTo>
                  <a:pt x="0" y="0"/>
                </a:lnTo>
                <a:close/>
              </a:path>
            </a:pathLst>
          </a:custGeom>
          <a:blipFill>
            <a:blip r:embed="rId6">
              <a:extLst>
                <a:ext uri="{96DAC541-7B7A-43D3-8B79-37D633B846F1}">
                  <asvg:svgBlip xmlns:asvg="http://schemas.microsoft.com/office/drawing/2016/SVG/main" r:embed="rId7"/>
                </a:ext>
              </a:extLst>
            </a:blip>
            <a:stretch>
              <a:fillRect r="-31312"/>
            </a:stretch>
          </a:blipFill>
        </p:spPr>
      </p:sp>
      <p:sp>
        <p:nvSpPr>
          <p:cNvPr id="7" name="Freeform 7"/>
          <p:cNvSpPr/>
          <p:nvPr/>
        </p:nvSpPr>
        <p:spPr>
          <a:xfrm>
            <a:off x="8334990" y="775048"/>
            <a:ext cx="8724445" cy="7841095"/>
          </a:xfrm>
          <a:custGeom>
            <a:avLst/>
            <a:gdLst/>
            <a:ahLst/>
            <a:cxnLst/>
            <a:rect l="l" t="t" r="r" b="b"/>
            <a:pathLst>
              <a:path w="8724445" h="7841095">
                <a:moveTo>
                  <a:pt x="0" y="0"/>
                </a:moveTo>
                <a:lnTo>
                  <a:pt x="8724445" y="0"/>
                </a:lnTo>
                <a:lnTo>
                  <a:pt x="8724445" y="7841095"/>
                </a:lnTo>
                <a:lnTo>
                  <a:pt x="0" y="78410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2227203" y="1859494"/>
            <a:ext cx="940019" cy="1489139"/>
          </a:xfrm>
          <a:custGeom>
            <a:avLst/>
            <a:gdLst/>
            <a:ahLst/>
            <a:cxnLst/>
            <a:rect l="l" t="t" r="r" b="b"/>
            <a:pathLst>
              <a:path w="940019" h="1489139">
                <a:moveTo>
                  <a:pt x="0" y="0"/>
                </a:moveTo>
                <a:lnTo>
                  <a:pt x="940019" y="0"/>
                </a:lnTo>
                <a:lnTo>
                  <a:pt x="940019" y="1489138"/>
                </a:lnTo>
                <a:lnTo>
                  <a:pt x="0" y="14891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9144000" y="6706975"/>
            <a:ext cx="1417703" cy="1239845"/>
          </a:xfrm>
          <a:custGeom>
            <a:avLst/>
            <a:gdLst/>
            <a:ahLst/>
            <a:cxnLst/>
            <a:rect l="l" t="t" r="r" b="b"/>
            <a:pathLst>
              <a:path w="1417703" h="1239845">
                <a:moveTo>
                  <a:pt x="0" y="0"/>
                </a:moveTo>
                <a:lnTo>
                  <a:pt x="1417703" y="0"/>
                </a:lnTo>
                <a:lnTo>
                  <a:pt x="1417703" y="1239845"/>
                </a:lnTo>
                <a:lnTo>
                  <a:pt x="0" y="12398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4766433" y="6539177"/>
            <a:ext cx="1261761" cy="1407644"/>
          </a:xfrm>
          <a:custGeom>
            <a:avLst/>
            <a:gdLst/>
            <a:ahLst/>
            <a:cxnLst/>
            <a:rect l="l" t="t" r="r" b="b"/>
            <a:pathLst>
              <a:path w="1261761" h="1407644">
                <a:moveTo>
                  <a:pt x="0" y="0"/>
                </a:moveTo>
                <a:lnTo>
                  <a:pt x="1261761" y="0"/>
                </a:lnTo>
                <a:lnTo>
                  <a:pt x="1261761" y="1407643"/>
                </a:lnTo>
                <a:lnTo>
                  <a:pt x="0" y="14076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761909" y="5229200"/>
            <a:ext cx="6477555" cy="919299"/>
          </a:xfrm>
          <a:prstGeom prst="rect">
            <a:avLst/>
          </a:prstGeom>
        </p:spPr>
        <p:txBody>
          <a:bodyPr lIns="0" tIns="0" rIns="0" bIns="0" rtlCol="0" anchor="t">
            <a:spAutoFit/>
          </a:bodyPr>
          <a:lstStyle/>
          <a:p>
            <a:pPr algn="l">
              <a:lnSpc>
                <a:spcPts val="5940"/>
              </a:lnSpc>
            </a:pPr>
            <a:r>
              <a:rPr lang="en-US" sz="5940" b="1">
                <a:solidFill>
                  <a:srgbClr val="FFFFFF"/>
                </a:solidFill>
                <a:latin typeface="Calibri (MS) Bold"/>
                <a:ea typeface="Calibri (MS) Bold"/>
                <a:cs typeface="Calibri (MS) Bold"/>
                <a:sym typeface="Calibri (MS) Bold"/>
              </a:rPr>
              <a:t>Do They Do It?</a:t>
            </a:r>
          </a:p>
        </p:txBody>
      </p:sp>
      <p:sp>
        <p:nvSpPr>
          <p:cNvPr id="12" name="TextBox 12"/>
          <p:cNvSpPr txBox="1"/>
          <p:nvPr/>
        </p:nvSpPr>
        <p:spPr>
          <a:xfrm>
            <a:off x="11601623" y="1364194"/>
            <a:ext cx="2170825" cy="476250"/>
          </a:xfrm>
          <a:prstGeom prst="rect">
            <a:avLst/>
          </a:prstGeom>
        </p:spPr>
        <p:txBody>
          <a:bodyPr lIns="0" tIns="0" rIns="0" bIns="0" rtlCol="0" anchor="t">
            <a:spAutoFit/>
          </a:bodyPr>
          <a:lstStyle/>
          <a:p>
            <a:pPr marL="0" lvl="0" indent="0" algn="ctr">
              <a:lnSpc>
                <a:spcPts val="3799"/>
              </a:lnSpc>
              <a:spcBef>
                <a:spcPct val="0"/>
              </a:spcBef>
            </a:pPr>
            <a:r>
              <a:rPr lang="en-US" sz="3165" b="1">
                <a:solidFill>
                  <a:srgbClr val="000000"/>
                </a:solidFill>
                <a:latin typeface="Linotype Feltpen Medium"/>
                <a:ea typeface="Linotype Feltpen Medium"/>
                <a:cs typeface="Linotype Feltpen Medium"/>
                <a:sym typeface="Linotype Feltpen Medium"/>
              </a:rPr>
              <a:t>Grants</a:t>
            </a:r>
          </a:p>
        </p:txBody>
      </p:sp>
      <p:sp>
        <p:nvSpPr>
          <p:cNvPr id="13" name="TextBox 13"/>
          <p:cNvSpPr txBox="1"/>
          <p:nvPr/>
        </p:nvSpPr>
        <p:spPr>
          <a:xfrm>
            <a:off x="14429728" y="6072451"/>
            <a:ext cx="2170825" cy="476250"/>
          </a:xfrm>
          <a:prstGeom prst="rect">
            <a:avLst/>
          </a:prstGeom>
        </p:spPr>
        <p:txBody>
          <a:bodyPr lIns="0" tIns="0" rIns="0" bIns="0" rtlCol="0" anchor="t">
            <a:spAutoFit/>
          </a:bodyPr>
          <a:lstStyle/>
          <a:p>
            <a:pPr marL="0" lvl="0" indent="0" algn="ctr">
              <a:lnSpc>
                <a:spcPts val="3799"/>
              </a:lnSpc>
              <a:spcBef>
                <a:spcPct val="0"/>
              </a:spcBef>
            </a:pPr>
            <a:r>
              <a:rPr lang="en-US" sz="3165" b="1">
                <a:solidFill>
                  <a:srgbClr val="000000"/>
                </a:solidFill>
                <a:latin typeface="Linotype Feltpen Medium"/>
                <a:ea typeface="Linotype Feltpen Medium"/>
                <a:cs typeface="Linotype Feltpen Medium"/>
                <a:sym typeface="Linotype Feltpen Medium"/>
              </a:rPr>
              <a:t>Training</a:t>
            </a:r>
          </a:p>
        </p:txBody>
      </p:sp>
      <p:sp>
        <p:nvSpPr>
          <p:cNvPr id="14" name="TextBox 14"/>
          <p:cNvSpPr txBox="1"/>
          <p:nvPr/>
        </p:nvSpPr>
        <p:spPr>
          <a:xfrm>
            <a:off x="8822598" y="6195065"/>
            <a:ext cx="2170825" cy="476250"/>
          </a:xfrm>
          <a:prstGeom prst="rect">
            <a:avLst/>
          </a:prstGeom>
        </p:spPr>
        <p:txBody>
          <a:bodyPr lIns="0" tIns="0" rIns="0" bIns="0" rtlCol="0" anchor="t">
            <a:spAutoFit/>
          </a:bodyPr>
          <a:lstStyle/>
          <a:p>
            <a:pPr marL="0" lvl="0" indent="0" algn="ctr">
              <a:lnSpc>
                <a:spcPts val="3799"/>
              </a:lnSpc>
              <a:spcBef>
                <a:spcPct val="0"/>
              </a:spcBef>
            </a:pPr>
            <a:r>
              <a:rPr lang="en-US" sz="3165" b="1">
                <a:solidFill>
                  <a:srgbClr val="000000"/>
                </a:solidFill>
                <a:latin typeface="Linotype Feltpen Medium"/>
                <a:ea typeface="Linotype Feltpen Medium"/>
                <a:cs typeface="Linotype Feltpen Medium"/>
                <a:sym typeface="Linotype Feltpen Medium"/>
              </a:rPr>
              <a:t>Resources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88" b="-10888"/>
            </a:stretch>
          </a:blipFill>
        </p:spPr>
      </p:sp>
      <p:grpSp>
        <p:nvGrpSpPr>
          <p:cNvPr id="3" name="Group 3"/>
          <p:cNvGrpSpPr/>
          <p:nvPr/>
        </p:nvGrpSpPr>
        <p:grpSpPr>
          <a:xfrm>
            <a:off x="0" y="4551313"/>
            <a:ext cx="18288000" cy="1151922"/>
            <a:chOff x="0" y="0"/>
            <a:chExt cx="24384000" cy="1535896"/>
          </a:xfrm>
        </p:grpSpPr>
        <p:sp>
          <p:nvSpPr>
            <p:cNvPr id="4" name="Freeform 4"/>
            <p:cNvSpPr/>
            <p:nvPr/>
          </p:nvSpPr>
          <p:spPr>
            <a:xfrm>
              <a:off x="0" y="0"/>
              <a:ext cx="24384000" cy="1535938"/>
            </a:xfrm>
            <a:custGeom>
              <a:avLst/>
              <a:gdLst/>
              <a:ahLst/>
              <a:cxnLst/>
              <a:rect l="l" t="t" r="r" b="b"/>
              <a:pathLst>
                <a:path w="24384000" h="1535938">
                  <a:moveTo>
                    <a:pt x="0" y="0"/>
                  </a:moveTo>
                  <a:lnTo>
                    <a:pt x="24384000" y="0"/>
                  </a:lnTo>
                  <a:lnTo>
                    <a:pt x="24384000" y="1535938"/>
                  </a:lnTo>
                  <a:lnTo>
                    <a:pt x="0" y="1535938"/>
                  </a:lnTo>
                  <a:close/>
                </a:path>
              </a:pathLst>
            </a:custGeom>
            <a:solidFill>
              <a:srgbClr val="752929"/>
            </a:solidFill>
          </p:spPr>
        </p:sp>
      </p:grpSp>
      <p:sp>
        <p:nvSpPr>
          <p:cNvPr id="5" name="TextBox 5"/>
          <p:cNvSpPr txBox="1"/>
          <p:nvPr/>
        </p:nvSpPr>
        <p:spPr>
          <a:xfrm>
            <a:off x="0" y="4620473"/>
            <a:ext cx="18288000" cy="998635"/>
          </a:xfrm>
          <a:prstGeom prst="rect">
            <a:avLst/>
          </a:prstGeom>
        </p:spPr>
        <p:txBody>
          <a:bodyPr lIns="0" tIns="0" rIns="0" bIns="0" rtlCol="0" anchor="t">
            <a:spAutoFit/>
          </a:bodyPr>
          <a:lstStyle/>
          <a:p>
            <a:pPr algn="ctr">
              <a:lnSpc>
                <a:spcPts val="7204"/>
              </a:lnSpc>
            </a:pPr>
            <a:r>
              <a:rPr lang="en-US" sz="5145" b="1">
                <a:solidFill>
                  <a:srgbClr val="FFFFFF"/>
                </a:solidFill>
                <a:latin typeface="Calibri (MS) Bold"/>
                <a:ea typeface="Calibri (MS) Bold"/>
                <a:cs typeface="Calibri (MS) Bold"/>
                <a:sym typeface="Calibri (MS) Bold"/>
              </a:rPr>
              <a:t>Exploring Behavioral Health + Traversing The Continuum of Care</a:t>
            </a:r>
          </a:p>
        </p:txBody>
      </p:sp>
      <p:sp>
        <p:nvSpPr>
          <p:cNvPr id="6" name="Freeform 6"/>
          <p:cNvSpPr/>
          <p:nvPr/>
        </p:nvSpPr>
        <p:spPr>
          <a:xfrm>
            <a:off x="15449417" y="8499824"/>
            <a:ext cx="2502046" cy="1787176"/>
          </a:xfrm>
          <a:custGeom>
            <a:avLst/>
            <a:gdLst/>
            <a:ahLst/>
            <a:cxnLst/>
            <a:rect l="l" t="t" r="r" b="b"/>
            <a:pathLst>
              <a:path w="2502046" h="1787176">
                <a:moveTo>
                  <a:pt x="0" y="0"/>
                </a:moveTo>
                <a:lnTo>
                  <a:pt x="2502045" y="0"/>
                </a:lnTo>
                <a:lnTo>
                  <a:pt x="2502045" y="1787176"/>
                </a:lnTo>
                <a:lnTo>
                  <a:pt x="0" y="1787176"/>
                </a:lnTo>
                <a:lnTo>
                  <a:pt x="0" y="0"/>
                </a:lnTo>
                <a:close/>
              </a:path>
            </a:pathLst>
          </a:custGeom>
          <a:blipFill>
            <a:blip r:embed="rId3"/>
            <a:stretch>
              <a:fillRect/>
            </a:stretch>
          </a:blipFill>
        </p:spPr>
      </p:sp>
      <p:sp>
        <p:nvSpPr>
          <p:cNvPr id="7" name="Freeform 7"/>
          <p:cNvSpPr/>
          <p:nvPr/>
        </p:nvSpPr>
        <p:spPr>
          <a:xfrm rot="-10800000">
            <a:off x="9232457" y="5703235"/>
            <a:ext cx="9094602" cy="2061443"/>
          </a:xfrm>
          <a:custGeom>
            <a:avLst/>
            <a:gdLst/>
            <a:ahLst/>
            <a:cxnLst/>
            <a:rect l="l" t="t" r="r" b="b"/>
            <a:pathLst>
              <a:path w="9094602" h="2061443">
                <a:moveTo>
                  <a:pt x="0" y="0"/>
                </a:moveTo>
                <a:lnTo>
                  <a:pt x="9094601" y="0"/>
                </a:lnTo>
                <a:lnTo>
                  <a:pt x="9094601" y="2061443"/>
                </a:lnTo>
                <a:lnTo>
                  <a:pt x="0" y="20614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0800000">
            <a:off x="0" y="6134956"/>
            <a:ext cx="9094602" cy="2061443"/>
          </a:xfrm>
          <a:custGeom>
            <a:avLst/>
            <a:gdLst/>
            <a:ahLst/>
            <a:cxnLst/>
            <a:rect l="l" t="t" r="r" b="b"/>
            <a:pathLst>
              <a:path w="9094602" h="2061443">
                <a:moveTo>
                  <a:pt x="0" y="0"/>
                </a:moveTo>
                <a:lnTo>
                  <a:pt x="9094602" y="0"/>
                </a:lnTo>
                <a:lnTo>
                  <a:pt x="9094602" y="2061443"/>
                </a:lnTo>
                <a:lnTo>
                  <a:pt x="0" y="20614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9" name="Group 9"/>
          <p:cNvGrpSpPr/>
          <p:nvPr/>
        </p:nvGrpSpPr>
        <p:grpSpPr>
          <a:xfrm rot="-10800000">
            <a:off x="7960610" y="5896673"/>
            <a:ext cx="683141" cy="68314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
            <a:ext cx="18288000" cy="10286998"/>
            <a:chOff x="0" y="0"/>
            <a:chExt cx="24384000" cy="13715997"/>
          </a:xfrm>
        </p:grpSpPr>
        <p:sp>
          <p:nvSpPr>
            <p:cNvPr id="3" name="Freeform 3"/>
            <p:cNvSpPr/>
            <p:nvPr/>
          </p:nvSpPr>
          <p:spPr>
            <a:xfrm>
              <a:off x="0" y="0"/>
              <a:ext cx="24384000" cy="13716039"/>
            </a:xfrm>
            <a:custGeom>
              <a:avLst/>
              <a:gdLst/>
              <a:ahLst/>
              <a:cxnLst/>
              <a:rect l="l" t="t" r="r" b="b"/>
              <a:pathLst>
                <a:path w="24384000" h="13716039">
                  <a:moveTo>
                    <a:pt x="0" y="0"/>
                  </a:moveTo>
                  <a:lnTo>
                    <a:pt x="24384000" y="0"/>
                  </a:lnTo>
                  <a:lnTo>
                    <a:pt x="24384000" y="13716039"/>
                  </a:lnTo>
                  <a:lnTo>
                    <a:pt x="0" y="13716039"/>
                  </a:lnTo>
                  <a:close/>
                </a:path>
              </a:pathLst>
            </a:custGeom>
            <a:solidFill>
              <a:srgbClr val="1E384C"/>
            </a:solidFill>
          </p:spPr>
        </p:sp>
      </p:grpSp>
      <p:sp>
        <p:nvSpPr>
          <p:cNvPr id="4" name="Freeform 4"/>
          <p:cNvSpPr/>
          <p:nvPr/>
        </p:nvSpPr>
        <p:spPr>
          <a:xfrm rot="8184393">
            <a:off x="-2801405" y="1529672"/>
            <a:ext cx="9094602" cy="2061443"/>
          </a:xfrm>
          <a:custGeom>
            <a:avLst/>
            <a:gdLst/>
            <a:ahLst/>
            <a:cxnLst/>
            <a:rect l="l" t="t" r="r" b="b"/>
            <a:pathLst>
              <a:path w="9094602" h="2061443">
                <a:moveTo>
                  <a:pt x="0" y="0"/>
                </a:moveTo>
                <a:lnTo>
                  <a:pt x="9094602" y="0"/>
                </a:lnTo>
                <a:lnTo>
                  <a:pt x="9094602" y="2061443"/>
                </a:lnTo>
                <a:lnTo>
                  <a:pt x="0" y="20614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5488846" y="8499824"/>
            <a:ext cx="2502046" cy="1787176"/>
          </a:xfrm>
          <a:custGeom>
            <a:avLst/>
            <a:gdLst/>
            <a:ahLst/>
            <a:cxnLst/>
            <a:rect l="l" t="t" r="r" b="b"/>
            <a:pathLst>
              <a:path w="2502046" h="1787176">
                <a:moveTo>
                  <a:pt x="0" y="0"/>
                </a:moveTo>
                <a:lnTo>
                  <a:pt x="2502045" y="0"/>
                </a:lnTo>
                <a:lnTo>
                  <a:pt x="2502045" y="1787176"/>
                </a:lnTo>
                <a:lnTo>
                  <a:pt x="0" y="1787176"/>
                </a:lnTo>
                <a:lnTo>
                  <a:pt x="0" y="0"/>
                </a:lnTo>
                <a:close/>
              </a:path>
            </a:pathLst>
          </a:custGeom>
          <a:blipFill>
            <a:blip r:embed="rId5"/>
            <a:stretch>
              <a:fillRect/>
            </a:stretch>
          </a:blipFill>
        </p:spPr>
      </p:sp>
      <p:sp>
        <p:nvSpPr>
          <p:cNvPr id="6" name="Freeform 6"/>
          <p:cNvSpPr/>
          <p:nvPr/>
        </p:nvSpPr>
        <p:spPr>
          <a:xfrm>
            <a:off x="1745896" y="3936492"/>
            <a:ext cx="7315200" cy="2414016"/>
          </a:xfrm>
          <a:custGeom>
            <a:avLst/>
            <a:gdLst/>
            <a:ahLst/>
            <a:cxnLst/>
            <a:rect l="l" t="t" r="r" b="b"/>
            <a:pathLst>
              <a:path w="7315200" h="2414016">
                <a:moveTo>
                  <a:pt x="0" y="0"/>
                </a:moveTo>
                <a:lnTo>
                  <a:pt x="7315200" y="0"/>
                </a:lnTo>
                <a:lnTo>
                  <a:pt x="7315200" y="2414016"/>
                </a:lnTo>
                <a:lnTo>
                  <a:pt x="0" y="24140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AutoShape 7"/>
          <p:cNvSpPr/>
          <p:nvPr/>
        </p:nvSpPr>
        <p:spPr>
          <a:xfrm flipV="1">
            <a:off x="3947605" y="2560393"/>
            <a:ext cx="4181686" cy="1930499"/>
          </a:xfrm>
          <a:prstGeom prst="line">
            <a:avLst/>
          </a:prstGeom>
          <a:ln w="38100" cap="flat">
            <a:solidFill>
              <a:srgbClr val="FFFFFF"/>
            </a:solidFill>
            <a:prstDash val="solid"/>
            <a:headEnd type="none" w="sm" len="sm"/>
            <a:tailEnd type="none" w="sm" len="sm"/>
          </a:ln>
        </p:spPr>
      </p:sp>
      <p:sp>
        <p:nvSpPr>
          <p:cNvPr id="8" name="AutoShape 8"/>
          <p:cNvSpPr/>
          <p:nvPr/>
        </p:nvSpPr>
        <p:spPr>
          <a:xfrm flipH="1" flipV="1">
            <a:off x="11079708" y="2560393"/>
            <a:ext cx="2963068" cy="1930499"/>
          </a:xfrm>
          <a:prstGeom prst="line">
            <a:avLst/>
          </a:prstGeom>
          <a:ln w="38100" cap="flat">
            <a:solidFill>
              <a:srgbClr val="FFFFFF"/>
            </a:solidFill>
            <a:prstDash val="solid"/>
            <a:headEnd type="none" w="sm" len="sm"/>
            <a:tailEnd type="none" w="sm" len="sm"/>
          </a:ln>
        </p:spPr>
      </p:sp>
      <p:sp>
        <p:nvSpPr>
          <p:cNvPr id="9" name="Freeform 9"/>
          <p:cNvSpPr/>
          <p:nvPr/>
        </p:nvSpPr>
        <p:spPr>
          <a:xfrm flipH="1">
            <a:off x="9716917" y="3936492"/>
            <a:ext cx="7315200" cy="2414016"/>
          </a:xfrm>
          <a:custGeom>
            <a:avLst/>
            <a:gdLst/>
            <a:ahLst/>
            <a:cxnLst/>
            <a:rect l="l" t="t" r="r" b="b"/>
            <a:pathLst>
              <a:path w="7315200" h="2414016">
                <a:moveTo>
                  <a:pt x="7315200" y="0"/>
                </a:moveTo>
                <a:lnTo>
                  <a:pt x="0" y="0"/>
                </a:lnTo>
                <a:lnTo>
                  <a:pt x="0" y="2414016"/>
                </a:lnTo>
                <a:lnTo>
                  <a:pt x="7315200" y="2414016"/>
                </a:lnTo>
                <a:lnTo>
                  <a:pt x="731520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5750003" y="1028700"/>
            <a:ext cx="7315200" cy="2414016"/>
          </a:xfrm>
          <a:custGeom>
            <a:avLst/>
            <a:gdLst/>
            <a:ahLst/>
            <a:cxnLst/>
            <a:rect l="l" t="t" r="r" b="b"/>
            <a:pathLst>
              <a:path w="7315200" h="2414016">
                <a:moveTo>
                  <a:pt x="0" y="0"/>
                </a:moveTo>
                <a:lnTo>
                  <a:pt x="7315200" y="0"/>
                </a:lnTo>
                <a:lnTo>
                  <a:pt x="7315200" y="2414016"/>
                </a:lnTo>
                <a:lnTo>
                  <a:pt x="0" y="24140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7735498" y="6442424"/>
            <a:ext cx="3344210" cy="4114800"/>
          </a:xfrm>
          <a:custGeom>
            <a:avLst/>
            <a:gdLst/>
            <a:ahLst/>
            <a:cxnLst/>
            <a:rect l="l" t="t" r="r" b="b"/>
            <a:pathLst>
              <a:path w="3344210" h="4114800">
                <a:moveTo>
                  <a:pt x="0" y="0"/>
                </a:moveTo>
                <a:lnTo>
                  <a:pt x="3344210" y="0"/>
                </a:lnTo>
                <a:lnTo>
                  <a:pt x="334421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TextBox 12"/>
          <p:cNvSpPr txBox="1"/>
          <p:nvPr/>
        </p:nvSpPr>
        <p:spPr>
          <a:xfrm>
            <a:off x="5986746" y="1771338"/>
            <a:ext cx="6466908" cy="789056"/>
          </a:xfrm>
          <a:prstGeom prst="rect">
            <a:avLst/>
          </a:prstGeom>
        </p:spPr>
        <p:txBody>
          <a:bodyPr lIns="0" tIns="0" rIns="0" bIns="0" rtlCol="0" anchor="t">
            <a:spAutoFit/>
          </a:bodyPr>
          <a:lstStyle/>
          <a:p>
            <a:pPr algn="ctr">
              <a:lnSpc>
                <a:spcPts val="5940"/>
              </a:lnSpc>
            </a:pPr>
            <a:r>
              <a:rPr lang="en-US" sz="5940" b="1">
                <a:solidFill>
                  <a:srgbClr val="000000"/>
                </a:solidFill>
                <a:latin typeface="Linotype Feltpen Medium"/>
                <a:ea typeface="Linotype Feltpen Medium"/>
                <a:cs typeface="Linotype Feltpen Medium"/>
                <a:sym typeface="Linotype Feltpen Medium"/>
              </a:rPr>
              <a:t>Behavioral Health</a:t>
            </a:r>
          </a:p>
        </p:txBody>
      </p:sp>
      <p:sp>
        <p:nvSpPr>
          <p:cNvPr id="13" name="Freeform 13"/>
          <p:cNvSpPr/>
          <p:nvPr/>
        </p:nvSpPr>
        <p:spPr>
          <a:xfrm rot="8184393" flipH="1">
            <a:off x="11740822" y="6294026"/>
            <a:ext cx="9094602" cy="2061443"/>
          </a:xfrm>
          <a:custGeom>
            <a:avLst/>
            <a:gdLst/>
            <a:ahLst/>
            <a:cxnLst/>
            <a:rect l="l" t="t" r="r" b="b"/>
            <a:pathLst>
              <a:path w="9094602" h="2061443">
                <a:moveTo>
                  <a:pt x="9094602" y="0"/>
                </a:moveTo>
                <a:lnTo>
                  <a:pt x="0" y="0"/>
                </a:lnTo>
                <a:lnTo>
                  <a:pt x="0" y="2061443"/>
                </a:lnTo>
                <a:lnTo>
                  <a:pt x="9094602" y="2061443"/>
                </a:lnTo>
                <a:lnTo>
                  <a:pt x="909460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2609572" y="4605192"/>
            <a:ext cx="5519719" cy="789056"/>
          </a:xfrm>
          <a:prstGeom prst="rect">
            <a:avLst/>
          </a:prstGeom>
        </p:spPr>
        <p:txBody>
          <a:bodyPr lIns="0" tIns="0" rIns="0" bIns="0" rtlCol="0" anchor="t">
            <a:spAutoFit/>
          </a:bodyPr>
          <a:lstStyle/>
          <a:p>
            <a:pPr algn="ctr">
              <a:lnSpc>
                <a:spcPts val="5940"/>
              </a:lnSpc>
            </a:pPr>
            <a:r>
              <a:rPr lang="en-US" sz="5940" b="1">
                <a:solidFill>
                  <a:srgbClr val="000000"/>
                </a:solidFill>
                <a:latin typeface="Linotype Feltpen Medium"/>
                <a:ea typeface="Linotype Feltpen Medium"/>
                <a:cs typeface="Linotype Feltpen Medium"/>
                <a:sym typeface="Linotype Feltpen Medium"/>
              </a:rPr>
              <a:t>Mental Health</a:t>
            </a:r>
          </a:p>
        </p:txBody>
      </p:sp>
      <p:sp>
        <p:nvSpPr>
          <p:cNvPr id="15" name="TextBox 15"/>
          <p:cNvSpPr txBox="1"/>
          <p:nvPr/>
        </p:nvSpPr>
        <p:spPr>
          <a:xfrm>
            <a:off x="10558770" y="4605192"/>
            <a:ext cx="5272058" cy="789056"/>
          </a:xfrm>
          <a:prstGeom prst="rect">
            <a:avLst/>
          </a:prstGeom>
        </p:spPr>
        <p:txBody>
          <a:bodyPr lIns="0" tIns="0" rIns="0" bIns="0" rtlCol="0" anchor="t">
            <a:spAutoFit/>
          </a:bodyPr>
          <a:lstStyle/>
          <a:p>
            <a:pPr algn="ctr">
              <a:lnSpc>
                <a:spcPts val="5940"/>
              </a:lnSpc>
            </a:pPr>
            <a:r>
              <a:rPr lang="en-US" sz="5940" b="1">
                <a:solidFill>
                  <a:srgbClr val="000000"/>
                </a:solidFill>
                <a:latin typeface="Linotype Feltpen Medium"/>
                <a:ea typeface="Linotype Feltpen Medium"/>
                <a:cs typeface="Linotype Feltpen Medium"/>
                <a:sym typeface="Linotype Feltpen Medium"/>
              </a:rPr>
              <a:t>Substance Use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15674c-28a1-4a9d-9420-8389979bc9dc" xsi:nil="true"/>
    <lcf76f155ced4ddcb4097134ff3c332f xmlns="373c1fbc-c37b-4b33-9212-4a173050f30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1C609989F5F246B913770D056BFE31" ma:contentTypeVersion="15" ma:contentTypeDescription="Create a new document." ma:contentTypeScope="" ma:versionID="89331676d2ada74e08dbace21cbb3d3e">
  <xsd:schema xmlns:xsd="http://www.w3.org/2001/XMLSchema" xmlns:xs="http://www.w3.org/2001/XMLSchema" xmlns:p="http://schemas.microsoft.com/office/2006/metadata/properties" xmlns:ns2="373c1fbc-c37b-4b33-9212-4a173050f30e" xmlns:ns3="9f15674c-28a1-4a9d-9420-8389979bc9dc" targetNamespace="http://schemas.microsoft.com/office/2006/metadata/properties" ma:root="true" ma:fieldsID="1ee37fafb8fc094e72800ba7a598cfe8" ns2:_="" ns3:_="">
    <xsd:import namespace="373c1fbc-c37b-4b33-9212-4a173050f30e"/>
    <xsd:import namespace="9f15674c-28a1-4a9d-9420-8389979bc9d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3c1fbc-c37b-4b33-9212-4a173050f3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5f4345e-8d67-48af-bef8-91c58d16f763"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15674c-28a1-4a9d-9420-8389979bc9d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c90c3c4-0e63-4c1f-9180-a3aae4c71363}" ma:internalName="TaxCatchAll" ma:showField="CatchAllData" ma:web="9f15674c-28a1-4a9d-9420-8389979bc9dc">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94D0B8-CD26-4B90-8F82-0ED09CA14481}">
  <ds:schemaRefs>
    <ds:schemaRef ds:uri="http://schemas.microsoft.com/office/2006/metadata/properties"/>
    <ds:schemaRef ds:uri="http://schemas.microsoft.com/office/infopath/2007/PartnerControls"/>
    <ds:schemaRef ds:uri="9f15674c-28a1-4a9d-9420-8389979bc9dc"/>
    <ds:schemaRef ds:uri="373c1fbc-c37b-4b33-9212-4a173050f30e"/>
  </ds:schemaRefs>
</ds:datastoreItem>
</file>

<file path=customXml/itemProps2.xml><?xml version="1.0" encoding="utf-8"?>
<ds:datastoreItem xmlns:ds="http://schemas.openxmlformats.org/officeDocument/2006/customXml" ds:itemID="{BE4C40D9-8BAE-40E7-8C42-FD6B7CDCCB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3c1fbc-c37b-4b33-9212-4a173050f30e"/>
    <ds:schemaRef ds:uri="9f15674c-28a1-4a9d-9420-8389979bc9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E5F6DF-0AF9-421A-8F0D-7E1D45FFA8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39</Slides>
  <Notes>33</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HOSA Advisor Webinar_TOT_Behavioral Health Career Pathways</dc:title>
  <cp:revision>452</cp:revision>
  <dcterms:created xsi:type="dcterms:W3CDTF">2006-08-16T00:00:00Z</dcterms:created>
  <dcterms:modified xsi:type="dcterms:W3CDTF">2025-01-07T16:04:46Z</dcterms:modified>
  <dc:identifier>DAGRIXRsfEc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0x0101001F1C609989F5F246B913770D056BFE31</vt:lpwstr>
  </property>
  <property fmtid="{D5CDD505-2E9C-101B-9397-08002B2CF9AE}" pid="3" name="MediaServiceImageTags">
    <vt:lpwstr/>
  </property>
</Properties>
</file>