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63" r:id="rId3"/>
    <p:sldId id="264" r:id="rId4"/>
    <p:sldId id="272" r:id="rId5"/>
    <p:sldId id="258" r:id="rId6"/>
    <p:sldId id="259" r:id="rId7"/>
    <p:sldId id="260" r:id="rId8"/>
    <p:sldId id="265" r:id="rId9"/>
    <p:sldId id="261"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2"/>
    <p:restoredTop sz="94694"/>
  </p:normalViewPr>
  <p:slideViewPr>
    <p:cSldViewPr snapToGrid="0" snapToObjects="1">
      <p:cViewPr varScale="1">
        <p:scale>
          <a:sx n="119" d="100"/>
          <a:sy n="119" d="100"/>
        </p:scale>
        <p:origin x="216"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Monday, October 28, 2024</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dirty="0"/>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dirty="0"/>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318878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Monday, October 28, 2024</a:t>
            </a:fld>
            <a:endParaRPr lang="en-US" dirty="0"/>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dirty="0"/>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189132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Monday, October 28, 2024</a:t>
            </a:fld>
            <a:endParaRPr lang="en-US" dirty="0"/>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dirty="0"/>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17706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Monday, October 28, 2024</a:t>
            </a:fld>
            <a:endParaRPr lang="en-US" dirty="0"/>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dirty="0"/>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1607907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Monday, October 28, 2024</a:t>
            </a:fld>
            <a:endParaRPr lang="en-US" dirty="0"/>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dirty="0"/>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dirty="0"/>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950742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Monday, October 28, 2024</a:t>
            </a:fld>
            <a:endParaRPr lang="en-US" dirty="0"/>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dirty="0"/>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124275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Monday, October 28, 2024</a:t>
            </a:fld>
            <a:endParaRPr lang="en-US" dirty="0"/>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dirty="0"/>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193310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Monday, October 28, 2024</a:t>
            </a:fld>
            <a:endParaRPr lang="en-US" dirty="0"/>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dirty="0"/>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dirty="0"/>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254175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Monday, October 28, 2024</a:t>
            </a:fld>
            <a:endParaRPr lang="en-US" dirty="0"/>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dirty="0"/>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800914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Monday, October 28, 2024</a:t>
            </a:fld>
            <a:endParaRPr lang="en-US" dirty="0"/>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dirty="0"/>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3831926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Monday, October 28, 2024</a:t>
            </a:fld>
            <a:endParaRPr lang="en-US" dirty="0"/>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dirty="0"/>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730464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fld id="{246CB39B-5F4C-4A7E-9BE3-AAFD45576D16}" type="datetime2">
              <a:rPr lang="en-US" smtClean="0"/>
              <a:t>Monday, October 28, 2024</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dirty="0"/>
              <a:t>Sample Footer</a:t>
            </a:r>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590687979"/>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tnlearn.pbslearningmedia.org/asset/envh10_vid_johnsno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pbslearningmedia.org/asset/midlit11_vid_splwnile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tnlearn.pbslearningmedia.org/asset/midlit11_vid_splwnile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foxnews.com/health/teacher-fired-after-instructing-students-to-prick-fingers-with-needles-reuse-the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health.gov/hcq/trainings/partnering-to-heal/index.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dc.gov/ha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hosa.org/guidelin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8C09BCF-835D-0244-B900-E2CF09FE6C43}"/>
              </a:ext>
            </a:extLst>
          </p:cNvPr>
          <p:cNvSpPr>
            <a:spLocks noGrp="1"/>
          </p:cNvSpPr>
          <p:nvPr>
            <p:ph type="ctrTitle"/>
          </p:nvPr>
        </p:nvSpPr>
        <p:spPr>
          <a:xfrm>
            <a:off x="550863" y="549275"/>
            <a:ext cx="5437187" cy="2986234"/>
          </a:xfrm>
        </p:spPr>
        <p:txBody>
          <a:bodyPr anchor="b">
            <a:normAutofit/>
          </a:bodyPr>
          <a:lstStyle/>
          <a:p>
            <a:r>
              <a:rPr lang="en-US" dirty="0">
                <a:latin typeface="PT Sans" panose="020B0503020203020204" pitchFamily="34" charset="77"/>
              </a:rPr>
              <a:t>Infection Control</a:t>
            </a:r>
          </a:p>
        </p:txBody>
      </p:sp>
      <p:sp>
        <p:nvSpPr>
          <p:cNvPr id="3" name="Subtitle 2">
            <a:extLst>
              <a:ext uri="{FF2B5EF4-FFF2-40B4-BE49-F238E27FC236}">
                <a16:creationId xmlns:a16="http://schemas.microsoft.com/office/drawing/2014/main" id="{CA1D0B23-5FE0-3346-94C3-A22057091ECC}"/>
              </a:ext>
            </a:extLst>
          </p:cNvPr>
          <p:cNvSpPr>
            <a:spLocks noGrp="1"/>
          </p:cNvSpPr>
          <p:nvPr>
            <p:ph type="subTitle" idx="1"/>
          </p:nvPr>
        </p:nvSpPr>
        <p:spPr>
          <a:xfrm>
            <a:off x="550863" y="3827610"/>
            <a:ext cx="5437187" cy="2265216"/>
          </a:xfrm>
        </p:spPr>
        <p:txBody>
          <a:bodyPr>
            <a:normAutofit/>
          </a:bodyPr>
          <a:lstStyle/>
          <a:p>
            <a:r>
              <a:rPr lang="en-US" dirty="0">
                <a:solidFill>
                  <a:schemeClr val="tx1">
                    <a:alpha val="60000"/>
                  </a:schemeClr>
                </a:solidFill>
                <a:latin typeface="PT Sans" panose="020B0503020203020204" pitchFamily="34" charset="77"/>
              </a:rPr>
              <a:t>Jan Mould, RN, BSN, MEd</a:t>
            </a:r>
          </a:p>
          <a:p>
            <a:r>
              <a:rPr lang="en-US" dirty="0">
                <a:solidFill>
                  <a:schemeClr val="tx1">
                    <a:alpha val="60000"/>
                  </a:schemeClr>
                </a:solidFill>
                <a:latin typeface="PT Sans" panose="020B0503020203020204" pitchFamily="34" charset="77"/>
              </a:rPr>
              <a:t>HOSA – Future Health Professionals</a:t>
            </a:r>
          </a:p>
          <a:p>
            <a:r>
              <a:rPr lang="en-US" dirty="0">
                <a:solidFill>
                  <a:schemeClr val="tx1">
                    <a:alpha val="60000"/>
                  </a:schemeClr>
                </a:solidFill>
                <a:latin typeface="PT Sans" panose="020B0503020203020204" pitchFamily="34" charset="77"/>
              </a:rPr>
              <a:t>Updated 9.23.24</a:t>
            </a:r>
          </a:p>
          <a:p>
            <a:endParaRPr lang="en-US" dirty="0">
              <a:solidFill>
                <a:schemeClr val="tx1">
                  <a:alpha val="60000"/>
                </a:schemeClr>
              </a:solidFill>
              <a:latin typeface="PT Sans" panose="020B0503020203020204" pitchFamily="34" charset="77"/>
            </a:endParaRPr>
          </a:p>
          <a:p>
            <a:endParaRPr lang="en-US" dirty="0">
              <a:solidFill>
                <a:schemeClr val="tx1">
                  <a:alpha val="60000"/>
                </a:schemeClr>
              </a:solidFill>
              <a:latin typeface="PT Sans" panose="020B0503020203020204" pitchFamily="34" charset="77"/>
            </a:endParaRPr>
          </a:p>
          <a:p>
            <a:endParaRPr lang="en-US" dirty="0">
              <a:solidFill>
                <a:schemeClr val="tx1">
                  <a:alpha val="60000"/>
                </a:schemeClr>
              </a:solidFill>
              <a:latin typeface="PT Sans" panose="020B0503020203020204" pitchFamily="34" charset="77"/>
            </a:endParaRPr>
          </a:p>
          <a:p>
            <a:endParaRPr lang="en-US" dirty="0">
              <a:solidFill>
                <a:schemeClr val="tx1">
                  <a:alpha val="60000"/>
                </a:schemeClr>
              </a:solidFill>
              <a:latin typeface="PT Sans" panose="020B0503020203020204" pitchFamily="34" charset="77"/>
            </a:endParaRPr>
          </a:p>
          <a:p>
            <a:endParaRPr lang="en-US" dirty="0">
              <a:solidFill>
                <a:schemeClr val="tx1">
                  <a:alpha val="60000"/>
                </a:schemeClr>
              </a:solidFill>
              <a:latin typeface="PT Sans" panose="020B0503020203020204" pitchFamily="34" charset="77"/>
            </a:endParaRPr>
          </a:p>
        </p:txBody>
      </p:sp>
      <p:pic>
        <p:nvPicPr>
          <p:cNvPr id="4" name="Picture 3">
            <a:extLst>
              <a:ext uri="{FF2B5EF4-FFF2-40B4-BE49-F238E27FC236}">
                <a16:creationId xmlns:a16="http://schemas.microsoft.com/office/drawing/2014/main" id="{0E130382-6F73-434C-8262-C1B605654D03}"/>
              </a:ext>
            </a:extLst>
          </p:cNvPr>
          <p:cNvPicPr>
            <a:picLocks noChangeAspect="1"/>
          </p:cNvPicPr>
          <p:nvPr/>
        </p:nvPicPr>
        <p:blipFill rotWithShape="1">
          <a:blip r:embed="rId2"/>
          <a:srcRect l="25000"/>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grpSp>
        <p:nvGrpSpPr>
          <p:cNvPr id="24" name="Group 23">
            <a:extLst>
              <a:ext uri="{FF2B5EF4-FFF2-40B4-BE49-F238E27FC236}">
                <a16:creationId xmlns:a16="http://schemas.microsoft.com/office/drawing/2014/main" id="{73840CF4-F848-4FE0-AEA6-C9E806911B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20950" y="549275"/>
            <a:ext cx="667802" cy="631474"/>
            <a:chOff x="10478914" y="1506691"/>
            <a:chExt cx="667802" cy="631474"/>
          </a:xfrm>
        </p:grpSpPr>
        <p:sp>
          <p:nvSpPr>
            <p:cNvPr id="25" name="Freeform: Shape 24">
              <a:extLst>
                <a:ext uri="{FF2B5EF4-FFF2-40B4-BE49-F238E27FC236}">
                  <a16:creationId xmlns:a16="http://schemas.microsoft.com/office/drawing/2014/main" id="{F4B46153-41DB-494F-9B08-EBCCF27283D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6" name="Oval 25">
              <a:extLst>
                <a:ext uri="{FF2B5EF4-FFF2-40B4-BE49-F238E27FC236}">
                  <a16:creationId xmlns:a16="http://schemas.microsoft.com/office/drawing/2014/main" id="{7B6D42DA-2D84-4A50-A359-7A5C651B1C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8" name="Oval 27">
            <a:extLst>
              <a:ext uri="{FF2B5EF4-FFF2-40B4-BE49-F238E27FC236}">
                <a16:creationId xmlns:a16="http://schemas.microsoft.com/office/drawing/2014/main" id="{94459D96-B947-4C7F-8BCA-915F8B07C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2954" y="5171203"/>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115390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Freeform: Shape 9">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9" name="Oval 11">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1" name="Oval 13">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32" name="Group 15">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33" name="Freeform: Shape 16">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17">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 name="Oval 18">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6" name="Oval 19">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useBgFill="1">
        <p:nvSpPr>
          <p:cNvPr id="37" name="Rectangle 21">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99AEED6-8A9A-3142-86A0-B7A061C4B4E5}"/>
              </a:ext>
            </a:extLst>
          </p:cNvPr>
          <p:cNvSpPr>
            <a:spLocks noGrp="1"/>
          </p:cNvSpPr>
          <p:nvPr>
            <p:ph type="title"/>
          </p:nvPr>
        </p:nvSpPr>
        <p:spPr>
          <a:xfrm>
            <a:off x="550864" y="1051551"/>
            <a:ext cx="3565524" cy="2384898"/>
          </a:xfrm>
        </p:spPr>
        <p:txBody>
          <a:bodyPr vert="horz" wrap="square" lIns="0" tIns="0" rIns="0" bIns="0" rtlCol="0" anchor="b" anchorCtr="0">
            <a:normAutofit/>
          </a:bodyPr>
          <a:lstStyle/>
          <a:p>
            <a:pPr>
              <a:lnSpc>
                <a:spcPct val="100000"/>
              </a:lnSpc>
            </a:pPr>
            <a:r>
              <a:rPr lang="en-US" kern="1200" dirty="0">
                <a:solidFill>
                  <a:schemeClr val="tx1"/>
                </a:solidFill>
                <a:latin typeface="+mj-lt"/>
                <a:ea typeface="+mj-ea"/>
                <a:cs typeface="+mj-cs"/>
              </a:rPr>
              <a:t>Questions</a:t>
            </a:r>
          </a:p>
        </p:txBody>
      </p:sp>
      <p:grpSp>
        <p:nvGrpSpPr>
          <p:cNvPr id="38" name="Group 23">
            <a:extLst>
              <a:ext uri="{FF2B5EF4-FFF2-40B4-BE49-F238E27FC236}">
                <a16:creationId xmlns:a16="http://schemas.microsoft.com/office/drawing/2014/main" id="{4592A8CB-0B0A-43A5-86F4-712B0C46967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41850" y="444676"/>
            <a:ext cx="667802" cy="631474"/>
            <a:chOff x="10478914" y="1506691"/>
            <a:chExt cx="667802" cy="631474"/>
          </a:xfrm>
        </p:grpSpPr>
        <p:sp>
          <p:nvSpPr>
            <p:cNvPr id="25" name="Freeform: Shape 24">
              <a:extLst>
                <a:ext uri="{FF2B5EF4-FFF2-40B4-BE49-F238E27FC236}">
                  <a16:creationId xmlns:a16="http://schemas.microsoft.com/office/drawing/2014/main" id="{4C63B2AC-3D19-416D-A37F-2DDA8A36513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6" name="Oval 25">
              <a:extLst>
                <a:ext uri="{FF2B5EF4-FFF2-40B4-BE49-F238E27FC236}">
                  <a16:creationId xmlns:a16="http://schemas.microsoft.com/office/drawing/2014/main" id="{8A474391-1271-45F9-A39C-8641371ABC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pic>
        <p:nvPicPr>
          <p:cNvPr id="5" name="Content Placeholder 4" descr="A screenshot of a social media post&#10;&#10;Description automatically generated">
            <a:extLst>
              <a:ext uri="{FF2B5EF4-FFF2-40B4-BE49-F238E27FC236}">
                <a16:creationId xmlns:a16="http://schemas.microsoft.com/office/drawing/2014/main" id="{C3846493-2A3B-0649-BFB2-5349AEFB5C88}"/>
              </a:ext>
            </a:extLst>
          </p:cNvPr>
          <p:cNvPicPr>
            <a:picLocks noGrp="1" noChangeAspect="1"/>
          </p:cNvPicPr>
          <p:nvPr>
            <p:ph idx="1"/>
          </p:nvPr>
        </p:nvPicPr>
        <p:blipFill rotWithShape="1">
          <a:blip r:embed="rId2"/>
          <a:srcRect l="2521" r="8420" b="2"/>
          <a:stretch/>
        </p:blipFill>
        <p:spPr>
          <a:xfrm>
            <a:off x="4743450" y="31009"/>
            <a:ext cx="7448551" cy="6857990"/>
          </a:xfrm>
          <a:custGeom>
            <a:avLst/>
            <a:gdLst/>
            <a:ahLst/>
            <a:cxnLst/>
            <a:rect l="l" t="t" r="r" b="b"/>
            <a:pathLst>
              <a:path w="7448551" h="6858000">
                <a:moveTo>
                  <a:pt x="0" y="0"/>
                </a:moveTo>
                <a:lnTo>
                  <a:pt x="7448551" y="0"/>
                </a:lnTo>
                <a:lnTo>
                  <a:pt x="7448551" y="6858000"/>
                </a:lnTo>
                <a:lnTo>
                  <a:pt x="0" y="6858000"/>
                </a:lnTo>
                <a:close/>
              </a:path>
            </a:pathLst>
          </a:custGeom>
        </p:spPr>
      </p:pic>
      <p:sp>
        <p:nvSpPr>
          <p:cNvPr id="28" name="Rectangle 27">
            <a:extLst>
              <a:ext uri="{FF2B5EF4-FFF2-40B4-BE49-F238E27FC236}">
                <a16:creationId xmlns:a16="http://schemas.microsoft.com/office/drawing/2014/main" id="{41AC6C06-99FE-4BA1-BC82-8406A424CD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7AEC842D-C905-4DEA-B1C3-CA51995C5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1219" y="5433223"/>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104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C1CE2-6414-FE45-8B23-25EC6557EC0E}"/>
              </a:ext>
            </a:extLst>
          </p:cNvPr>
          <p:cNvSpPr>
            <a:spLocks noGrp="1"/>
          </p:cNvSpPr>
          <p:nvPr>
            <p:ph type="title"/>
          </p:nvPr>
        </p:nvSpPr>
        <p:spPr/>
        <p:txBody>
          <a:bodyPr/>
          <a:lstStyle/>
          <a:p>
            <a:r>
              <a:rPr lang="en-US" dirty="0">
                <a:latin typeface="PT Sans" panose="020B0503020203020204" pitchFamily="34" charset="77"/>
                <a:hlinkClick r:id="rId2"/>
              </a:rPr>
              <a:t>John Snow</a:t>
            </a:r>
            <a:endParaRPr lang="en-US" dirty="0">
              <a:latin typeface="PT Sans" panose="020B0503020203020204" pitchFamily="34" charset="77"/>
            </a:endParaRPr>
          </a:p>
        </p:txBody>
      </p:sp>
      <p:sp>
        <p:nvSpPr>
          <p:cNvPr id="3" name="Content Placeholder 2">
            <a:extLst>
              <a:ext uri="{FF2B5EF4-FFF2-40B4-BE49-F238E27FC236}">
                <a16:creationId xmlns:a16="http://schemas.microsoft.com/office/drawing/2014/main" id="{CBA323AC-0689-8642-AFAD-2A0F16972331}"/>
              </a:ext>
            </a:extLst>
          </p:cNvPr>
          <p:cNvSpPr>
            <a:spLocks noGrp="1"/>
          </p:cNvSpPr>
          <p:nvPr>
            <p:ph idx="1"/>
          </p:nvPr>
        </p:nvSpPr>
        <p:spPr/>
        <p:txBody>
          <a:bodyPr>
            <a:normAutofit/>
          </a:bodyPr>
          <a:lstStyle/>
          <a:p>
            <a:pPr marL="0" indent="0">
              <a:buNone/>
            </a:pPr>
            <a:r>
              <a:rPr lang="en-US" sz="2800" i="1" dirty="0">
                <a:latin typeface="PT Sans" panose="020B0503020203020204" pitchFamily="34" charset="77"/>
              </a:rPr>
              <a:t>What did the yellow flag indicate?</a:t>
            </a:r>
            <a:endParaRPr lang="en-US" sz="2800" dirty="0">
              <a:latin typeface="PT Sans" panose="020B0503020203020204" pitchFamily="34" charset="77"/>
            </a:endParaRPr>
          </a:p>
          <a:p>
            <a:pPr marL="0" indent="0">
              <a:buNone/>
            </a:pPr>
            <a:r>
              <a:rPr lang="en-US" sz="2800" i="1" dirty="0">
                <a:latin typeface="PT Sans" panose="020B0503020203020204" pitchFamily="34" charset="77"/>
              </a:rPr>
              <a:t>What tools did John Snow use to determine the cause of cholera?</a:t>
            </a:r>
            <a:endParaRPr lang="en-US" sz="2800" dirty="0">
              <a:latin typeface="PT Sans" panose="020B0503020203020204" pitchFamily="34" charset="77"/>
            </a:endParaRPr>
          </a:p>
          <a:p>
            <a:pPr marL="0" lvl="0" indent="0">
              <a:buNone/>
            </a:pPr>
            <a:r>
              <a:rPr lang="en-US" sz="2800" i="1" dirty="0">
                <a:latin typeface="PT Sans" panose="020B0503020203020204" pitchFamily="34" charset="77"/>
              </a:rPr>
              <a:t>What is the best defenses for combating for any disease outbreak?</a:t>
            </a:r>
            <a:endParaRPr lang="en-US" sz="2800" dirty="0">
              <a:latin typeface="PT Sans" panose="020B0503020203020204" pitchFamily="34" charset="77"/>
            </a:endParaRPr>
          </a:p>
          <a:p>
            <a:pPr marL="0" lvl="0" indent="0">
              <a:buNone/>
            </a:pPr>
            <a:r>
              <a:rPr lang="en-US" sz="2800" i="1" dirty="0">
                <a:latin typeface="PT Sans" panose="020B0503020203020204" pitchFamily="34" charset="77"/>
              </a:rPr>
              <a:t>Define in your own words what “public health” means.</a:t>
            </a:r>
            <a:endParaRPr lang="en-US" sz="2800" dirty="0">
              <a:latin typeface="PT Sans" panose="020B0503020203020204" pitchFamily="34" charset="77"/>
            </a:endParaRPr>
          </a:p>
          <a:p>
            <a:endParaRPr lang="en-US" dirty="0">
              <a:latin typeface="PT Sans" panose="020B0503020203020204" pitchFamily="34" charset="77"/>
            </a:endParaRPr>
          </a:p>
        </p:txBody>
      </p:sp>
    </p:spTree>
    <p:extLst>
      <p:ext uri="{BB962C8B-B14F-4D97-AF65-F5344CB8AC3E}">
        <p14:creationId xmlns:p14="http://schemas.microsoft.com/office/powerpoint/2010/main" val="2721443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1A33B-7340-4B49-9915-478EB9E7AFB2}"/>
              </a:ext>
            </a:extLst>
          </p:cNvPr>
          <p:cNvSpPr>
            <a:spLocks noGrp="1"/>
          </p:cNvSpPr>
          <p:nvPr>
            <p:ph type="title"/>
          </p:nvPr>
        </p:nvSpPr>
        <p:spPr/>
        <p:txBody>
          <a:bodyPr/>
          <a:lstStyle/>
          <a:p>
            <a:r>
              <a:rPr lang="en-US" dirty="0">
                <a:latin typeface="PT Sans" panose="020B0503020203020204" pitchFamily="34" charset="77"/>
                <a:hlinkClick r:id="rId2"/>
              </a:rPr>
              <a:t>The Crows (first video)</a:t>
            </a:r>
            <a:endParaRPr lang="en-US" dirty="0"/>
          </a:p>
        </p:txBody>
      </p:sp>
      <p:sp>
        <p:nvSpPr>
          <p:cNvPr id="3" name="Content Placeholder 2">
            <a:extLst>
              <a:ext uri="{FF2B5EF4-FFF2-40B4-BE49-F238E27FC236}">
                <a16:creationId xmlns:a16="http://schemas.microsoft.com/office/drawing/2014/main" id="{89DA82C5-F394-EF49-8454-38BA9AB93604}"/>
              </a:ext>
            </a:extLst>
          </p:cNvPr>
          <p:cNvSpPr>
            <a:spLocks noGrp="1"/>
          </p:cNvSpPr>
          <p:nvPr>
            <p:ph idx="1"/>
          </p:nvPr>
        </p:nvSpPr>
        <p:spPr>
          <a:xfrm>
            <a:off x="550863" y="1543051"/>
            <a:ext cx="11090274" cy="4549774"/>
          </a:xfrm>
        </p:spPr>
        <p:txBody>
          <a:bodyPr>
            <a:normAutofit/>
          </a:bodyPr>
          <a:lstStyle/>
          <a:p>
            <a:pPr marL="0" indent="0">
              <a:buNone/>
            </a:pPr>
            <a:r>
              <a:rPr lang="en-US" sz="2800" i="1" dirty="0"/>
              <a:t>Why were the crows dying?</a:t>
            </a:r>
            <a:endParaRPr lang="en-US" sz="2800" dirty="0"/>
          </a:p>
          <a:p>
            <a:pPr marL="0" indent="0">
              <a:buNone/>
            </a:pPr>
            <a:r>
              <a:rPr lang="en-US" sz="2800" i="1" dirty="0"/>
              <a:t>What condition was causing patients to be admitted to Flushing Hospital?</a:t>
            </a:r>
            <a:endParaRPr lang="en-US" sz="2800" dirty="0"/>
          </a:p>
          <a:p>
            <a:pPr marL="0" indent="0">
              <a:buNone/>
            </a:pPr>
            <a:r>
              <a:rPr lang="en-US" sz="2800" i="1" dirty="0"/>
              <a:t>What did the investigators know and not know about the disease outbreak?</a:t>
            </a:r>
            <a:endParaRPr lang="en-US" sz="2800" dirty="0"/>
          </a:p>
          <a:p>
            <a:pPr marL="0" indent="0">
              <a:spcBef>
                <a:spcPts val="0"/>
              </a:spcBef>
              <a:spcAft>
                <a:spcPts val="0"/>
              </a:spcAft>
              <a:buNone/>
            </a:pPr>
            <a:r>
              <a:rPr lang="en-US" sz="2800" i="1" dirty="0"/>
              <a:t>Whom did New York City public health workers interview when they began their   </a:t>
            </a:r>
            <a:endParaRPr lang="en-US" sz="2800" dirty="0"/>
          </a:p>
          <a:p>
            <a:pPr marL="0" indent="0">
              <a:spcBef>
                <a:spcPts val="0"/>
              </a:spcBef>
              <a:spcAft>
                <a:spcPts val="0"/>
              </a:spcAft>
              <a:buNone/>
            </a:pPr>
            <a:r>
              <a:rPr lang="en-US" sz="2800" i="1" dirty="0"/>
              <a:t>    investigation?</a:t>
            </a:r>
            <a:endParaRPr lang="en-US" sz="2800" dirty="0"/>
          </a:p>
          <a:p>
            <a:pPr marL="0" lvl="0" indent="0">
              <a:buNone/>
            </a:pPr>
            <a:endParaRPr lang="en-US" dirty="0"/>
          </a:p>
        </p:txBody>
      </p:sp>
    </p:spTree>
    <p:extLst>
      <p:ext uri="{BB962C8B-B14F-4D97-AF65-F5344CB8AC3E}">
        <p14:creationId xmlns:p14="http://schemas.microsoft.com/office/powerpoint/2010/main" val="129174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60415-27E1-DF4C-80BF-CEC3322698CE}"/>
              </a:ext>
            </a:extLst>
          </p:cNvPr>
          <p:cNvSpPr>
            <a:spLocks noGrp="1"/>
          </p:cNvSpPr>
          <p:nvPr>
            <p:ph idx="1"/>
          </p:nvPr>
        </p:nvSpPr>
        <p:spPr/>
        <p:txBody>
          <a:bodyPr/>
          <a:lstStyle/>
          <a:p>
            <a:pPr marL="0" indent="0">
              <a:buNone/>
            </a:pPr>
            <a:r>
              <a:rPr lang="en-US" sz="2800" i="1" dirty="0"/>
              <a:t>What questions did they ask?</a:t>
            </a:r>
            <a:endParaRPr lang="en-US" sz="2800" dirty="0"/>
          </a:p>
          <a:p>
            <a:pPr marL="0" indent="0">
              <a:lnSpc>
                <a:spcPct val="100000"/>
              </a:lnSpc>
              <a:spcBef>
                <a:spcPts val="0"/>
              </a:spcBef>
              <a:spcAft>
                <a:spcPts val="0"/>
              </a:spcAft>
              <a:buNone/>
            </a:pPr>
            <a:r>
              <a:rPr lang="en-US" sz="2800" i="1" dirty="0"/>
              <a:t> What did they suspect might be responsible for transmitting disease to the </a:t>
            </a:r>
          </a:p>
          <a:p>
            <a:pPr marL="0" indent="0">
              <a:lnSpc>
                <a:spcPct val="100000"/>
              </a:lnSpc>
              <a:spcBef>
                <a:spcPts val="0"/>
              </a:spcBef>
              <a:spcAft>
                <a:spcPts val="0"/>
              </a:spcAft>
              <a:buNone/>
            </a:pPr>
            <a:r>
              <a:rPr lang="en-US" sz="2800" i="1" dirty="0"/>
              <a:t>         human population?</a:t>
            </a:r>
            <a:endParaRPr lang="en-US" sz="2800" dirty="0"/>
          </a:p>
          <a:p>
            <a:pPr marL="0" indent="0">
              <a:buNone/>
            </a:pPr>
            <a:r>
              <a:rPr lang="en-US" sz="2800" i="1" dirty="0"/>
              <a:t>How did they come up with this idea?</a:t>
            </a:r>
          </a:p>
          <a:p>
            <a:pPr marL="0" indent="0">
              <a:buNone/>
            </a:pPr>
            <a:r>
              <a:rPr lang="en-US" sz="2800" i="1" dirty="0"/>
              <a:t>What did the investigators do next to test their hypothesis?</a:t>
            </a:r>
            <a:endParaRPr lang="en-US" sz="2800" dirty="0"/>
          </a:p>
          <a:p>
            <a:endParaRPr lang="en-US" dirty="0"/>
          </a:p>
        </p:txBody>
      </p:sp>
      <p:sp>
        <p:nvSpPr>
          <p:cNvPr id="4" name="TextBox 3">
            <a:extLst>
              <a:ext uri="{FF2B5EF4-FFF2-40B4-BE49-F238E27FC236}">
                <a16:creationId xmlns:a16="http://schemas.microsoft.com/office/drawing/2014/main" id="{C6C28049-038D-7E4A-A10E-2C4B8DD129C0}"/>
              </a:ext>
            </a:extLst>
          </p:cNvPr>
          <p:cNvSpPr txBox="1"/>
          <p:nvPr/>
        </p:nvSpPr>
        <p:spPr>
          <a:xfrm>
            <a:off x="1140030" y="890649"/>
            <a:ext cx="5047013" cy="769441"/>
          </a:xfrm>
          <a:prstGeom prst="rect">
            <a:avLst/>
          </a:prstGeom>
          <a:noFill/>
        </p:spPr>
        <p:txBody>
          <a:bodyPr wrap="square" rtlCol="0">
            <a:spAutoFit/>
          </a:bodyPr>
          <a:lstStyle/>
          <a:p>
            <a:r>
              <a:rPr lang="en-US" sz="4400" dirty="0">
                <a:latin typeface="PT Sans" panose="020B0503020203020204" pitchFamily="34" charset="77"/>
              </a:rPr>
              <a:t>(cont.)</a:t>
            </a:r>
            <a:endParaRPr lang="en-US" sz="4400" dirty="0"/>
          </a:p>
        </p:txBody>
      </p:sp>
    </p:spTree>
    <p:extLst>
      <p:ext uri="{BB962C8B-B14F-4D97-AF65-F5344CB8AC3E}">
        <p14:creationId xmlns:p14="http://schemas.microsoft.com/office/powerpoint/2010/main" val="502184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F3E4C-D8F5-1C4D-936B-46FD64AEA1C0}"/>
              </a:ext>
            </a:extLst>
          </p:cNvPr>
          <p:cNvSpPr>
            <a:spLocks noGrp="1"/>
          </p:cNvSpPr>
          <p:nvPr>
            <p:ph type="title"/>
          </p:nvPr>
        </p:nvSpPr>
        <p:spPr/>
        <p:txBody>
          <a:bodyPr/>
          <a:lstStyle/>
          <a:p>
            <a:r>
              <a:rPr lang="en-US" dirty="0">
                <a:latin typeface="PT Sans" panose="020B0503020203020204" pitchFamily="34" charset="77"/>
                <a:hlinkClick r:id="rId2"/>
              </a:rPr>
              <a:t>The Crows (second video)</a:t>
            </a:r>
            <a:endParaRPr lang="en-US" dirty="0">
              <a:latin typeface="PT Sans" panose="020B0503020203020204" pitchFamily="34" charset="77"/>
            </a:endParaRPr>
          </a:p>
        </p:txBody>
      </p:sp>
      <p:sp>
        <p:nvSpPr>
          <p:cNvPr id="3" name="Content Placeholder 2">
            <a:extLst>
              <a:ext uri="{FF2B5EF4-FFF2-40B4-BE49-F238E27FC236}">
                <a16:creationId xmlns:a16="http://schemas.microsoft.com/office/drawing/2014/main" id="{DD154481-FF41-D741-9B5B-DF87F3AD90CD}"/>
              </a:ext>
            </a:extLst>
          </p:cNvPr>
          <p:cNvSpPr>
            <a:spLocks noGrp="1"/>
          </p:cNvSpPr>
          <p:nvPr>
            <p:ph idx="1"/>
          </p:nvPr>
        </p:nvSpPr>
        <p:spPr/>
        <p:txBody>
          <a:bodyPr/>
          <a:lstStyle/>
          <a:p>
            <a:pPr marL="0" lvl="0" indent="0">
              <a:buNone/>
            </a:pPr>
            <a:r>
              <a:rPr lang="en-US" sz="2800" i="1" dirty="0"/>
              <a:t>What evidence led investigators to conclude in mosquito was responsible for transmitting the disease?</a:t>
            </a:r>
            <a:endParaRPr lang="en-US" sz="2800" dirty="0"/>
          </a:p>
          <a:p>
            <a:pPr marL="0" indent="0">
              <a:buNone/>
            </a:pPr>
            <a:endParaRPr lang="en-US" sz="2800" dirty="0"/>
          </a:p>
          <a:p>
            <a:pPr marL="0" lvl="0" indent="0">
              <a:buNone/>
            </a:pPr>
            <a:r>
              <a:rPr lang="en-US" sz="2800" i="1" dirty="0"/>
              <a:t>What convinced the CDC to reconsider its diagnosis?</a:t>
            </a:r>
            <a:endParaRPr lang="en-US" sz="2800" dirty="0"/>
          </a:p>
          <a:p>
            <a:endParaRPr lang="en-US" dirty="0"/>
          </a:p>
        </p:txBody>
      </p:sp>
    </p:spTree>
    <p:extLst>
      <p:ext uri="{BB962C8B-B14F-4D97-AF65-F5344CB8AC3E}">
        <p14:creationId xmlns:p14="http://schemas.microsoft.com/office/powerpoint/2010/main" val="3057282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584D4-B27E-C940-A28F-9434AD00711F}"/>
              </a:ext>
            </a:extLst>
          </p:cNvPr>
          <p:cNvSpPr>
            <a:spLocks noGrp="1"/>
          </p:cNvSpPr>
          <p:nvPr>
            <p:ph type="title"/>
          </p:nvPr>
        </p:nvSpPr>
        <p:spPr/>
        <p:txBody>
          <a:bodyPr/>
          <a:lstStyle/>
          <a:p>
            <a:r>
              <a:rPr lang="en-US" b="1" dirty="0">
                <a:latin typeface="PT Sans" panose="020B0503020203020204" pitchFamily="34" charset="77"/>
              </a:rPr>
              <a:t>Bell Ringer</a:t>
            </a:r>
            <a:br>
              <a:rPr lang="en-US" dirty="0"/>
            </a:br>
            <a:endParaRPr lang="en-US" dirty="0"/>
          </a:p>
        </p:txBody>
      </p:sp>
      <p:sp>
        <p:nvSpPr>
          <p:cNvPr id="3" name="Content Placeholder 2">
            <a:extLst>
              <a:ext uri="{FF2B5EF4-FFF2-40B4-BE49-F238E27FC236}">
                <a16:creationId xmlns:a16="http://schemas.microsoft.com/office/drawing/2014/main" id="{D9116844-CEF8-294A-B234-03AD04293B17}"/>
              </a:ext>
            </a:extLst>
          </p:cNvPr>
          <p:cNvSpPr>
            <a:spLocks noGrp="1"/>
          </p:cNvSpPr>
          <p:nvPr>
            <p:ph idx="1"/>
          </p:nvPr>
        </p:nvSpPr>
        <p:spPr/>
        <p:txBody>
          <a:bodyPr>
            <a:normAutofit/>
          </a:bodyPr>
          <a:lstStyle/>
          <a:p>
            <a:r>
              <a:rPr lang="en-US" b="1" dirty="0">
                <a:latin typeface="PT Sans" panose="020B0503020203020204" pitchFamily="34" charset="77"/>
              </a:rPr>
              <a:t>You enter your science class and are given instructions to use lancet to break skin on your finger for small blood sample.  You are then directed to pass the lancet to the person behind you for their use.  There are 25 people in your class and two lancets.</a:t>
            </a:r>
            <a:endParaRPr lang="en-US" dirty="0">
              <a:latin typeface="PT Sans" panose="020B0503020203020204" pitchFamily="34" charset="77"/>
            </a:endParaRPr>
          </a:p>
          <a:p>
            <a:r>
              <a:rPr lang="en-US" b="1" dirty="0">
                <a:latin typeface="PT Sans" panose="020B0503020203020204" pitchFamily="34" charset="77"/>
              </a:rPr>
              <a:t>How would you respond?</a:t>
            </a:r>
            <a:endParaRPr lang="en-US" dirty="0">
              <a:latin typeface="PT Sans" panose="020B0503020203020204" pitchFamily="34" charset="77"/>
            </a:endParaRPr>
          </a:p>
          <a:p>
            <a:endParaRPr lang="en-US" dirty="0"/>
          </a:p>
        </p:txBody>
      </p:sp>
    </p:spTree>
    <p:extLst>
      <p:ext uri="{BB962C8B-B14F-4D97-AF65-F5344CB8AC3E}">
        <p14:creationId xmlns:p14="http://schemas.microsoft.com/office/powerpoint/2010/main" val="2261438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Oval 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4" name="Group 1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15" name="Freeform: Shape 14">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Oval 17">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useBgFill="1">
        <p:nvSpPr>
          <p:cNvPr id="20" name="Rectangle 19">
            <a:extLst>
              <a:ext uri="{FF2B5EF4-FFF2-40B4-BE49-F238E27FC236}">
                <a16:creationId xmlns:a16="http://schemas.microsoft.com/office/drawing/2014/main" id="{6DB9AC9A-C1ED-4713-9A6E-D5EBBB4011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2BF56E8-34CC-3244-911E-86AA7CB8D116}"/>
              </a:ext>
            </a:extLst>
          </p:cNvPr>
          <p:cNvSpPr>
            <a:spLocks noGrp="1"/>
          </p:cNvSpPr>
          <p:nvPr>
            <p:ph type="title"/>
          </p:nvPr>
        </p:nvSpPr>
        <p:spPr>
          <a:xfrm>
            <a:off x="3360738" y="549275"/>
            <a:ext cx="7343775" cy="3864534"/>
          </a:xfrm>
        </p:spPr>
        <p:txBody>
          <a:bodyPr vert="horz" wrap="square" lIns="0" tIns="0" rIns="0" bIns="0" rtlCol="0" anchor="b" anchorCtr="0">
            <a:normAutofit/>
          </a:bodyPr>
          <a:lstStyle/>
          <a:p>
            <a:pPr>
              <a:lnSpc>
                <a:spcPct val="100000"/>
              </a:lnSpc>
            </a:pPr>
            <a:r>
              <a:rPr lang="en-US" sz="9600" dirty="0">
                <a:latin typeface="PT Sans" panose="020B0503020203020204" pitchFamily="34" charset="77"/>
                <a:hlinkClick r:id="rId2"/>
              </a:rPr>
              <a:t>ACTUAL</a:t>
            </a:r>
            <a:br>
              <a:rPr lang="en-US" sz="9600" dirty="0">
                <a:latin typeface="PT Sans" panose="020B0503020203020204" pitchFamily="34" charset="77"/>
                <a:hlinkClick r:id="rId2"/>
              </a:rPr>
            </a:br>
            <a:r>
              <a:rPr lang="en-US" sz="9600" dirty="0">
                <a:latin typeface="PT Sans" panose="020B0503020203020204" pitchFamily="34" charset="77"/>
                <a:hlinkClick r:id="rId2"/>
              </a:rPr>
              <a:t> CASE</a:t>
            </a:r>
            <a:endParaRPr lang="en-US" sz="9600" dirty="0">
              <a:latin typeface="PT Sans" panose="020B0503020203020204" pitchFamily="34" charset="77"/>
            </a:endParaRPr>
          </a:p>
        </p:txBody>
      </p:sp>
      <p:sp>
        <p:nvSpPr>
          <p:cNvPr id="22" name="Oval 21">
            <a:extLst>
              <a:ext uri="{FF2B5EF4-FFF2-40B4-BE49-F238E27FC236}">
                <a16:creationId xmlns:a16="http://schemas.microsoft.com/office/drawing/2014/main" id="{2FCFAB40-DA7C-4B6C-AD10-4EC44B54B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796" y="46546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Freeform: Shape 23">
            <a:extLst>
              <a:ext uri="{FF2B5EF4-FFF2-40B4-BE49-F238E27FC236}">
                <a16:creationId xmlns:a16="http://schemas.microsoft.com/office/drawing/2014/main" id="{83296DCF-CBB7-4351-9E7E-623649419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94206" y="2826355"/>
            <a:ext cx="3366189" cy="1853969"/>
          </a:xfrm>
          <a:custGeom>
            <a:avLst/>
            <a:gdLst>
              <a:gd name="connsiteX0" fmla="*/ 201268 w 3366189"/>
              <a:gd name="connsiteY0" fmla="*/ 543015 h 1853969"/>
              <a:gd name="connsiteX1" fmla="*/ 1512221 w 3366189"/>
              <a:gd name="connsiteY1" fmla="*/ 0 h 1853969"/>
              <a:gd name="connsiteX2" fmla="*/ 3366189 w 3366189"/>
              <a:gd name="connsiteY2" fmla="*/ 1853969 h 1853969"/>
              <a:gd name="connsiteX3" fmla="*/ 2439204 w 3366189"/>
              <a:gd name="connsiteY3" fmla="*/ 1853969 h 1853969"/>
              <a:gd name="connsiteX4" fmla="*/ 1512221 w 3366189"/>
              <a:gd name="connsiteY4" fmla="*/ 926985 h 1853969"/>
              <a:gd name="connsiteX5" fmla="*/ 743552 w 3366189"/>
              <a:gd name="connsiteY5" fmla="*/ 1335684 h 1853969"/>
              <a:gd name="connsiteX6" fmla="*/ 676116 w 3366189"/>
              <a:gd name="connsiteY6" fmla="*/ 1459924 h 1853969"/>
              <a:gd name="connsiteX7" fmla="*/ 0 w 3366189"/>
              <a:gd name="connsiteY7" fmla="*/ 783808 h 1853969"/>
              <a:gd name="connsiteX8" fmla="*/ 81609 w 3366189"/>
              <a:gd name="connsiteY8" fmla="*/ 674673 h 1853969"/>
              <a:gd name="connsiteX9" fmla="*/ 201268 w 3366189"/>
              <a:gd name="connsiteY9" fmla="*/ 543015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66189" h="1853969">
                <a:moveTo>
                  <a:pt x="201268" y="543015"/>
                </a:moveTo>
                <a:cubicBezTo>
                  <a:pt x="536770" y="207513"/>
                  <a:pt x="1000262" y="0"/>
                  <a:pt x="1512221" y="0"/>
                </a:cubicBezTo>
                <a:cubicBezTo>
                  <a:pt x="2536139" y="0"/>
                  <a:pt x="3366189" y="830051"/>
                  <a:pt x="3366189" y="1853969"/>
                </a:cubicBezTo>
                <a:lnTo>
                  <a:pt x="2439204" y="1853969"/>
                </a:lnTo>
                <a:cubicBezTo>
                  <a:pt x="2439204" y="1342010"/>
                  <a:pt x="2024180" y="926985"/>
                  <a:pt x="1512221" y="926985"/>
                </a:cubicBezTo>
                <a:cubicBezTo>
                  <a:pt x="1192247" y="926985"/>
                  <a:pt x="910138" y="1089104"/>
                  <a:pt x="743552" y="1335684"/>
                </a:cubicBezTo>
                <a:lnTo>
                  <a:pt x="676116" y="1459924"/>
                </a:lnTo>
                <a:lnTo>
                  <a:pt x="0" y="783808"/>
                </a:lnTo>
                <a:lnTo>
                  <a:pt x="81609" y="674673"/>
                </a:lnTo>
                <a:cubicBezTo>
                  <a:pt x="119392" y="628891"/>
                  <a:pt x="159330" y="584953"/>
                  <a:pt x="201268" y="543015"/>
                </a:cubicBezTo>
                <a:close/>
              </a:path>
            </a:pathLst>
          </a:custGeom>
          <a:gradFill flip="none" rotWithShape="1">
            <a:gsLst>
              <a:gs pos="87000">
                <a:schemeClr val="bg2"/>
              </a:gs>
              <a:gs pos="0">
                <a:schemeClr val="bg2">
                  <a:lumMod val="90000"/>
                  <a:lumOff val="10000"/>
                </a:schemeClr>
              </a:gs>
            </a:gsLst>
            <a:lin ang="16200000" scaled="0"/>
            <a:tileRect/>
          </a:gradFill>
          <a:ln>
            <a:noFill/>
          </a:ln>
          <a:effectLst>
            <a:innerShdw blurRad="406400" dist="190500" dir="1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26" name="Freeform: Shape 25">
            <a:extLst>
              <a:ext uri="{FF2B5EF4-FFF2-40B4-BE49-F238E27FC236}">
                <a16:creationId xmlns:a16="http://schemas.microsoft.com/office/drawing/2014/main" id="{61AE2471-23B2-4B94-A613-E68609916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20971" y="2691401"/>
            <a:ext cx="3326036" cy="2226949"/>
          </a:xfrm>
          <a:custGeom>
            <a:avLst/>
            <a:gdLst>
              <a:gd name="connsiteX0" fmla="*/ 322118 w 3326036"/>
              <a:gd name="connsiteY0" fmla="*/ 508527 h 2226949"/>
              <a:gd name="connsiteX1" fmla="*/ 1501413 w 3326036"/>
              <a:gd name="connsiteY1" fmla="*/ 0 h 2226949"/>
              <a:gd name="connsiteX2" fmla="*/ 3317715 w 3326036"/>
              <a:gd name="connsiteY2" fmla="*/ 1778141 h 2226949"/>
              <a:gd name="connsiteX3" fmla="*/ 3326036 w 3326036"/>
              <a:gd name="connsiteY3" fmla="*/ 1843633 h 2226949"/>
              <a:gd name="connsiteX4" fmla="*/ 2942720 w 3326036"/>
              <a:gd name="connsiteY4" fmla="*/ 2226949 h 2226949"/>
              <a:gd name="connsiteX5" fmla="*/ 2428396 w 3326036"/>
              <a:gd name="connsiteY5" fmla="*/ 2226949 h 2226949"/>
              <a:gd name="connsiteX6" fmla="*/ 1501413 w 3326036"/>
              <a:gd name="connsiteY6" fmla="*/ 1113475 h 2226949"/>
              <a:gd name="connsiteX7" fmla="*/ 732744 w 3326036"/>
              <a:gd name="connsiteY7" fmla="*/ 1604395 h 2226949"/>
              <a:gd name="connsiteX8" fmla="*/ 715116 w 3326036"/>
              <a:gd name="connsiteY8" fmla="*/ 1639249 h 2226949"/>
              <a:gd name="connsiteX9" fmla="*/ 0 w 3326036"/>
              <a:gd name="connsiteY9" fmla="*/ 924133 h 2226949"/>
              <a:gd name="connsiteX10" fmla="*/ 70802 w 3326036"/>
              <a:gd name="connsiteY10" fmla="*/ 810403 h 2226949"/>
              <a:gd name="connsiteX11" fmla="*/ 322118 w 3326036"/>
              <a:gd name="connsiteY11" fmla="*/ 508527 h 2226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26036" h="2226949">
                <a:moveTo>
                  <a:pt x="322118" y="508527"/>
                </a:moveTo>
                <a:cubicBezTo>
                  <a:pt x="642593" y="190840"/>
                  <a:pt x="1053449" y="0"/>
                  <a:pt x="1501413" y="0"/>
                </a:cubicBezTo>
                <a:cubicBezTo>
                  <a:pt x="2397341" y="0"/>
                  <a:pt x="3144839" y="763359"/>
                  <a:pt x="3317715" y="1778141"/>
                </a:cubicBezTo>
                <a:lnTo>
                  <a:pt x="3326036" y="1843633"/>
                </a:lnTo>
                <a:lnTo>
                  <a:pt x="2942720" y="2226949"/>
                </a:lnTo>
                <a:lnTo>
                  <a:pt x="2428396" y="2226949"/>
                </a:lnTo>
                <a:cubicBezTo>
                  <a:pt x="2428396" y="1611994"/>
                  <a:pt x="2013372" y="1113475"/>
                  <a:pt x="1501413" y="1113475"/>
                </a:cubicBezTo>
                <a:cubicBezTo>
                  <a:pt x="1181439" y="1113475"/>
                  <a:pt x="899329" y="1308209"/>
                  <a:pt x="732744" y="1604395"/>
                </a:cubicBezTo>
                <a:lnTo>
                  <a:pt x="715116" y="1639249"/>
                </a:lnTo>
                <a:lnTo>
                  <a:pt x="0" y="924133"/>
                </a:lnTo>
                <a:lnTo>
                  <a:pt x="70802" y="810403"/>
                </a:lnTo>
                <a:cubicBezTo>
                  <a:pt x="146367" y="700418"/>
                  <a:pt x="230553" y="599295"/>
                  <a:pt x="322118" y="508527"/>
                </a:cubicBezTo>
                <a:close/>
              </a:path>
            </a:pathLst>
          </a:custGeom>
          <a:solidFill>
            <a:schemeClr val="bg2">
              <a:lumMod val="50000"/>
              <a:lumOff val="50000"/>
              <a:alpha val="60000"/>
            </a:schemeClr>
          </a:solidFill>
          <a:ln>
            <a:noFill/>
          </a:ln>
          <a:effectLst>
            <a:softEdge rad="444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FB59F4D-13F5-4E73-B3D4-2CFDEC0C5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183572" y="4805365"/>
            <a:ext cx="214196" cy="933178"/>
          </a:xfrm>
          <a:prstGeom prst="ellipse">
            <a:avLst/>
          </a:prstGeom>
          <a:solidFill>
            <a:schemeClr val="bg2">
              <a:lumMod val="90000"/>
              <a:lumOff val="10000"/>
            </a:schemeClr>
          </a:solidFill>
          <a:ln>
            <a:noFill/>
          </a:ln>
          <a:effectLst>
            <a:innerShdw blurRad="63500" dist="254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889819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9B37F-C06F-C340-5012-23A838A6064F}"/>
              </a:ext>
            </a:extLst>
          </p:cNvPr>
          <p:cNvSpPr>
            <a:spLocks noGrp="1"/>
          </p:cNvSpPr>
          <p:nvPr>
            <p:ph type="title"/>
          </p:nvPr>
        </p:nvSpPr>
        <p:spPr/>
        <p:txBody>
          <a:bodyPr/>
          <a:lstStyle/>
          <a:p>
            <a:r>
              <a:rPr lang="en-US" dirty="0">
                <a:hlinkClick r:id="rId2"/>
              </a:rPr>
              <a:t>Partnering to Heal</a:t>
            </a:r>
            <a:endParaRPr lang="en-US" dirty="0"/>
          </a:p>
        </p:txBody>
      </p:sp>
      <p:sp>
        <p:nvSpPr>
          <p:cNvPr id="3" name="Content Placeholder 2">
            <a:extLst>
              <a:ext uri="{FF2B5EF4-FFF2-40B4-BE49-F238E27FC236}">
                <a16:creationId xmlns:a16="http://schemas.microsoft.com/office/drawing/2014/main" id="{7F43547E-7B78-6853-2182-74C80B28C809}"/>
              </a:ext>
            </a:extLst>
          </p:cNvPr>
          <p:cNvSpPr>
            <a:spLocks noGrp="1"/>
          </p:cNvSpPr>
          <p:nvPr>
            <p:ph idx="1"/>
          </p:nvPr>
        </p:nvSpPr>
        <p:spPr/>
        <p:txBody>
          <a:bodyPr>
            <a:normAutofit/>
          </a:bodyPr>
          <a:lstStyle/>
          <a:p>
            <a:r>
              <a:rPr lang="en-US" sz="4400" dirty="0"/>
              <a:t>Click start to begin training</a:t>
            </a:r>
          </a:p>
          <a:p>
            <a:r>
              <a:rPr lang="en-US" sz="4400" dirty="0"/>
              <a:t>Watch the introduction video</a:t>
            </a:r>
          </a:p>
          <a:p>
            <a:r>
              <a:rPr lang="en-US" sz="4400" dirty="0"/>
              <a:t>Move to each of the characters and watch their part of the story</a:t>
            </a:r>
          </a:p>
        </p:txBody>
      </p:sp>
    </p:spTree>
    <p:extLst>
      <p:ext uri="{BB962C8B-B14F-4D97-AF65-F5344CB8AC3E}">
        <p14:creationId xmlns:p14="http://schemas.microsoft.com/office/powerpoint/2010/main" val="695714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Oval 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4" name="Group 1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15" name="Freeform: Shape 14">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Oval 17">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useBgFill="1">
        <p:nvSpPr>
          <p:cNvPr id="20" name="Rectangle 19">
            <a:extLst>
              <a:ext uri="{FF2B5EF4-FFF2-40B4-BE49-F238E27FC236}">
                <a16:creationId xmlns:a16="http://schemas.microsoft.com/office/drawing/2014/main" id="{6DB9AC9A-C1ED-4713-9A6E-D5EBBB4011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02D48B-8C60-2645-AE28-7D5C7B4CBBD3}"/>
              </a:ext>
            </a:extLst>
          </p:cNvPr>
          <p:cNvSpPr>
            <a:spLocks noGrp="1"/>
          </p:cNvSpPr>
          <p:nvPr>
            <p:ph type="title"/>
          </p:nvPr>
        </p:nvSpPr>
        <p:spPr>
          <a:xfrm>
            <a:off x="3360738" y="-86156"/>
            <a:ext cx="7343775" cy="3864534"/>
          </a:xfrm>
        </p:spPr>
        <p:txBody>
          <a:bodyPr vert="horz" wrap="square" lIns="0" tIns="0" rIns="0" bIns="0" rtlCol="0" anchor="b" anchorCtr="0">
            <a:normAutofit/>
          </a:bodyPr>
          <a:lstStyle/>
          <a:p>
            <a:pPr>
              <a:lnSpc>
                <a:spcPct val="100000"/>
              </a:lnSpc>
            </a:pPr>
            <a:r>
              <a:rPr lang="en-US" sz="4400" dirty="0">
                <a:latin typeface="PT Sans" panose="020B0503020203020204" pitchFamily="34" charset="77"/>
                <a:hlinkClick r:id="rId2"/>
              </a:rPr>
              <a:t>Hospital Associated Infections</a:t>
            </a:r>
            <a:endParaRPr lang="en-US" sz="4400" dirty="0">
              <a:latin typeface="PT Sans" panose="020B0503020203020204" pitchFamily="34" charset="77"/>
            </a:endParaRPr>
          </a:p>
        </p:txBody>
      </p:sp>
      <p:sp>
        <p:nvSpPr>
          <p:cNvPr id="22" name="Oval 21">
            <a:extLst>
              <a:ext uri="{FF2B5EF4-FFF2-40B4-BE49-F238E27FC236}">
                <a16:creationId xmlns:a16="http://schemas.microsoft.com/office/drawing/2014/main" id="{2FCFAB40-DA7C-4B6C-AD10-4EC44B54B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796" y="46546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Freeform: Shape 23">
            <a:extLst>
              <a:ext uri="{FF2B5EF4-FFF2-40B4-BE49-F238E27FC236}">
                <a16:creationId xmlns:a16="http://schemas.microsoft.com/office/drawing/2014/main" id="{83296DCF-CBB7-4351-9E7E-623649419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94206" y="2826355"/>
            <a:ext cx="3366189" cy="1853969"/>
          </a:xfrm>
          <a:custGeom>
            <a:avLst/>
            <a:gdLst>
              <a:gd name="connsiteX0" fmla="*/ 201268 w 3366189"/>
              <a:gd name="connsiteY0" fmla="*/ 543015 h 1853969"/>
              <a:gd name="connsiteX1" fmla="*/ 1512221 w 3366189"/>
              <a:gd name="connsiteY1" fmla="*/ 0 h 1853969"/>
              <a:gd name="connsiteX2" fmla="*/ 3366189 w 3366189"/>
              <a:gd name="connsiteY2" fmla="*/ 1853969 h 1853969"/>
              <a:gd name="connsiteX3" fmla="*/ 2439204 w 3366189"/>
              <a:gd name="connsiteY3" fmla="*/ 1853969 h 1853969"/>
              <a:gd name="connsiteX4" fmla="*/ 1512221 w 3366189"/>
              <a:gd name="connsiteY4" fmla="*/ 926985 h 1853969"/>
              <a:gd name="connsiteX5" fmla="*/ 743552 w 3366189"/>
              <a:gd name="connsiteY5" fmla="*/ 1335684 h 1853969"/>
              <a:gd name="connsiteX6" fmla="*/ 676116 w 3366189"/>
              <a:gd name="connsiteY6" fmla="*/ 1459924 h 1853969"/>
              <a:gd name="connsiteX7" fmla="*/ 0 w 3366189"/>
              <a:gd name="connsiteY7" fmla="*/ 783808 h 1853969"/>
              <a:gd name="connsiteX8" fmla="*/ 81609 w 3366189"/>
              <a:gd name="connsiteY8" fmla="*/ 674673 h 1853969"/>
              <a:gd name="connsiteX9" fmla="*/ 201268 w 3366189"/>
              <a:gd name="connsiteY9" fmla="*/ 543015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66189" h="1853969">
                <a:moveTo>
                  <a:pt x="201268" y="543015"/>
                </a:moveTo>
                <a:cubicBezTo>
                  <a:pt x="536770" y="207513"/>
                  <a:pt x="1000262" y="0"/>
                  <a:pt x="1512221" y="0"/>
                </a:cubicBezTo>
                <a:cubicBezTo>
                  <a:pt x="2536139" y="0"/>
                  <a:pt x="3366189" y="830051"/>
                  <a:pt x="3366189" y="1853969"/>
                </a:cubicBezTo>
                <a:lnTo>
                  <a:pt x="2439204" y="1853969"/>
                </a:lnTo>
                <a:cubicBezTo>
                  <a:pt x="2439204" y="1342010"/>
                  <a:pt x="2024180" y="926985"/>
                  <a:pt x="1512221" y="926985"/>
                </a:cubicBezTo>
                <a:cubicBezTo>
                  <a:pt x="1192247" y="926985"/>
                  <a:pt x="910138" y="1089104"/>
                  <a:pt x="743552" y="1335684"/>
                </a:cubicBezTo>
                <a:lnTo>
                  <a:pt x="676116" y="1459924"/>
                </a:lnTo>
                <a:lnTo>
                  <a:pt x="0" y="783808"/>
                </a:lnTo>
                <a:lnTo>
                  <a:pt x="81609" y="674673"/>
                </a:lnTo>
                <a:cubicBezTo>
                  <a:pt x="119392" y="628891"/>
                  <a:pt x="159330" y="584953"/>
                  <a:pt x="201268" y="543015"/>
                </a:cubicBezTo>
                <a:close/>
              </a:path>
            </a:pathLst>
          </a:custGeom>
          <a:gradFill flip="none" rotWithShape="1">
            <a:gsLst>
              <a:gs pos="87000">
                <a:schemeClr val="bg2"/>
              </a:gs>
              <a:gs pos="0">
                <a:schemeClr val="bg2">
                  <a:lumMod val="90000"/>
                  <a:lumOff val="10000"/>
                </a:schemeClr>
              </a:gs>
            </a:gsLst>
            <a:lin ang="16200000" scaled="0"/>
            <a:tileRect/>
          </a:gradFill>
          <a:ln>
            <a:noFill/>
          </a:ln>
          <a:effectLst>
            <a:innerShdw blurRad="406400" dist="190500" dir="1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26" name="Freeform: Shape 25">
            <a:extLst>
              <a:ext uri="{FF2B5EF4-FFF2-40B4-BE49-F238E27FC236}">
                <a16:creationId xmlns:a16="http://schemas.microsoft.com/office/drawing/2014/main" id="{61AE2471-23B2-4B94-A613-E68609916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20971" y="2691401"/>
            <a:ext cx="3326036" cy="2226949"/>
          </a:xfrm>
          <a:custGeom>
            <a:avLst/>
            <a:gdLst>
              <a:gd name="connsiteX0" fmla="*/ 322118 w 3326036"/>
              <a:gd name="connsiteY0" fmla="*/ 508527 h 2226949"/>
              <a:gd name="connsiteX1" fmla="*/ 1501413 w 3326036"/>
              <a:gd name="connsiteY1" fmla="*/ 0 h 2226949"/>
              <a:gd name="connsiteX2" fmla="*/ 3317715 w 3326036"/>
              <a:gd name="connsiteY2" fmla="*/ 1778141 h 2226949"/>
              <a:gd name="connsiteX3" fmla="*/ 3326036 w 3326036"/>
              <a:gd name="connsiteY3" fmla="*/ 1843633 h 2226949"/>
              <a:gd name="connsiteX4" fmla="*/ 2942720 w 3326036"/>
              <a:gd name="connsiteY4" fmla="*/ 2226949 h 2226949"/>
              <a:gd name="connsiteX5" fmla="*/ 2428396 w 3326036"/>
              <a:gd name="connsiteY5" fmla="*/ 2226949 h 2226949"/>
              <a:gd name="connsiteX6" fmla="*/ 1501413 w 3326036"/>
              <a:gd name="connsiteY6" fmla="*/ 1113475 h 2226949"/>
              <a:gd name="connsiteX7" fmla="*/ 732744 w 3326036"/>
              <a:gd name="connsiteY7" fmla="*/ 1604395 h 2226949"/>
              <a:gd name="connsiteX8" fmla="*/ 715116 w 3326036"/>
              <a:gd name="connsiteY8" fmla="*/ 1639249 h 2226949"/>
              <a:gd name="connsiteX9" fmla="*/ 0 w 3326036"/>
              <a:gd name="connsiteY9" fmla="*/ 924133 h 2226949"/>
              <a:gd name="connsiteX10" fmla="*/ 70802 w 3326036"/>
              <a:gd name="connsiteY10" fmla="*/ 810403 h 2226949"/>
              <a:gd name="connsiteX11" fmla="*/ 322118 w 3326036"/>
              <a:gd name="connsiteY11" fmla="*/ 508527 h 2226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26036" h="2226949">
                <a:moveTo>
                  <a:pt x="322118" y="508527"/>
                </a:moveTo>
                <a:cubicBezTo>
                  <a:pt x="642593" y="190840"/>
                  <a:pt x="1053449" y="0"/>
                  <a:pt x="1501413" y="0"/>
                </a:cubicBezTo>
                <a:cubicBezTo>
                  <a:pt x="2397341" y="0"/>
                  <a:pt x="3144839" y="763359"/>
                  <a:pt x="3317715" y="1778141"/>
                </a:cubicBezTo>
                <a:lnTo>
                  <a:pt x="3326036" y="1843633"/>
                </a:lnTo>
                <a:lnTo>
                  <a:pt x="2942720" y="2226949"/>
                </a:lnTo>
                <a:lnTo>
                  <a:pt x="2428396" y="2226949"/>
                </a:lnTo>
                <a:cubicBezTo>
                  <a:pt x="2428396" y="1611994"/>
                  <a:pt x="2013372" y="1113475"/>
                  <a:pt x="1501413" y="1113475"/>
                </a:cubicBezTo>
                <a:cubicBezTo>
                  <a:pt x="1181439" y="1113475"/>
                  <a:pt x="899329" y="1308209"/>
                  <a:pt x="732744" y="1604395"/>
                </a:cubicBezTo>
                <a:lnTo>
                  <a:pt x="715116" y="1639249"/>
                </a:lnTo>
                <a:lnTo>
                  <a:pt x="0" y="924133"/>
                </a:lnTo>
                <a:lnTo>
                  <a:pt x="70802" y="810403"/>
                </a:lnTo>
                <a:cubicBezTo>
                  <a:pt x="146367" y="700418"/>
                  <a:pt x="230553" y="599295"/>
                  <a:pt x="322118" y="508527"/>
                </a:cubicBezTo>
                <a:close/>
              </a:path>
            </a:pathLst>
          </a:custGeom>
          <a:solidFill>
            <a:schemeClr val="bg2">
              <a:lumMod val="50000"/>
              <a:lumOff val="50000"/>
              <a:alpha val="60000"/>
            </a:schemeClr>
          </a:solidFill>
          <a:ln>
            <a:noFill/>
          </a:ln>
          <a:effectLst>
            <a:softEdge rad="444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FB59F4D-13F5-4E73-B3D4-2CFDEC0C5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183572" y="4805365"/>
            <a:ext cx="214196" cy="933178"/>
          </a:xfrm>
          <a:prstGeom prst="ellipse">
            <a:avLst/>
          </a:prstGeom>
          <a:solidFill>
            <a:schemeClr val="bg2">
              <a:lumMod val="90000"/>
              <a:lumOff val="10000"/>
            </a:schemeClr>
          </a:solidFill>
          <a:ln>
            <a:noFill/>
          </a:ln>
          <a:effectLst>
            <a:innerShdw blurRad="63500" dist="254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3566100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Oval 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4" name="Group 1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15" name="Freeform: Shape 14">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Oval 17">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useBgFill="1">
        <p:nvSpPr>
          <p:cNvPr id="20" name="Rectangle 19">
            <a:extLst>
              <a:ext uri="{FF2B5EF4-FFF2-40B4-BE49-F238E27FC236}">
                <a16:creationId xmlns:a16="http://schemas.microsoft.com/office/drawing/2014/main" id="{6DB9AC9A-C1ED-4713-9A6E-D5EBBB4011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502FF8B-3BC6-C54D-9A51-29AF5D98A646}"/>
              </a:ext>
            </a:extLst>
          </p:cNvPr>
          <p:cNvSpPr>
            <a:spLocks noGrp="1"/>
          </p:cNvSpPr>
          <p:nvPr>
            <p:ph type="title"/>
          </p:nvPr>
        </p:nvSpPr>
        <p:spPr>
          <a:xfrm>
            <a:off x="3258582" y="549275"/>
            <a:ext cx="7445931" cy="4604616"/>
          </a:xfrm>
        </p:spPr>
        <p:txBody>
          <a:bodyPr vert="horz" wrap="square" lIns="0" tIns="0" rIns="0" bIns="0" rtlCol="0" anchor="b" anchorCtr="0">
            <a:normAutofit/>
          </a:bodyPr>
          <a:lstStyle/>
          <a:p>
            <a:pPr>
              <a:lnSpc>
                <a:spcPct val="100000"/>
              </a:lnSpc>
            </a:pPr>
            <a:r>
              <a:rPr lang="en-US" sz="3200" dirty="0">
                <a:latin typeface="PT Sans" panose="020B0503020203020204" pitchFamily="34" charset="77"/>
              </a:rPr>
              <a:t>What does the author want us to know about Healthcare-Associated Infections (HAI’s)? </a:t>
            </a:r>
            <a:br>
              <a:rPr lang="en-US" sz="3200" dirty="0">
                <a:latin typeface="PT Sans" panose="020B0503020203020204" pitchFamily="34" charset="77"/>
              </a:rPr>
            </a:br>
            <a:br>
              <a:rPr lang="en-US" sz="3200" dirty="0">
                <a:latin typeface="PT Sans" panose="020B0503020203020204" pitchFamily="34" charset="77"/>
              </a:rPr>
            </a:br>
            <a:r>
              <a:rPr lang="en-US" sz="3200" dirty="0">
                <a:latin typeface="PT Sans" panose="020B0503020203020204" pitchFamily="34" charset="77"/>
              </a:rPr>
              <a:t>What does the author include as intangible cost of HAI’s?</a:t>
            </a:r>
            <a:br>
              <a:rPr lang="en-US" sz="3200" dirty="0">
                <a:latin typeface="PT Sans" panose="020B0503020203020204" pitchFamily="34" charset="77"/>
              </a:rPr>
            </a:br>
            <a:br>
              <a:rPr lang="en-US" sz="3200" dirty="0">
                <a:latin typeface="PT Sans" panose="020B0503020203020204" pitchFamily="34" charset="77"/>
              </a:rPr>
            </a:br>
            <a:endParaRPr lang="en-US" sz="3200" dirty="0">
              <a:latin typeface="PT Sans" panose="020B0503020203020204" pitchFamily="34" charset="77"/>
            </a:endParaRPr>
          </a:p>
        </p:txBody>
      </p:sp>
      <p:sp>
        <p:nvSpPr>
          <p:cNvPr id="22" name="Oval 21">
            <a:extLst>
              <a:ext uri="{FF2B5EF4-FFF2-40B4-BE49-F238E27FC236}">
                <a16:creationId xmlns:a16="http://schemas.microsoft.com/office/drawing/2014/main" id="{2FCFAB40-DA7C-4B6C-AD10-4EC44B54B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796" y="46546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Freeform: Shape 23">
            <a:extLst>
              <a:ext uri="{FF2B5EF4-FFF2-40B4-BE49-F238E27FC236}">
                <a16:creationId xmlns:a16="http://schemas.microsoft.com/office/drawing/2014/main" id="{83296DCF-CBB7-4351-9E7E-623649419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94206" y="2826355"/>
            <a:ext cx="3366189" cy="1853969"/>
          </a:xfrm>
          <a:custGeom>
            <a:avLst/>
            <a:gdLst>
              <a:gd name="connsiteX0" fmla="*/ 201268 w 3366189"/>
              <a:gd name="connsiteY0" fmla="*/ 543015 h 1853969"/>
              <a:gd name="connsiteX1" fmla="*/ 1512221 w 3366189"/>
              <a:gd name="connsiteY1" fmla="*/ 0 h 1853969"/>
              <a:gd name="connsiteX2" fmla="*/ 3366189 w 3366189"/>
              <a:gd name="connsiteY2" fmla="*/ 1853969 h 1853969"/>
              <a:gd name="connsiteX3" fmla="*/ 2439204 w 3366189"/>
              <a:gd name="connsiteY3" fmla="*/ 1853969 h 1853969"/>
              <a:gd name="connsiteX4" fmla="*/ 1512221 w 3366189"/>
              <a:gd name="connsiteY4" fmla="*/ 926985 h 1853969"/>
              <a:gd name="connsiteX5" fmla="*/ 743552 w 3366189"/>
              <a:gd name="connsiteY5" fmla="*/ 1335684 h 1853969"/>
              <a:gd name="connsiteX6" fmla="*/ 676116 w 3366189"/>
              <a:gd name="connsiteY6" fmla="*/ 1459924 h 1853969"/>
              <a:gd name="connsiteX7" fmla="*/ 0 w 3366189"/>
              <a:gd name="connsiteY7" fmla="*/ 783808 h 1853969"/>
              <a:gd name="connsiteX8" fmla="*/ 81609 w 3366189"/>
              <a:gd name="connsiteY8" fmla="*/ 674673 h 1853969"/>
              <a:gd name="connsiteX9" fmla="*/ 201268 w 3366189"/>
              <a:gd name="connsiteY9" fmla="*/ 543015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66189" h="1853969">
                <a:moveTo>
                  <a:pt x="201268" y="543015"/>
                </a:moveTo>
                <a:cubicBezTo>
                  <a:pt x="536770" y="207513"/>
                  <a:pt x="1000262" y="0"/>
                  <a:pt x="1512221" y="0"/>
                </a:cubicBezTo>
                <a:cubicBezTo>
                  <a:pt x="2536139" y="0"/>
                  <a:pt x="3366189" y="830051"/>
                  <a:pt x="3366189" y="1853969"/>
                </a:cubicBezTo>
                <a:lnTo>
                  <a:pt x="2439204" y="1853969"/>
                </a:lnTo>
                <a:cubicBezTo>
                  <a:pt x="2439204" y="1342010"/>
                  <a:pt x="2024180" y="926985"/>
                  <a:pt x="1512221" y="926985"/>
                </a:cubicBezTo>
                <a:cubicBezTo>
                  <a:pt x="1192247" y="926985"/>
                  <a:pt x="910138" y="1089104"/>
                  <a:pt x="743552" y="1335684"/>
                </a:cubicBezTo>
                <a:lnTo>
                  <a:pt x="676116" y="1459924"/>
                </a:lnTo>
                <a:lnTo>
                  <a:pt x="0" y="783808"/>
                </a:lnTo>
                <a:lnTo>
                  <a:pt x="81609" y="674673"/>
                </a:lnTo>
                <a:cubicBezTo>
                  <a:pt x="119392" y="628891"/>
                  <a:pt x="159330" y="584953"/>
                  <a:pt x="201268" y="543015"/>
                </a:cubicBezTo>
                <a:close/>
              </a:path>
            </a:pathLst>
          </a:custGeom>
          <a:gradFill flip="none" rotWithShape="1">
            <a:gsLst>
              <a:gs pos="87000">
                <a:schemeClr val="bg2"/>
              </a:gs>
              <a:gs pos="0">
                <a:schemeClr val="bg2">
                  <a:lumMod val="90000"/>
                  <a:lumOff val="10000"/>
                </a:schemeClr>
              </a:gs>
            </a:gsLst>
            <a:lin ang="16200000" scaled="0"/>
            <a:tileRect/>
          </a:gradFill>
          <a:ln>
            <a:noFill/>
          </a:ln>
          <a:effectLst>
            <a:innerShdw blurRad="406400" dist="190500" dir="1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26" name="Freeform: Shape 25">
            <a:extLst>
              <a:ext uri="{FF2B5EF4-FFF2-40B4-BE49-F238E27FC236}">
                <a16:creationId xmlns:a16="http://schemas.microsoft.com/office/drawing/2014/main" id="{61AE2471-23B2-4B94-A613-E68609916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20971" y="2691401"/>
            <a:ext cx="3326036" cy="2226949"/>
          </a:xfrm>
          <a:custGeom>
            <a:avLst/>
            <a:gdLst>
              <a:gd name="connsiteX0" fmla="*/ 322118 w 3326036"/>
              <a:gd name="connsiteY0" fmla="*/ 508527 h 2226949"/>
              <a:gd name="connsiteX1" fmla="*/ 1501413 w 3326036"/>
              <a:gd name="connsiteY1" fmla="*/ 0 h 2226949"/>
              <a:gd name="connsiteX2" fmla="*/ 3317715 w 3326036"/>
              <a:gd name="connsiteY2" fmla="*/ 1778141 h 2226949"/>
              <a:gd name="connsiteX3" fmla="*/ 3326036 w 3326036"/>
              <a:gd name="connsiteY3" fmla="*/ 1843633 h 2226949"/>
              <a:gd name="connsiteX4" fmla="*/ 2942720 w 3326036"/>
              <a:gd name="connsiteY4" fmla="*/ 2226949 h 2226949"/>
              <a:gd name="connsiteX5" fmla="*/ 2428396 w 3326036"/>
              <a:gd name="connsiteY5" fmla="*/ 2226949 h 2226949"/>
              <a:gd name="connsiteX6" fmla="*/ 1501413 w 3326036"/>
              <a:gd name="connsiteY6" fmla="*/ 1113475 h 2226949"/>
              <a:gd name="connsiteX7" fmla="*/ 732744 w 3326036"/>
              <a:gd name="connsiteY7" fmla="*/ 1604395 h 2226949"/>
              <a:gd name="connsiteX8" fmla="*/ 715116 w 3326036"/>
              <a:gd name="connsiteY8" fmla="*/ 1639249 h 2226949"/>
              <a:gd name="connsiteX9" fmla="*/ 0 w 3326036"/>
              <a:gd name="connsiteY9" fmla="*/ 924133 h 2226949"/>
              <a:gd name="connsiteX10" fmla="*/ 70802 w 3326036"/>
              <a:gd name="connsiteY10" fmla="*/ 810403 h 2226949"/>
              <a:gd name="connsiteX11" fmla="*/ 322118 w 3326036"/>
              <a:gd name="connsiteY11" fmla="*/ 508527 h 2226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26036" h="2226949">
                <a:moveTo>
                  <a:pt x="322118" y="508527"/>
                </a:moveTo>
                <a:cubicBezTo>
                  <a:pt x="642593" y="190840"/>
                  <a:pt x="1053449" y="0"/>
                  <a:pt x="1501413" y="0"/>
                </a:cubicBezTo>
                <a:cubicBezTo>
                  <a:pt x="2397341" y="0"/>
                  <a:pt x="3144839" y="763359"/>
                  <a:pt x="3317715" y="1778141"/>
                </a:cubicBezTo>
                <a:lnTo>
                  <a:pt x="3326036" y="1843633"/>
                </a:lnTo>
                <a:lnTo>
                  <a:pt x="2942720" y="2226949"/>
                </a:lnTo>
                <a:lnTo>
                  <a:pt x="2428396" y="2226949"/>
                </a:lnTo>
                <a:cubicBezTo>
                  <a:pt x="2428396" y="1611994"/>
                  <a:pt x="2013372" y="1113475"/>
                  <a:pt x="1501413" y="1113475"/>
                </a:cubicBezTo>
                <a:cubicBezTo>
                  <a:pt x="1181439" y="1113475"/>
                  <a:pt x="899329" y="1308209"/>
                  <a:pt x="732744" y="1604395"/>
                </a:cubicBezTo>
                <a:lnTo>
                  <a:pt x="715116" y="1639249"/>
                </a:lnTo>
                <a:lnTo>
                  <a:pt x="0" y="924133"/>
                </a:lnTo>
                <a:lnTo>
                  <a:pt x="70802" y="810403"/>
                </a:lnTo>
                <a:cubicBezTo>
                  <a:pt x="146367" y="700418"/>
                  <a:pt x="230553" y="599295"/>
                  <a:pt x="322118" y="508527"/>
                </a:cubicBezTo>
                <a:close/>
              </a:path>
            </a:pathLst>
          </a:custGeom>
          <a:solidFill>
            <a:schemeClr val="bg2">
              <a:lumMod val="50000"/>
              <a:lumOff val="50000"/>
              <a:alpha val="60000"/>
            </a:schemeClr>
          </a:solidFill>
          <a:ln>
            <a:noFill/>
          </a:ln>
          <a:effectLst>
            <a:softEdge rad="444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DFB59F4D-13F5-4E73-B3D4-2CFDEC0C5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1183572" y="4805365"/>
            <a:ext cx="214196" cy="933178"/>
          </a:xfrm>
          <a:prstGeom prst="ellipse">
            <a:avLst/>
          </a:prstGeom>
          <a:solidFill>
            <a:schemeClr val="bg2">
              <a:lumMod val="90000"/>
              <a:lumOff val="10000"/>
            </a:schemeClr>
          </a:solidFill>
          <a:ln>
            <a:noFill/>
          </a:ln>
          <a:effectLst>
            <a:innerShdw blurRad="63500" dist="254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2677091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12445" y="481888"/>
            <a:ext cx="1080000" cy="1262947"/>
          </a:xfrm>
          <a:custGeom>
            <a:avLst/>
            <a:gdLst/>
            <a:ahLst/>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Oval 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2" name="Oval 11">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4" name="Group 1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952" y="4524379"/>
            <a:ext cx="1980001" cy="1363916"/>
            <a:chOff x="4879602" y="3781429"/>
            <a:chExt cx="1980001" cy="1363916"/>
          </a:xfrm>
        </p:grpSpPr>
        <p:sp>
          <p:nvSpPr>
            <p:cNvPr id="15" name="Freeform: Shape 14">
              <a:extLst>
                <a:ext uri="{FF2B5EF4-FFF2-40B4-BE49-F238E27FC236}">
                  <a16:creationId xmlns:a16="http://schemas.microsoft.com/office/drawing/2014/main" id="{79FAC916-D9BB-4794-81B4-7C47C67E85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B5CA2231-7A65-4D16-8400-A210CC41DB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4B089C8C-B82B-4704-88E2-E857A5E21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8" name="Oval 17">
              <a:extLst>
                <a:ext uri="{FF2B5EF4-FFF2-40B4-BE49-F238E27FC236}">
                  <a16:creationId xmlns:a16="http://schemas.microsoft.com/office/drawing/2014/main" id="{434B90C8-5B4D-456E-AD99-80EF748FD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useBgFill="1">
        <p:nvSpPr>
          <p:cNvPr id="20" name="Rectangle 19">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78C0AFA-BC6D-4A4F-ABB4-7B176349397B}"/>
              </a:ext>
            </a:extLst>
          </p:cNvPr>
          <p:cNvSpPr>
            <a:spLocks noGrp="1"/>
          </p:cNvSpPr>
          <p:nvPr>
            <p:ph type="title"/>
          </p:nvPr>
        </p:nvSpPr>
        <p:spPr>
          <a:xfrm>
            <a:off x="1487488" y="549275"/>
            <a:ext cx="5437187" cy="3456401"/>
          </a:xfrm>
        </p:spPr>
        <p:txBody>
          <a:bodyPr vert="horz" wrap="square" lIns="0" tIns="0" rIns="0" bIns="0" rtlCol="0" anchor="b" anchorCtr="0">
            <a:normAutofit/>
          </a:bodyPr>
          <a:lstStyle/>
          <a:p>
            <a:pPr>
              <a:lnSpc>
                <a:spcPct val="100000"/>
              </a:lnSpc>
            </a:pPr>
            <a:r>
              <a:rPr lang="en-US" sz="3200" dirty="0">
                <a:latin typeface="PT Sans" panose="020B0503020203020204" pitchFamily="34" charset="77"/>
              </a:rPr>
              <a:t>What does the author infer regarding the cost of HAI’s in relation to other medical conditions? </a:t>
            </a:r>
          </a:p>
        </p:txBody>
      </p:sp>
      <p:sp>
        <p:nvSpPr>
          <p:cNvPr id="22" name="Freeform: Shape 21">
            <a:extLst>
              <a:ext uri="{FF2B5EF4-FFF2-40B4-BE49-F238E27FC236}">
                <a16:creationId xmlns:a16="http://schemas.microsoft.com/office/drawing/2014/main" id="{74033C2F-EE38-427C-97E3-08EAC8822A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71760"/>
            <a:ext cx="666497" cy="1080000"/>
          </a:xfrm>
          <a:custGeom>
            <a:avLst/>
            <a:gdLst>
              <a:gd name="connsiteX0" fmla="*/ 126497 w 666497"/>
              <a:gd name="connsiteY0" fmla="*/ 0 h 1080000"/>
              <a:gd name="connsiteX1" fmla="*/ 666497 w 666497"/>
              <a:gd name="connsiteY1" fmla="*/ 540000 h 1080000"/>
              <a:gd name="connsiteX2" fmla="*/ 126497 w 666497"/>
              <a:gd name="connsiteY2" fmla="*/ 1080000 h 1080000"/>
              <a:gd name="connsiteX3" fmla="*/ 17668 w 666497"/>
              <a:gd name="connsiteY3" fmla="*/ 1069029 h 1080000"/>
              <a:gd name="connsiteX4" fmla="*/ 0 w 666497"/>
              <a:gd name="connsiteY4" fmla="*/ 1063545 h 1080000"/>
              <a:gd name="connsiteX5" fmla="*/ 0 w 666497"/>
              <a:gd name="connsiteY5" fmla="*/ 16455 h 1080000"/>
              <a:gd name="connsiteX6" fmla="*/ 17668 w 666497"/>
              <a:gd name="connsiteY6" fmla="*/ 10971 h 1080000"/>
              <a:gd name="connsiteX7" fmla="*/ 126497 w 666497"/>
              <a:gd name="connsiteY7" fmla="*/ 0 h 108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6497" h="1080000">
                <a:moveTo>
                  <a:pt x="126497" y="0"/>
                </a:moveTo>
                <a:cubicBezTo>
                  <a:pt x="424731" y="0"/>
                  <a:pt x="666497" y="241766"/>
                  <a:pt x="666497" y="540000"/>
                </a:cubicBezTo>
                <a:cubicBezTo>
                  <a:pt x="666497" y="838234"/>
                  <a:pt x="424731" y="1080000"/>
                  <a:pt x="126497" y="1080000"/>
                </a:cubicBezTo>
                <a:cubicBezTo>
                  <a:pt x="89218" y="1080000"/>
                  <a:pt x="52821" y="1076222"/>
                  <a:pt x="17668" y="1069029"/>
                </a:cubicBezTo>
                <a:lnTo>
                  <a:pt x="0" y="1063545"/>
                </a:lnTo>
                <a:lnTo>
                  <a:pt x="0" y="16455"/>
                </a:lnTo>
                <a:lnTo>
                  <a:pt x="17668" y="10971"/>
                </a:lnTo>
                <a:cubicBezTo>
                  <a:pt x="52821" y="3778"/>
                  <a:pt x="89218" y="0"/>
                  <a:pt x="126497" y="0"/>
                </a:cubicBezTo>
                <a:close/>
              </a:path>
            </a:pathLst>
          </a:cu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4" name="Group 23">
            <a:extLst>
              <a:ext uri="{FF2B5EF4-FFF2-40B4-BE49-F238E27FC236}">
                <a16:creationId xmlns:a16="http://schemas.microsoft.com/office/drawing/2014/main" id="{22940903-7865-4026-879C-CC1ADF9116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34337" y="800983"/>
            <a:ext cx="4006800" cy="3788841"/>
            <a:chOff x="7762003" y="672385"/>
            <a:chExt cx="4006800" cy="3788841"/>
          </a:xfrm>
        </p:grpSpPr>
        <p:sp>
          <p:nvSpPr>
            <p:cNvPr id="25" name="Freeform: Shape 24">
              <a:extLst>
                <a:ext uri="{FF2B5EF4-FFF2-40B4-BE49-F238E27FC236}">
                  <a16:creationId xmlns:a16="http://schemas.microsoft.com/office/drawing/2014/main" id="{982D1BD3-FFA8-4027-A890-672FDD8F70B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8100000">
              <a:off x="8528803" y="672385"/>
              <a:ext cx="3240000" cy="3788841"/>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508000" dist="203200" dir="9600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6" name="Oval 25">
              <a:extLst>
                <a:ext uri="{FF2B5EF4-FFF2-40B4-BE49-F238E27FC236}">
                  <a16:creationId xmlns:a16="http://schemas.microsoft.com/office/drawing/2014/main" id="{7BC5C6D9-8420-4B6F-A949-7B6565266B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3500000">
              <a:off x="8572003" y="180004"/>
              <a:ext cx="1620000" cy="3240000"/>
            </a:xfrm>
            <a:prstGeom prst="ellipse">
              <a:avLst/>
            </a:prstGeom>
            <a:gradFill>
              <a:gsLst>
                <a:gs pos="100000">
                  <a:schemeClr val="bg2">
                    <a:lumMod val="90000"/>
                    <a:lumOff val="10000"/>
                  </a:schemeClr>
                </a:gs>
                <a:gs pos="50000">
                  <a:schemeClr val="bg2">
                    <a:lumMod val="90000"/>
                    <a:lumOff val="10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grpSp>
        <p:nvGrpSpPr>
          <p:cNvPr id="28" name="Group 27">
            <a:extLst>
              <a:ext uri="{FF2B5EF4-FFF2-40B4-BE49-F238E27FC236}">
                <a16:creationId xmlns:a16="http://schemas.microsoft.com/office/drawing/2014/main" id="{E82CFC28-5F56-4F2C-A953-AB57C1CE5C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386" y="5149126"/>
            <a:ext cx="762805" cy="734873"/>
            <a:chOff x="7950336" y="1300590"/>
            <a:chExt cx="762805" cy="734873"/>
          </a:xfrm>
        </p:grpSpPr>
        <p:sp>
          <p:nvSpPr>
            <p:cNvPr id="29" name="Freeform 5">
              <a:extLst>
                <a:ext uri="{FF2B5EF4-FFF2-40B4-BE49-F238E27FC236}">
                  <a16:creationId xmlns:a16="http://schemas.microsoft.com/office/drawing/2014/main" id="{492EB854-02D8-4A9E-8BA5-5FEE21DD094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3600000">
              <a:off x="8220298" y="1428832"/>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60000"/>
                  </a:schemeClr>
                </a:gs>
                <a:gs pos="100000">
                  <a:schemeClr val="accent1">
                    <a:lumMod val="60000"/>
                    <a:lumOff val="40000"/>
                    <a:alpha val="60000"/>
                  </a:schemeClr>
                </a:gs>
              </a:gsLst>
              <a:lin ang="0" scaled="0"/>
              <a:tileRect/>
            </a:gradFill>
            <a:ln>
              <a:noFill/>
            </a:ln>
            <a:effectLst>
              <a:innerShdw blurRad="254000">
                <a:schemeClr val="bg2"/>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0" name="Freeform 6">
              <a:extLst>
                <a:ext uri="{FF2B5EF4-FFF2-40B4-BE49-F238E27FC236}">
                  <a16:creationId xmlns:a16="http://schemas.microsoft.com/office/drawing/2014/main" id="{A1676C39-91DD-4843-8315-4285BA1E7E8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3600000">
              <a:off x="8066503" y="1339815"/>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60000"/>
                  </a:schemeClr>
                </a:gs>
                <a:gs pos="100000">
                  <a:schemeClr val="accent1">
                    <a:lumMod val="60000"/>
                    <a:lumOff val="40000"/>
                  </a:schemeClr>
                </a:gs>
              </a:gsLst>
              <a:lin ang="180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1" name="Freeform 8">
              <a:extLst>
                <a:ext uri="{FF2B5EF4-FFF2-40B4-BE49-F238E27FC236}">
                  <a16:creationId xmlns:a16="http://schemas.microsoft.com/office/drawing/2014/main" id="{B339FEEC-A688-4A3E-BA2C-8FC738A8AF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3600000">
              <a:off x="8217173" y="1608753"/>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60000"/>
                  </a:schemeClr>
                </a:gs>
                <a:gs pos="100000">
                  <a:schemeClr val="accent1">
                    <a:lumMod val="60000"/>
                    <a:lumOff val="40000"/>
                    <a:alpha val="60000"/>
                  </a:schemeClr>
                </a:gs>
              </a:gsLst>
              <a:lin ang="18000000" scaled="0"/>
              <a:tileRect/>
            </a:gradFill>
            <a:ln>
              <a:noFill/>
            </a:ln>
            <a:effectLst>
              <a:innerShdw blurRad="508000">
                <a:schemeClr val="bg2"/>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2664345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46F94-B399-CE46-8C34-0240D9EB4AC5}"/>
              </a:ext>
            </a:extLst>
          </p:cNvPr>
          <p:cNvSpPr>
            <a:spLocks noGrp="1"/>
          </p:cNvSpPr>
          <p:nvPr>
            <p:ph type="title"/>
          </p:nvPr>
        </p:nvSpPr>
        <p:spPr/>
        <p:txBody>
          <a:bodyPr/>
          <a:lstStyle/>
          <a:p>
            <a:r>
              <a:rPr lang="en-US" dirty="0">
                <a:latin typeface="PT Sans" panose="020B0503020203020204" pitchFamily="34" charset="77"/>
              </a:rPr>
              <a:t>EPIDEMIOLOGY – HOSA Competitive Event</a:t>
            </a:r>
          </a:p>
        </p:txBody>
      </p:sp>
      <p:sp>
        <p:nvSpPr>
          <p:cNvPr id="3" name="Content Placeholder 2">
            <a:extLst>
              <a:ext uri="{FF2B5EF4-FFF2-40B4-BE49-F238E27FC236}">
                <a16:creationId xmlns:a16="http://schemas.microsoft.com/office/drawing/2014/main" id="{60097B32-85F8-3047-B8A2-CFC041467483}"/>
              </a:ext>
            </a:extLst>
          </p:cNvPr>
          <p:cNvSpPr>
            <a:spLocks noGrp="1"/>
          </p:cNvSpPr>
          <p:nvPr>
            <p:ph idx="1"/>
          </p:nvPr>
        </p:nvSpPr>
        <p:spPr/>
        <p:txBody>
          <a:bodyPr>
            <a:normAutofit/>
          </a:bodyPr>
          <a:lstStyle/>
          <a:p>
            <a:pPr marL="0" indent="0">
              <a:buNone/>
            </a:pPr>
            <a:r>
              <a:rPr lang="en-US" sz="3600" dirty="0">
                <a:latin typeface="PT Sans" panose="020B0503020203020204" pitchFamily="34" charset="77"/>
                <a:hlinkClick r:id="rId2"/>
              </a:rPr>
              <a:t>THE EVENT</a:t>
            </a:r>
            <a:endParaRPr lang="en-US" sz="3600" dirty="0">
              <a:latin typeface="PT Sans" panose="020B0503020203020204" pitchFamily="34" charset="77"/>
            </a:endParaRPr>
          </a:p>
        </p:txBody>
      </p:sp>
    </p:spTree>
    <p:extLst>
      <p:ext uri="{BB962C8B-B14F-4D97-AF65-F5344CB8AC3E}">
        <p14:creationId xmlns:p14="http://schemas.microsoft.com/office/powerpoint/2010/main" val="2462190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5931BE0-4B93-4D6C-878E-ACC59D6B4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BDF526C-4A7E-6341-8C25-5A559CBC2003}"/>
              </a:ext>
            </a:extLst>
          </p:cNvPr>
          <p:cNvSpPr>
            <a:spLocks noGrp="1"/>
          </p:cNvSpPr>
          <p:nvPr>
            <p:ph type="title"/>
          </p:nvPr>
        </p:nvSpPr>
        <p:spPr>
          <a:xfrm>
            <a:off x="550862" y="580363"/>
            <a:ext cx="5437188" cy="1997855"/>
          </a:xfrm>
        </p:spPr>
        <p:txBody>
          <a:bodyPr wrap="square" anchor="t">
            <a:normAutofit/>
          </a:bodyPr>
          <a:lstStyle/>
          <a:p>
            <a:r>
              <a:rPr lang="en-US" dirty="0">
                <a:latin typeface="PT Sans" panose="020B0503020203020204" pitchFamily="34" charset="77"/>
              </a:rPr>
              <a:t>Assignment:  </a:t>
            </a:r>
          </a:p>
        </p:txBody>
      </p:sp>
      <p:sp>
        <p:nvSpPr>
          <p:cNvPr id="10" name="Oval 9">
            <a:extLst>
              <a:ext uri="{FF2B5EF4-FFF2-40B4-BE49-F238E27FC236}">
                <a16:creationId xmlns:a16="http://schemas.microsoft.com/office/drawing/2014/main" id="{6959C3E7-D59B-44C4-9BBD-3BC2A41A0C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20151" y="3295640"/>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2" name="Group 11">
            <a:extLst>
              <a:ext uri="{FF2B5EF4-FFF2-40B4-BE49-F238E27FC236}">
                <a16:creationId xmlns:a16="http://schemas.microsoft.com/office/drawing/2014/main" id="{3654876B-FB01-4E58-9C9F-3D510011B1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22329" y="4018501"/>
            <a:ext cx="1468514" cy="1521012"/>
            <a:chOff x="8926879" y="88028"/>
            <a:chExt cx="1468514" cy="1521012"/>
          </a:xfrm>
        </p:grpSpPr>
        <p:sp>
          <p:nvSpPr>
            <p:cNvPr id="13" name="Freeform 5">
              <a:extLst>
                <a:ext uri="{FF2B5EF4-FFF2-40B4-BE49-F238E27FC236}">
                  <a16:creationId xmlns:a16="http://schemas.microsoft.com/office/drawing/2014/main" id="{6EE14B10-2C91-4CF8-ABB6-7E21AA98CC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800000">
              <a:off x="9153221" y="88028"/>
              <a:ext cx="1242172" cy="729202"/>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4" name="Freeform 6">
              <a:extLst>
                <a:ext uri="{FF2B5EF4-FFF2-40B4-BE49-F238E27FC236}">
                  <a16:creationId xmlns:a16="http://schemas.microsoft.com/office/drawing/2014/main" id="{5A93B35E-1AB2-4CCC-91AC-122E57A18A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800000">
              <a:off x="8926879" y="221946"/>
              <a:ext cx="611884" cy="1076550"/>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4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5" name="Freeform 8">
              <a:extLst>
                <a:ext uri="{FF2B5EF4-FFF2-40B4-BE49-F238E27FC236}">
                  <a16:creationId xmlns:a16="http://schemas.microsoft.com/office/drawing/2014/main" id="{E9951197-11BD-489A-BF2C-E542541ABC1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800000">
              <a:off x="9455555" y="532490"/>
              <a:ext cx="630288" cy="1076550"/>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40000"/>
                    <a:lumOff val="60000"/>
                    <a:alpha val="60000"/>
                  </a:schemeClr>
                </a:gs>
              </a:gsLst>
              <a:lin ang="18000000" scaled="0"/>
              <a:tileRect/>
            </a:gradFill>
            <a:ln>
              <a:noFill/>
            </a:ln>
            <a:effectLst>
              <a:innerShdw blurRad="508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3" name="Content Placeholder 2">
            <a:extLst>
              <a:ext uri="{FF2B5EF4-FFF2-40B4-BE49-F238E27FC236}">
                <a16:creationId xmlns:a16="http://schemas.microsoft.com/office/drawing/2014/main" id="{D808E753-6DD5-8F4B-86D7-0F37B0D8798A}"/>
              </a:ext>
            </a:extLst>
          </p:cNvPr>
          <p:cNvSpPr>
            <a:spLocks noGrp="1"/>
          </p:cNvSpPr>
          <p:nvPr>
            <p:ph idx="1"/>
          </p:nvPr>
        </p:nvSpPr>
        <p:spPr>
          <a:xfrm>
            <a:off x="4324088" y="742950"/>
            <a:ext cx="7317049" cy="5349875"/>
          </a:xfrm>
        </p:spPr>
        <p:txBody>
          <a:bodyPr anchor="t">
            <a:normAutofit/>
          </a:bodyPr>
          <a:lstStyle/>
          <a:p>
            <a:r>
              <a:rPr lang="en-US" sz="3200" dirty="0">
                <a:latin typeface="PT Sans" panose="020B0503020203020204" pitchFamily="34" charset="77"/>
              </a:rPr>
              <a:t>Go to hosa.org &amp; click on competitive events and in the dropdown box select guidelines.  Under Emergency Preparedness Events select Epidemiology.  Scroll down the guidelines to Rules &amp; Procedures #4.  Click on the first CDC Website.</a:t>
            </a:r>
          </a:p>
          <a:p>
            <a:pPr marL="0" indent="0">
              <a:buNone/>
            </a:pPr>
            <a:endParaRPr lang="en-US" dirty="0"/>
          </a:p>
        </p:txBody>
      </p:sp>
    </p:spTree>
    <p:extLst>
      <p:ext uri="{BB962C8B-B14F-4D97-AF65-F5344CB8AC3E}">
        <p14:creationId xmlns:p14="http://schemas.microsoft.com/office/powerpoint/2010/main" val="1090954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3DFloatVTI">
  <a:themeElements>
    <a:clrScheme name="AnalogousFromLightSeed_2SEEDS">
      <a:dk1>
        <a:srgbClr val="000000"/>
      </a:dk1>
      <a:lt1>
        <a:srgbClr val="FFFFFF"/>
      </a:lt1>
      <a:dk2>
        <a:srgbClr val="412524"/>
      </a:dk2>
      <a:lt2>
        <a:srgbClr val="E2E5E8"/>
      </a:lt2>
      <a:accent1>
        <a:srgbClr val="B79D7A"/>
      </a:accent1>
      <a:accent2>
        <a:srgbClr val="C3988F"/>
      </a:accent2>
      <a:accent3>
        <a:srgbClr val="A3A37B"/>
      </a:accent3>
      <a:accent4>
        <a:srgbClr val="7FA7BA"/>
      </a:accent4>
      <a:accent5>
        <a:srgbClr val="93A0C5"/>
      </a:accent5>
      <a:accent6>
        <a:srgbClr val="887FBA"/>
      </a:accent6>
      <a:hlink>
        <a:srgbClr val="6482AC"/>
      </a:hlink>
      <a:folHlink>
        <a:srgbClr val="7F7F7F"/>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otalTime>90</TotalTime>
  <Words>382</Words>
  <Application>Microsoft Macintosh PowerPoint</Application>
  <PresentationFormat>Widescreen</PresentationFormat>
  <Paragraphs>44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Gill Sans MT</vt:lpstr>
      <vt:lpstr>PT Sans</vt:lpstr>
      <vt:lpstr>Walbaum Display</vt:lpstr>
      <vt:lpstr>3DFloatVTI</vt:lpstr>
      <vt:lpstr>Infection Control</vt:lpstr>
      <vt:lpstr>Bell Ringer </vt:lpstr>
      <vt:lpstr>ACTUAL  CASE</vt:lpstr>
      <vt:lpstr>Partnering to Heal</vt:lpstr>
      <vt:lpstr>Hospital Associated Infections</vt:lpstr>
      <vt:lpstr>What does the author want us to know about Healthcare-Associated Infections (HAI’s)?   What does the author include as intangible cost of HAI’s?  </vt:lpstr>
      <vt:lpstr>What does the author infer regarding the cost of HAI’s in relation to other medical conditions? </vt:lpstr>
      <vt:lpstr>EPIDEMIOLOGY – HOSA Competitive Event</vt:lpstr>
      <vt:lpstr>Assignment:  </vt:lpstr>
      <vt:lpstr>Questions</vt:lpstr>
      <vt:lpstr>John Snow</vt:lpstr>
      <vt:lpstr>The Crows (first video)</vt:lpstr>
      <vt:lpstr>PowerPoint Presentation</vt:lpstr>
      <vt:lpstr>The Crows (second video)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Infection Control</dc:title>
  <dc:creator>Microsoft Office User</dc:creator>
  <cp:lastModifiedBy>Jan Mould</cp:lastModifiedBy>
  <cp:revision>12</cp:revision>
  <dcterms:created xsi:type="dcterms:W3CDTF">2020-08-05T20:43:59Z</dcterms:created>
  <dcterms:modified xsi:type="dcterms:W3CDTF">2024-10-28T16:17:57Z</dcterms:modified>
</cp:coreProperties>
</file>