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5859"/>
  </p:normalViewPr>
  <p:slideViewPr>
    <p:cSldViewPr snapToGrid="0" snapToObjects="1">
      <p:cViewPr varScale="1">
        <p:scale>
          <a:sx n="108" d="100"/>
          <a:sy n="10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DBD35-3A6A-CD4A-95EF-693316CAA31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C0411-6ECB-CC4E-9CB4-5A97D08C4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Trained with Anna Freud; Harvard Professor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C0411-6ECB-CC4E-9CB4-5A97D08C48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7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E8408-21CD-944B-9AC2-29EA8370B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99627-78F4-9A41-93C8-B387457F5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9F00A-6D83-E440-B7AE-614E81A7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C25EF-928D-6845-AF71-CE9CB132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EE93B-DDBB-C54E-9873-DE2769D2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9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A63D-A569-B54A-9310-2DEA6BB2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D2E3F-A19E-AD42-A8AC-EE5D65F1F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0C32-F0F2-CB43-8598-6CF6AF9C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B6FD-E74D-534F-8BD3-B0D281EB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97DCE-D6BF-8843-937C-A05577AF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DE8ED-7258-2840-866B-6CE0C92DE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62A9E-B196-8A43-8673-269634C37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8A6D-77BE-144C-9D7F-F7F16703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40BCB-9DE6-8143-8CF1-6E4B217D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C363B-3CED-A342-8504-427BD5E0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AB8F-7597-8A4A-8EE5-B2586CCC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D262-E854-7E45-B3D9-76BD85B93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7B5C3-F371-4449-8558-01E805CB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656A3-CF99-2547-88D8-E81C37A4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8ABB-9DC1-6044-8BC3-37FD7EF6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82FB1-B0DC-F148-AF56-9006A57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56997-D16A-F143-A0CD-142257DD7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A183B-B60D-2946-B233-74F025A1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7893-CB14-7344-82E5-C7BC3B93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DF69E-F1B0-7148-B92C-B0BE7E2E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2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4CC5-714F-6441-96EC-89C1361C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62762-A2F3-2541-B4C9-AE44F3110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171BE-DE35-E042-8CA5-136505685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4AF8C-9895-6449-9AFD-1A2D40C3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E28A8-39F5-FF4A-A383-A9454A61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090EB-DA36-4F43-B2E4-8A685F48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1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1885-910F-384B-83C7-2121E3C0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4A8C0-4F36-7C4C-B08D-C211FEDC9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7CE8B-280D-B64B-9690-D5D4DD97C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1352B-1F4B-D246-991F-8AA724C35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0BB8C-EE79-2B46-9BA8-F02775126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30EE7-DB6C-6246-82FC-291D0F9D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5BD9E-E7F8-8645-8C9A-BDAF0EF7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A9AEF-1CBE-6E47-87A1-1E5154DF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7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49F1-C5AF-D04F-9E4D-38A9D7C5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34420-DA9D-2640-8E4C-3DB7AF89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B4EBD-E3DD-2B49-BE90-F5C9B786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FC38B-CCF2-9B46-8859-52D7D6E0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154A1-0813-7F47-B1EF-9612946D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01EB3-F6C5-D847-BC9A-2D57E1D4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B890D-8E6C-EF4C-808F-204797F5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655-DE81-7742-8F63-FFA6A400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12302-C174-9E49-94BA-C7463D2B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21225-A346-A149-88EA-AC48309B8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3B749-D5D4-3549-AC72-BA745E86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0824C-5A91-ED4A-8183-42E6F145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F455D-2E38-5D4C-BBD1-BD85FAD9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EB61-1A8A-2940-9905-18698FD5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7C04B-DD9F-414D-A976-D7D92C932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0912F-8B5D-724D-893C-E810912FE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D3B98-A399-CC4F-AA3F-4B3627F0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2D9D2-6860-1C46-8A8F-6A4E34CA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C71-B6EA-5547-9B5C-6EC3028B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9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8CF72-AE10-A248-99DA-421D78FB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60C29-B010-A849-860F-637DF4898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AE54F-CDA5-7549-8344-C7DA5E48A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17119-7336-7F40-B95B-9762B2A41E8F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6220A-70C7-D24A-948B-4A71603CB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256C1-B8F7-2148-9815-8DFDDF1A8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9E3B5-FF3F-4F4D-9C3D-2762FF77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5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rdkzOnGgo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opkinsmedicine.org/health/conditions-and-diseases/temper-tantrum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hool girls enjoying a science experiment">
            <a:extLst>
              <a:ext uri="{FF2B5EF4-FFF2-40B4-BE49-F238E27FC236}">
                <a16:creationId xmlns:a16="http://schemas.microsoft.com/office/drawing/2014/main" id="{F0022467-763E-5340-ADA1-7F9CAED89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550" b="61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AD562-92AD-B14C-88C3-374036617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Human Growth &amp;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118A4-9713-BA4A-8ADE-EDE5B3C64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Jan Mould, RN, BSN, MEd</a:t>
            </a:r>
          </a:p>
          <a:p>
            <a:r>
              <a:rPr lang="en-US" dirty="0">
                <a:solidFill>
                  <a:srgbClr val="FFFFFF"/>
                </a:solidFill>
              </a:rPr>
              <a:t>HOSA –Future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796168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grass, outdoor, older&#10;&#10;Description automatically generated">
            <a:extLst>
              <a:ext uri="{FF2B5EF4-FFF2-40B4-BE49-F238E27FC236}">
                <a16:creationId xmlns:a16="http://schemas.microsoft.com/office/drawing/2014/main" id="{21D878D2-44DD-9D46-A6D5-C09539FC2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6679" r="2108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D301C-7AE8-344B-B633-69E845D2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Middle Adulthood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09C234-5051-4B29-A80F-3EBD0B63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Physical – hair thins &amp; grays, wrinkles, decrease hearing &amp; visual acuity, weight gain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Understanding life &amp; ability to deal with stressors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Contentment vs. crisis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Empty nest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High divorce rate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Aging parents</a:t>
            </a:r>
          </a:p>
        </p:txBody>
      </p:sp>
    </p:spTree>
    <p:extLst>
      <p:ext uri="{BB962C8B-B14F-4D97-AF65-F5344CB8AC3E}">
        <p14:creationId xmlns:p14="http://schemas.microsoft.com/office/powerpoint/2010/main" val="1929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08AB1-FD75-2040-9CA7-98EC5447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US" sz="3200" dirty="0"/>
              <a:t>Late Adulthood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74419396-C4B6-634E-B2DD-002DD42B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67D299-F07E-41C6-8A20-DCD82785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US" sz="2400" dirty="0"/>
              <a:t>Physical decline – dry, wrinkled, bones brittle, loss of muscle tone, decreased tolerance for temperature</a:t>
            </a:r>
          </a:p>
          <a:p>
            <a:r>
              <a:rPr lang="en-US" sz="2400" dirty="0"/>
              <a:t>Retirement</a:t>
            </a:r>
          </a:p>
          <a:p>
            <a:r>
              <a:rPr lang="en-US" sz="2400" dirty="0"/>
              <a:t>Memory loss</a:t>
            </a:r>
          </a:p>
          <a:p>
            <a:r>
              <a:rPr lang="en-US" sz="2400" dirty="0"/>
              <a:t>Death of spouse</a:t>
            </a:r>
          </a:p>
          <a:p>
            <a:r>
              <a:rPr lang="en-US" sz="2400" dirty="0"/>
              <a:t>Physical Disabilities</a:t>
            </a:r>
          </a:p>
        </p:txBody>
      </p:sp>
    </p:spTree>
    <p:extLst>
      <p:ext uri="{BB962C8B-B14F-4D97-AF65-F5344CB8AC3E}">
        <p14:creationId xmlns:p14="http://schemas.microsoft.com/office/powerpoint/2010/main" val="335845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820A-3F4E-0B4A-BA26-5604E455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4938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Erik Erikson</a:t>
            </a:r>
            <a:br>
              <a:rPr lang="en-US" sz="2800" dirty="0"/>
            </a:br>
            <a:r>
              <a:rPr lang="en-US" sz="2800" dirty="0"/>
              <a:t>Psychological Theory of Human Development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CB6C6312-3EA8-5C43-8CA7-BAC8128D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8" r="-1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88316C7-F9EB-40CF-974D-89763DD3E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49" y="457200"/>
            <a:ext cx="5205223" cy="60578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Stages of Development</a:t>
            </a:r>
          </a:p>
          <a:p>
            <a:r>
              <a:rPr lang="en-US" sz="2400" dirty="0"/>
              <a:t>Infancy – Trust vs. Mistrust</a:t>
            </a:r>
          </a:p>
          <a:p>
            <a:r>
              <a:rPr lang="en-US" sz="2400" dirty="0"/>
              <a:t>Toddler – Autonomy vs. Shame/Doubt</a:t>
            </a:r>
          </a:p>
          <a:p>
            <a:r>
              <a:rPr lang="en-US" sz="2400" dirty="0"/>
              <a:t>Preschool – Initiative vs. Guilt</a:t>
            </a:r>
          </a:p>
          <a:p>
            <a:r>
              <a:rPr lang="en-US" sz="2400" dirty="0"/>
              <a:t>School-age – Industry vs. Inferiority</a:t>
            </a:r>
          </a:p>
          <a:p>
            <a:r>
              <a:rPr lang="en-US" sz="2400" dirty="0"/>
              <a:t>Adolescence – Identity vs. Role Confusion</a:t>
            </a:r>
          </a:p>
          <a:p>
            <a:r>
              <a:rPr lang="en-US" sz="2400" dirty="0"/>
              <a:t>Young Adulthood – Intimacy vs. Isolation</a:t>
            </a:r>
          </a:p>
          <a:p>
            <a:r>
              <a:rPr lang="en-US" sz="2400" dirty="0"/>
              <a:t>Middle Adulthood – Generativity vs. Stagnation</a:t>
            </a:r>
          </a:p>
          <a:p>
            <a:r>
              <a:rPr lang="en-US" sz="2400" dirty="0"/>
              <a:t>Older Adulthood – Ego Integrity vs. Despair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568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917E5-56A8-744A-8D6C-A063C5878EC8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INFANCY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Parents expect to go home with the GERBER Baby.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A1DC90B-8D13-E548-A196-828C8BAF6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570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aby lying on a bed&#10;&#10;Description automatically generated with medium confidence">
            <a:extLst>
              <a:ext uri="{FF2B5EF4-FFF2-40B4-BE49-F238E27FC236}">
                <a16:creationId xmlns:a16="http://schemas.microsoft.com/office/drawing/2014/main" id="{E8EF0264-2528-0840-BA50-88C45D02E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8" r="1" b="5136"/>
          <a:stretch/>
        </p:blipFill>
        <p:spPr>
          <a:xfrm>
            <a:off x="802643" y="385983"/>
            <a:ext cx="10586714" cy="59703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2CEF2A-385E-6A44-B06D-B6002EEADC3B}"/>
              </a:ext>
            </a:extLst>
          </p:cNvPr>
          <p:cNvSpPr txBox="1"/>
          <p:nvPr/>
        </p:nvSpPr>
        <p:spPr>
          <a:xfrm>
            <a:off x="985838" y="501649"/>
            <a:ext cx="41290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 development is most rapid in the first year of life</a:t>
            </a:r>
          </a:p>
          <a:p>
            <a:r>
              <a:rPr lang="en-US" sz="2800" dirty="0"/>
              <a:t>Weight usually triples in the first year</a:t>
            </a:r>
          </a:p>
          <a:p>
            <a:r>
              <a:rPr lang="en-US" sz="2800" dirty="0">
                <a:hlinkClick r:id="rId3"/>
              </a:rPr>
              <a:t>Reflexes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727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7FC45-4426-E045-94DE-EF49C356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214" y="138948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MILESTONES: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2-4 months – roll from side to side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6 -8 months - sit unsupported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8-10 months – crawl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12 months - walk</a:t>
            </a:r>
          </a:p>
        </p:txBody>
      </p:sp>
      <p:pic>
        <p:nvPicPr>
          <p:cNvPr id="5" name="Content Placeholder 4" descr="A picture containing person, baby, seat&#10;&#10;Description automatically generated">
            <a:extLst>
              <a:ext uri="{FF2B5EF4-FFF2-40B4-BE49-F238E27FC236}">
                <a16:creationId xmlns:a16="http://schemas.microsoft.com/office/drawing/2014/main" id="{BC9E5627-2E4F-CC4F-980D-8ED05EA13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97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hild, person, indoor, little&#10;&#10;Description automatically generated">
            <a:extLst>
              <a:ext uri="{FF2B5EF4-FFF2-40B4-BE49-F238E27FC236}">
                <a16:creationId xmlns:a16="http://schemas.microsoft.com/office/drawing/2014/main" id="{7DB47AD5-A1F6-F34A-ADE7-2976CFDAD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886" r="-1" b="1652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B8D02-5567-654B-99E2-175DFE82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Early Childhood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D2C1F7-1D11-460A-A4A2-B977372B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a few words at one year to 2,500 words by age 6</a:t>
            </a:r>
          </a:p>
          <a:p>
            <a:r>
              <a:rPr lang="en-US" dirty="0">
                <a:solidFill>
                  <a:srgbClr val="000000"/>
                </a:solidFill>
              </a:rPr>
              <a:t>Defy limits</a:t>
            </a:r>
          </a:p>
          <a:p>
            <a:r>
              <a:rPr lang="en-US" dirty="0">
                <a:solidFill>
                  <a:srgbClr val="000000"/>
                </a:solidFill>
                <a:hlinkClick r:id="rId4"/>
              </a:rPr>
              <a:t>Temper tantrums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From self-centered to sociable</a:t>
            </a:r>
          </a:p>
        </p:txBody>
      </p:sp>
    </p:spTree>
    <p:extLst>
      <p:ext uri="{BB962C8B-B14F-4D97-AF65-F5344CB8AC3E}">
        <p14:creationId xmlns:p14="http://schemas.microsoft.com/office/powerpoint/2010/main" val="220721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girl focusing on a mechcanical project">
            <a:extLst>
              <a:ext uri="{FF2B5EF4-FFF2-40B4-BE49-F238E27FC236}">
                <a16:creationId xmlns:a16="http://schemas.microsoft.com/office/drawing/2014/main" id="{3D38B2FD-52CE-C846-871D-EE005F175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92" b="2111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B6E375-187C-47E2-BD36-902E2DAD4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Muscle coordination develops leading to physical activity engagement</a:t>
            </a:r>
          </a:p>
          <a:p>
            <a:r>
              <a:rPr lang="en-US" sz="2400" dirty="0"/>
              <a:t>Life centers around school</a:t>
            </a:r>
          </a:p>
          <a:p>
            <a:r>
              <a:rPr lang="en-US" sz="2400" dirty="0"/>
              <a:t>As age become more group oriented and sense of accomplishment should develop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0B100-A698-3149-B2DB-BB2704F1C791}"/>
              </a:ext>
            </a:extLst>
          </p:cNvPr>
          <p:cNvSpPr txBox="1"/>
          <p:nvPr/>
        </p:nvSpPr>
        <p:spPr>
          <a:xfrm>
            <a:off x="109062" y="3752850"/>
            <a:ext cx="367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Late Childhood</a:t>
            </a:r>
          </a:p>
        </p:txBody>
      </p:sp>
    </p:spTree>
    <p:extLst>
      <p:ext uri="{BB962C8B-B14F-4D97-AF65-F5344CB8AC3E}">
        <p14:creationId xmlns:p14="http://schemas.microsoft.com/office/powerpoint/2010/main" val="59564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1745A-F6E4-A24F-93EF-7D6508EA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Adolescence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hugging&#10;&#10;Description automatically generated with medium confidence">
            <a:extLst>
              <a:ext uri="{FF2B5EF4-FFF2-40B4-BE49-F238E27FC236}">
                <a16:creationId xmlns:a16="http://schemas.microsoft.com/office/drawing/2014/main" id="{E8B221EB-0F9D-DF44-8219-31733598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660" r="11565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8CEC71-0D5A-4A21-86CC-ABD0780F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Growth spurt &amp; awkward stage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Development of sexual organs &amp; secondary sexual characteristics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Accept responsibility for their actions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Conflict related to being treated as both child and adult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Less time spent with family &amp; more with peers</a:t>
            </a:r>
          </a:p>
        </p:txBody>
      </p:sp>
    </p:spTree>
    <p:extLst>
      <p:ext uri="{BB962C8B-B14F-4D97-AF65-F5344CB8AC3E}">
        <p14:creationId xmlns:p14="http://schemas.microsoft.com/office/powerpoint/2010/main" val="282378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3E48A-2BF1-E34F-940A-0A2098C6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161436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4000" dirty="0"/>
              <a:t>Young Adulthood</a:t>
            </a:r>
          </a:p>
        </p:txBody>
      </p:sp>
      <p:pic>
        <p:nvPicPr>
          <p:cNvPr id="5" name="Content Placeholder 4" descr="People working">
            <a:extLst>
              <a:ext uri="{FF2B5EF4-FFF2-40B4-BE49-F238E27FC236}">
                <a16:creationId xmlns:a16="http://schemas.microsoft.com/office/drawing/2014/main" id="{6377A8EF-B7D0-B04D-90AD-7F1CAD6B8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4" r="23946" b="-1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740D97-1DE8-43F1-A3BD-D5204C90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1" y="2036129"/>
            <a:ext cx="4887685" cy="3210179"/>
          </a:xfrm>
        </p:spPr>
        <p:txBody>
          <a:bodyPr anchor="t">
            <a:normAutofit/>
          </a:bodyPr>
          <a:lstStyle/>
          <a:p>
            <a:r>
              <a:rPr lang="en-US" sz="2400" dirty="0"/>
              <a:t>Most productive life stage</a:t>
            </a:r>
          </a:p>
          <a:p>
            <a:r>
              <a:rPr lang="en-US" sz="2400" dirty="0"/>
              <a:t>Independence</a:t>
            </a:r>
          </a:p>
          <a:p>
            <a:r>
              <a:rPr lang="en-US" sz="2400" dirty="0"/>
              <a:t>Career choices </a:t>
            </a:r>
          </a:p>
          <a:p>
            <a:r>
              <a:rPr lang="en-US" sz="2400" dirty="0"/>
              <a:t>Partner</a:t>
            </a:r>
          </a:p>
          <a:p>
            <a:r>
              <a:rPr lang="en-US" sz="2400" dirty="0"/>
              <a:t>Moving away from peer group</a:t>
            </a:r>
          </a:p>
        </p:txBody>
      </p:sp>
    </p:spTree>
    <p:extLst>
      <p:ext uri="{BB962C8B-B14F-4D97-AF65-F5344CB8AC3E}">
        <p14:creationId xmlns:p14="http://schemas.microsoft.com/office/powerpoint/2010/main" val="206431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319</Words>
  <Application>Microsoft Macintosh PowerPoint</Application>
  <PresentationFormat>Widescreen</PresentationFormat>
  <Paragraphs>55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Human Growth &amp; Development</vt:lpstr>
      <vt:lpstr>Erik Erikson Psychological Theory of Human Development</vt:lpstr>
      <vt:lpstr>PowerPoint Presentation</vt:lpstr>
      <vt:lpstr>PowerPoint Presentation</vt:lpstr>
      <vt:lpstr>MILESTONES: 2-4 months – roll from side to side 6 -8 months - sit unsupported 8-10 months – crawl 12 months - walk</vt:lpstr>
      <vt:lpstr>Early Childhood</vt:lpstr>
      <vt:lpstr>PowerPoint Presentation</vt:lpstr>
      <vt:lpstr>Adolescence</vt:lpstr>
      <vt:lpstr>Young Adulthood</vt:lpstr>
      <vt:lpstr>Middle Adulthood</vt:lpstr>
      <vt:lpstr>Late Adulthood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Growth &amp; Development</dc:title>
  <dc:creator>Microsoft Office User</dc:creator>
  <cp:lastModifiedBy>Jan Mould</cp:lastModifiedBy>
  <cp:revision>13</cp:revision>
  <dcterms:created xsi:type="dcterms:W3CDTF">2021-02-19T15:42:32Z</dcterms:created>
  <dcterms:modified xsi:type="dcterms:W3CDTF">2024-10-12T14:04:36Z</dcterms:modified>
</cp:coreProperties>
</file>