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56" r:id="rId2"/>
    <p:sldId id="257" r:id="rId3"/>
    <p:sldId id="259" r:id="rId4"/>
    <p:sldId id="258" r:id="rId5"/>
    <p:sldId id="264" r:id="rId6"/>
    <p:sldId id="265" r:id="rId7"/>
    <p:sldId id="267" r:id="rId8"/>
    <p:sldId id="268" r:id="rId9"/>
    <p:sldId id="260" r:id="rId10"/>
    <p:sldId id="262" r:id="rId11"/>
    <p:sldId id="263" r:id="rId12"/>
    <p:sldId id="266" r:id="rId13"/>
    <p:sldId id="261"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079FD7-FE62-4235-AD45-BCBEB70DA21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E90E10B-4015-4927-B069-9CFA5BD98F7F}">
      <dgm:prSet/>
      <dgm:spPr/>
      <dgm:t>
        <a:bodyPr/>
        <a:lstStyle/>
        <a:p>
          <a:r>
            <a:rPr lang="en-US"/>
            <a:t>Awarded $988,000 </a:t>
          </a:r>
        </a:p>
      </dgm:t>
    </dgm:pt>
    <dgm:pt modelId="{F262E2CA-C497-4E70-8BD6-0E601AB0D490}" type="parTrans" cxnId="{E9FB5EA3-89CF-41F9-91E4-F6137A25D3EC}">
      <dgm:prSet/>
      <dgm:spPr/>
      <dgm:t>
        <a:bodyPr/>
        <a:lstStyle/>
        <a:p>
          <a:endParaRPr lang="en-US"/>
        </a:p>
      </dgm:t>
    </dgm:pt>
    <dgm:pt modelId="{96028808-A711-403B-BB49-E818F2C3AE96}" type="sibTrans" cxnId="{E9FB5EA3-89CF-41F9-91E4-F6137A25D3EC}">
      <dgm:prSet/>
      <dgm:spPr/>
      <dgm:t>
        <a:bodyPr/>
        <a:lstStyle/>
        <a:p>
          <a:endParaRPr lang="en-US"/>
        </a:p>
      </dgm:t>
    </dgm:pt>
    <dgm:pt modelId="{D5D33E80-1A76-4312-9732-697CE3769EA4}">
      <dgm:prSet/>
      <dgm:spPr/>
      <dgm:t>
        <a:bodyPr/>
        <a:lstStyle/>
        <a:p>
          <a:r>
            <a:rPr lang="en-US"/>
            <a:t>Anyone can be sued at anytime for anything.</a:t>
          </a:r>
        </a:p>
      </dgm:t>
    </dgm:pt>
    <dgm:pt modelId="{C0AC38AD-152C-4C00-A9B1-99129D9BBD3C}" type="parTrans" cxnId="{00F556FB-80C2-408A-A33F-08AEAB78324C}">
      <dgm:prSet/>
      <dgm:spPr/>
      <dgm:t>
        <a:bodyPr/>
        <a:lstStyle/>
        <a:p>
          <a:endParaRPr lang="en-US"/>
        </a:p>
      </dgm:t>
    </dgm:pt>
    <dgm:pt modelId="{AE1453A2-69F8-4D8B-AA57-C0C2BA875429}" type="sibTrans" cxnId="{00F556FB-80C2-408A-A33F-08AEAB78324C}">
      <dgm:prSet/>
      <dgm:spPr/>
      <dgm:t>
        <a:bodyPr/>
        <a:lstStyle/>
        <a:p>
          <a:endParaRPr lang="en-US"/>
        </a:p>
      </dgm:t>
    </dgm:pt>
    <dgm:pt modelId="{7B58E88A-F106-456B-9881-7E3080DB7A26}">
      <dgm:prSet/>
      <dgm:spPr/>
      <dgm:t>
        <a:bodyPr/>
        <a:lstStyle/>
        <a:p>
          <a:r>
            <a:rPr lang="en-US"/>
            <a:t>The question is will they win.</a:t>
          </a:r>
        </a:p>
      </dgm:t>
    </dgm:pt>
    <dgm:pt modelId="{4D9B6B74-5080-4EB1-8151-E18CE26388BD}" type="parTrans" cxnId="{83E6B3D1-E0C6-4B1B-ACCA-A88C3B4A161E}">
      <dgm:prSet/>
      <dgm:spPr/>
      <dgm:t>
        <a:bodyPr/>
        <a:lstStyle/>
        <a:p>
          <a:endParaRPr lang="en-US"/>
        </a:p>
      </dgm:t>
    </dgm:pt>
    <dgm:pt modelId="{61096BA5-D693-49EE-BE74-F69562A5BEE6}" type="sibTrans" cxnId="{83E6B3D1-E0C6-4B1B-ACCA-A88C3B4A161E}">
      <dgm:prSet/>
      <dgm:spPr/>
      <dgm:t>
        <a:bodyPr/>
        <a:lstStyle/>
        <a:p>
          <a:endParaRPr lang="en-US"/>
        </a:p>
      </dgm:t>
    </dgm:pt>
    <dgm:pt modelId="{B9C7A8D8-85FC-5646-84FC-6E2C75ADC49F}" type="pres">
      <dgm:prSet presAssocID="{3F079FD7-FE62-4235-AD45-BCBEB70DA217}" presName="linear" presStyleCnt="0">
        <dgm:presLayoutVars>
          <dgm:animLvl val="lvl"/>
          <dgm:resizeHandles val="exact"/>
        </dgm:presLayoutVars>
      </dgm:prSet>
      <dgm:spPr/>
    </dgm:pt>
    <dgm:pt modelId="{049136A6-ED34-EB46-BC2C-F7FFCA66613F}" type="pres">
      <dgm:prSet presAssocID="{EE90E10B-4015-4927-B069-9CFA5BD98F7F}" presName="parentText" presStyleLbl="node1" presStyleIdx="0" presStyleCnt="3">
        <dgm:presLayoutVars>
          <dgm:chMax val="0"/>
          <dgm:bulletEnabled val="1"/>
        </dgm:presLayoutVars>
      </dgm:prSet>
      <dgm:spPr/>
    </dgm:pt>
    <dgm:pt modelId="{4FD962D8-C6A0-234F-906A-9E3E2ADA4C81}" type="pres">
      <dgm:prSet presAssocID="{96028808-A711-403B-BB49-E818F2C3AE96}" presName="spacer" presStyleCnt="0"/>
      <dgm:spPr/>
    </dgm:pt>
    <dgm:pt modelId="{9767C5EE-99EC-0044-A9FF-DEBF4C91D1FC}" type="pres">
      <dgm:prSet presAssocID="{D5D33E80-1A76-4312-9732-697CE3769EA4}" presName="parentText" presStyleLbl="node1" presStyleIdx="1" presStyleCnt="3">
        <dgm:presLayoutVars>
          <dgm:chMax val="0"/>
          <dgm:bulletEnabled val="1"/>
        </dgm:presLayoutVars>
      </dgm:prSet>
      <dgm:spPr/>
    </dgm:pt>
    <dgm:pt modelId="{A9B25F3B-ACF0-8F4C-9FC3-70AEE0D5001F}" type="pres">
      <dgm:prSet presAssocID="{AE1453A2-69F8-4D8B-AA57-C0C2BA875429}" presName="spacer" presStyleCnt="0"/>
      <dgm:spPr/>
    </dgm:pt>
    <dgm:pt modelId="{1393C341-EEBA-0F45-89E1-9F1A44808A52}" type="pres">
      <dgm:prSet presAssocID="{7B58E88A-F106-456B-9881-7E3080DB7A26}" presName="parentText" presStyleLbl="node1" presStyleIdx="2" presStyleCnt="3">
        <dgm:presLayoutVars>
          <dgm:chMax val="0"/>
          <dgm:bulletEnabled val="1"/>
        </dgm:presLayoutVars>
      </dgm:prSet>
      <dgm:spPr/>
    </dgm:pt>
  </dgm:ptLst>
  <dgm:cxnLst>
    <dgm:cxn modelId="{2562C442-9ADF-C544-A755-D562DF678198}" type="presOf" srcId="{3F079FD7-FE62-4235-AD45-BCBEB70DA217}" destId="{B9C7A8D8-85FC-5646-84FC-6E2C75ADC49F}" srcOrd="0" destOrd="0" presId="urn:microsoft.com/office/officeart/2005/8/layout/vList2"/>
    <dgm:cxn modelId="{E9FB5EA3-89CF-41F9-91E4-F6137A25D3EC}" srcId="{3F079FD7-FE62-4235-AD45-BCBEB70DA217}" destId="{EE90E10B-4015-4927-B069-9CFA5BD98F7F}" srcOrd="0" destOrd="0" parTransId="{F262E2CA-C497-4E70-8BD6-0E601AB0D490}" sibTransId="{96028808-A711-403B-BB49-E818F2C3AE96}"/>
    <dgm:cxn modelId="{3E8AEDAC-8830-2D4D-9979-7D9B66782832}" type="presOf" srcId="{D5D33E80-1A76-4312-9732-697CE3769EA4}" destId="{9767C5EE-99EC-0044-A9FF-DEBF4C91D1FC}" srcOrd="0" destOrd="0" presId="urn:microsoft.com/office/officeart/2005/8/layout/vList2"/>
    <dgm:cxn modelId="{83E6B3D1-E0C6-4B1B-ACCA-A88C3B4A161E}" srcId="{3F079FD7-FE62-4235-AD45-BCBEB70DA217}" destId="{7B58E88A-F106-456B-9881-7E3080DB7A26}" srcOrd="2" destOrd="0" parTransId="{4D9B6B74-5080-4EB1-8151-E18CE26388BD}" sibTransId="{61096BA5-D693-49EE-BE74-F69562A5BEE6}"/>
    <dgm:cxn modelId="{16216CDC-2343-EC40-B874-39FC4B0840E7}" type="presOf" srcId="{EE90E10B-4015-4927-B069-9CFA5BD98F7F}" destId="{049136A6-ED34-EB46-BC2C-F7FFCA66613F}" srcOrd="0" destOrd="0" presId="urn:microsoft.com/office/officeart/2005/8/layout/vList2"/>
    <dgm:cxn modelId="{182548DE-92A1-AD46-8B36-6970E09F1E0F}" type="presOf" srcId="{7B58E88A-F106-456B-9881-7E3080DB7A26}" destId="{1393C341-EEBA-0F45-89E1-9F1A44808A52}" srcOrd="0" destOrd="0" presId="urn:microsoft.com/office/officeart/2005/8/layout/vList2"/>
    <dgm:cxn modelId="{00F556FB-80C2-408A-A33F-08AEAB78324C}" srcId="{3F079FD7-FE62-4235-AD45-BCBEB70DA217}" destId="{D5D33E80-1A76-4312-9732-697CE3769EA4}" srcOrd="1" destOrd="0" parTransId="{C0AC38AD-152C-4C00-A9B1-99129D9BBD3C}" sibTransId="{AE1453A2-69F8-4D8B-AA57-C0C2BA875429}"/>
    <dgm:cxn modelId="{36405B74-A41C-5649-B977-113B342F2146}" type="presParOf" srcId="{B9C7A8D8-85FC-5646-84FC-6E2C75ADC49F}" destId="{049136A6-ED34-EB46-BC2C-F7FFCA66613F}" srcOrd="0" destOrd="0" presId="urn:microsoft.com/office/officeart/2005/8/layout/vList2"/>
    <dgm:cxn modelId="{4F300A28-FF5F-554A-8A0F-B31865B01819}" type="presParOf" srcId="{B9C7A8D8-85FC-5646-84FC-6E2C75ADC49F}" destId="{4FD962D8-C6A0-234F-906A-9E3E2ADA4C81}" srcOrd="1" destOrd="0" presId="urn:microsoft.com/office/officeart/2005/8/layout/vList2"/>
    <dgm:cxn modelId="{E79B14A6-34C2-6744-91C0-7F31F455CCE0}" type="presParOf" srcId="{B9C7A8D8-85FC-5646-84FC-6E2C75ADC49F}" destId="{9767C5EE-99EC-0044-A9FF-DEBF4C91D1FC}" srcOrd="2" destOrd="0" presId="urn:microsoft.com/office/officeart/2005/8/layout/vList2"/>
    <dgm:cxn modelId="{D6C86053-9D59-3F48-A4C1-33455BFB6A9A}" type="presParOf" srcId="{B9C7A8D8-85FC-5646-84FC-6E2C75ADC49F}" destId="{A9B25F3B-ACF0-8F4C-9FC3-70AEE0D5001F}" srcOrd="3" destOrd="0" presId="urn:microsoft.com/office/officeart/2005/8/layout/vList2"/>
    <dgm:cxn modelId="{6CF9669C-1A7E-964C-9C34-5C00BFE139C2}" type="presParOf" srcId="{B9C7A8D8-85FC-5646-84FC-6E2C75ADC49F}" destId="{1393C341-EEBA-0F45-89E1-9F1A44808A5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566460-D1FD-4A3B-BF18-61AB39577BCF}"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82A493D8-9212-4ADB-BE6F-4EB66AC1796D}">
      <dgm:prSet/>
      <dgm:spPr/>
      <dgm:t>
        <a:bodyPr/>
        <a:lstStyle/>
        <a:p>
          <a:r>
            <a:rPr lang="en-US"/>
            <a:t>Bioethical Issues:</a:t>
          </a:r>
        </a:p>
      </dgm:t>
    </dgm:pt>
    <dgm:pt modelId="{F0EB7ECB-32F6-411D-B781-BE5360A97926}" type="parTrans" cxnId="{5EC62D84-7623-4066-8A12-E6432886996B}">
      <dgm:prSet/>
      <dgm:spPr/>
      <dgm:t>
        <a:bodyPr/>
        <a:lstStyle/>
        <a:p>
          <a:endParaRPr lang="en-US"/>
        </a:p>
      </dgm:t>
    </dgm:pt>
    <dgm:pt modelId="{6CB24B05-BD67-467D-A6AD-AA74FE5DC8EF}" type="sibTrans" cxnId="{5EC62D84-7623-4066-8A12-E6432886996B}">
      <dgm:prSet/>
      <dgm:spPr/>
      <dgm:t>
        <a:bodyPr/>
        <a:lstStyle/>
        <a:p>
          <a:endParaRPr lang="en-US"/>
        </a:p>
      </dgm:t>
    </dgm:pt>
    <dgm:pt modelId="{E875C105-0E9F-4EA8-B95A-6B8C173704C1}">
      <dgm:prSet/>
      <dgm:spPr/>
      <dgm:t>
        <a:bodyPr/>
        <a:lstStyle/>
        <a:p>
          <a:r>
            <a:rPr lang="en-US"/>
            <a:t>o Allocation of scarce resources </a:t>
          </a:r>
        </a:p>
      </dgm:t>
    </dgm:pt>
    <dgm:pt modelId="{AADC7BBD-0F60-4170-BC5C-4D4A2E8A5F6E}" type="parTrans" cxnId="{F9D84CF9-C290-4371-8766-A5D79E44A013}">
      <dgm:prSet/>
      <dgm:spPr/>
      <dgm:t>
        <a:bodyPr/>
        <a:lstStyle/>
        <a:p>
          <a:endParaRPr lang="en-US"/>
        </a:p>
      </dgm:t>
    </dgm:pt>
    <dgm:pt modelId="{6794EC00-3196-4BB9-9B64-2332100F8CA4}" type="sibTrans" cxnId="{F9D84CF9-C290-4371-8766-A5D79E44A013}">
      <dgm:prSet/>
      <dgm:spPr/>
      <dgm:t>
        <a:bodyPr/>
        <a:lstStyle/>
        <a:p>
          <a:endParaRPr lang="en-US"/>
        </a:p>
      </dgm:t>
    </dgm:pt>
    <dgm:pt modelId="{A3F88FA4-B9C1-4573-8FDB-34B5FCB2F898}">
      <dgm:prSet/>
      <dgm:spPr/>
      <dgm:t>
        <a:bodyPr/>
        <a:lstStyle/>
        <a:p>
          <a:r>
            <a:rPr lang="en-US"/>
            <a:t>o Genetic engineering </a:t>
          </a:r>
        </a:p>
      </dgm:t>
    </dgm:pt>
    <dgm:pt modelId="{FABE7F72-447F-4941-B3B4-1B7BD734CA45}" type="parTrans" cxnId="{5B9F576C-4CEA-43A6-85F7-C26483E3F7D8}">
      <dgm:prSet/>
      <dgm:spPr/>
      <dgm:t>
        <a:bodyPr/>
        <a:lstStyle/>
        <a:p>
          <a:endParaRPr lang="en-US"/>
        </a:p>
      </dgm:t>
    </dgm:pt>
    <dgm:pt modelId="{7567E950-E959-49FD-9C19-3991E3414043}" type="sibTrans" cxnId="{5B9F576C-4CEA-43A6-85F7-C26483E3F7D8}">
      <dgm:prSet/>
      <dgm:spPr/>
      <dgm:t>
        <a:bodyPr/>
        <a:lstStyle/>
        <a:p>
          <a:endParaRPr lang="en-US"/>
        </a:p>
      </dgm:t>
    </dgm:pt>
    <dgm:pt modelId="{CF10841C-4945-40D4-B146-5F4C98D9B113}">
      <dgm:prSet/>
      <dgm:spPr/>
      <dgm:t>
        <a:bodyPr/>
        <a:lstStyle/>
        <a:p>
          <a:r>
            <a:rPr lang="en-US"/>
            <a:t>o Reproductive Issues</a:t>
          </a:r>
        </a:p>
      </dgm:t>
    </dgm:pt>
    <dgm:pt modelId="{39BC7880-D3CC-4BC5-A2A5-69E617978BF9}" type="parTrans" cxnId="{7AFB681A-F3CC-44DD-A7AC-32257DF6DAE2}">
      <dgm:prSet/>
      <dgm:spPr/>
      <dgm:t>
        <a:bodyPr/>
        <a:lstStyle/>
        <a:p>
          <a:endParaRPr lang="en-US"/>
        </a:p>
      </dgm:t>
    </dgm:pt>
    <dgm:pt modelId="{58791D5C-4831-4DD2-9001-9F44EDAE9935}" type="sibTrans" cxnId="{7AFB681A-F3CC-44DD-A7AC-32257DF6DAE2}">
      <dgm:prSet/>
      <dgm:spPr/>
      <dgm:t>
        <a:bodyPr/>
        <a:lstStyle/>
        <a:p>
          <a:endParaRPr lang="en-US"/>
        </a:p>
      </dgm:t>
    </dgm:pt>
    <dgm:pt modelId="{D1B72663-0EEA-424B-9D88-1E0A5192981E}">
      <dgm:prSet/>
      <dgm:spPr/>
      <dgm:t>
        <a:bodyPr/>
        <a:lstStyle/>
        <a:p>
          <a:r>
            <a:rPr lang="en-US"/>
            <a:t>o End of Life Issues</a:t>
          </a:r>
        </a:p>
      </dgm:t>
    </dgm:pt>
    <dgm:pt modelId="{AE838DFB-7A91-4C9E-B3C2-C0E88DB35D69}" type="parTrans" cxnId="{2305A8BD-6232-4660-9FC4-61DC2559A498}">
      <dgm:prSet/>
      <dgm:spPr/>
      <dgm:t>
        <a:bodyPr/>
        <a:lstStyle/>
        <a:p>
          <a:endParaRPr lang="en-US"/>
        </a:p>
      </dgm:t>
    </dgm:pt>
    <dgm:pt modelId="{F57FF6A5-3085-4D0D-AEBF-C45F3B1323A3}" type="sibTrans" cxnId="{2305A8BD-6232-4660-9FC4-61DC2559A498}">
      <dgm:prSet/>
      <dgm:spPr/>
      <dgm:t>
        <a:bodyPr/>
        <a:lstStyle/>
        <a:p>
          <a:endParaRPr lang="en-US"/>
        </a:p>
      </dgm:t>
    </dgm:pt>
    <dgm:pt modelId="{51B5DDF9-6EC8-854F-B33B-19DC42D36CFD}" type="pres">
      <dgm:prSet presAssocID="{65566460-D1FD-4A3B-BF18-61AB39577BCF}" presName="linear" presStyleCnt="0">
        <dgm:presLayoutVars>
          <dgm:animLvl val="lvl"/>
          <dgm:resizeHandles val="exact"/>
        </dgm:presLayoutVars>
      </dgm:prSet>
      <dgm:spPr/>
    </dgm:pt>
    <dgm:pt modelId="{0FFA5E3F-2EA5-D74F-842D-7A59B14B464A}" type="pres">
      <dgm:prSet presAssocID="{82A493D8-9212-4ADB-BE6F-4EB66AC1796D}" presName="parentText" presStyleLbl="node1" presStyleIdx="0" presStyleCnt="5">
        <dgm:presLayoutVars>
          <dgm:chMax val="0"/>
          <dgm:bulletEnabled val="1"/>
        </dgm:presLayoutVars>
      </dgm:prSet>
      <dgm:spPr/>
    </dgm:pt>
    <dgm:pt modelId="{E50BC94F-EADD-6448-AB59-CB6EB20D5E79}" type="pres">
      <dgm:prSet presAssocID="{6CB24B05-BD67-467D-A6AD-AA74FE5DC8EF}" presName="spacer" presStyleCnt="0"/>
      <dgm:spPr/>
    </dgm:pt>
    <dgm:pt modelId="{EA130A9A-8498-094E-BA8D-2DE64C3E0643}" type="pres">
      <dgm:prSet presAssocID="{E875C105-0E9F-4EA8-B95A-6B8C173704C1}" presName="parentText" presStyleLbl="node1" presStyleIdx="1" presStyleCnt="5">
        <dgm:presLayoutVars>
          <dgm:chMax val="0"/>
          <dgm:bulletEnabled val="1"/>
        </dgm:presLayoutVars>
      </dgm:prSet>
      <dgm:spPr/>
    </dgm:pt>
    <dgm:pt modelId="{1D2A8CDA-4240-1648-8651-AE860C5465C3}" type="pres">
      <dgm:prSet presAssocID="{6794EC00-3196-4BB9-9B64-2332100F8CA4}" presName="spacer" presStyleCnt="0"/>
      <dgm:spPr/>
    </dgm:pt>
    <dgm:pt modelId="{3AD87AFF-2A73-5C4B-A7A1-89136B4873EC}" type="pres">
      <dgm:prSet presAssocID="{A3F88FA4-B9C1-4573-8FDB-34B5FCB2F898}" presName="parentText" presStyleLbl="node1" presStyleIdx="2" presStyleCnt="5">
        <dgm:presLayoutVars>
          <dgm:chMax val="0"/>
          <dgm:bulletEnabled val="1"/>
        </dgm:presLayoutVars>
      </dgm:prSet>
      <dgm:spPr/>
    </dgm:pt>
    <dgm:pt modelId="{A68CF8D3-3D23-384E-8221-DD5E5AB0F2FA}" type="pres">
      <dgm:prSet presAssocID="{7567E950-E959-49FD-9C19-3991E3414043}" presName="spacer" presStyleCnt="0"/>
      <dgm:spPr/>
    </dgm:pt>
    <dgm:pt modelId="{A1801FEB-B516-6C4B-B550-2E0F1FCC8A8C}" type="pres">
      <dgm:prSet presAssocID="{CF10841C-4945-40D4-B146-5F4C98D9B113}" presName="parentText" presStyleLbl="node1" presStyleIdx="3" presStyleCnt="5">
        <dgm:presLayoutVars>
          <dgm:chMax val="0"/>
          <dgm:bulletEnabled val="1"/>
        </dgm:presLayoutVars>
      </dgm:prSet>
      <dgm:spPr/>
    </dgm:pt>
    <dgm:pt modelId="{C0641AF3-6A83-A547-B774-F7561129AD9A}" type="pres">
      <dgm:prSet presAssocID="{58791D5C-4831-4DD2-9001-9F44EDAE9935}" presName="spacer" presStyleCnt="0"/>
      <dgm:spPr/>
    </dgm:pt>
    <dgm:pt modelId="{1C09A602-B018-FF41-893C-8BCC7F84AD53}" type="pres">
      <dgm:prSet presAssocID="{D1B72663-0EEA-424B-9D88-1E0A5192981E}" presName="parentText" presStyleLbl="node1" presStyleIdx="4" presStyleCnt="5">
        <dgm:presLayoutVars>
          <dgm:chMax val="0"/>
          <dgm:bulletEnabled val="1"/>
        </dgm:presLayoutVars>
      </dgm:prSet>
      <dgm:spPr/>
    </dgm:pt>
  </dgm:ptLst>
  <dgm:cxnLst>
    <dgm:cxn modelId="{7AFB681A-F3CC-44DD-A7AC-32257DF6DAE2}" srcId="{65566460-D1FD-4A3B-BF18-61AB39577BCF}" destId="{CF10841C-4945-40D4-B146-5F4C98D9B113}" srcOrd="3" destOrd="0" parTransId="{39BC7880-D3CC-4BC5-A2A5-69E617978BF9}" sibTransId="{58791D5C-4831-4DD2-9001-9F44EDAE9935}"/>
    <dgm:cxn modelId="{460A822D-7E14-CF49-A53A-80CD814E91E7}" type="presOf" srcId="{D1B72663-0EEA-424B-9D88-1E0A5192981E}" destId="{1C09A602-B018-FF41-893C-8BCC7F84AD53}" srcOrd="0" destOrd="0" presId="urn:microsoft.com/office/officeart/2005/8/layout/vList2"/>
    <dgm:cxn modelId="{A6C5153E-60D4-FB4D-A76F-205F7A5C4656}" type="presOf" srcId="{82A493D8-9212-4ADB-BE6F-4EB66AC1796D}" destId="{0FFA5E3F-2EA5-D74F-842D-7A59B14B464A}" srcOrd="0" destOrd="0" presId="urn:microsoft.com/office/officeart/2005/8/layout/vList2"/>
    <dgm:cxn modelId="{C02EBD43-4C88-2847-983D-09246EF325CA}" type="presOf" srcId="{A3F88FA4-B9C1-4573-8FDB-34B5FCB2F898}" destId="{3AD87AFF-2A73-5C4B-A7A1-89136B4873EC}" srcOrd="0" destOrd="0" presId="urn:microsoft.com/office/officeart/2005/8/layout/vList2"/>
    <dgm:cxn modelId="{ADED1E64-59AB-174D-A076-89D1473E31D0}" type="presOf" srcId="{E875C105-0E9F-4EA8-B95A-6B8C173704C1}" destId="{EA130A9A-8498-094E-BA8D-2DE64C3E0643}" srcOrd="0" destOrd="0" presId="urn:microsoft.com/office/officeart/2005/8/layout/vList2"/>
    <dgm:cxn modelId="{5B9F576C-4CEA-43A6-85F7-C26483E3F7D8}" srcId="{65566460-D1FD-4A3B-BF18-61AB39577BCF}" destId="{A3F88FA4-B9C1-4573-8FDB-34B5FCB2F898}" srcOrd="2" destOrd="0" parTransId="{FABE7F72-447F-4941-B3B4-1B7BD734CA45}" sibTransId="{7567E950-E959-49FD-9C19-3991E3414043}"/>
    <dgm:cxn modelId="{5EC62D84-7623-4066-8A12-E6432886996B}" srcId="{65566460-D1FD-4A3B-BF18-61AB39577BCF}" destId="{82A493D8-9212-4ADB-BE6F-4EB66AC1796D}" srcOrd="0" destOrd="0" parTransId="{F0EB7ECB-32F6-411D-B781-BE5360A97926}" sibTransId="{6CB24B05-BD67-467D-A6AD-AA74FE5DC8EF}"/>
    <dgm:cxn modelId="{A7F7329F-FAFC-504E-8A30-141913B0B211}" type="presOf" srcId="{CF10841C-4945-40D4-B146-5F4C98D9B113}" destId="{A1801FEB-B516-6C4B-B550-2E0F1FCC8A8C}" srcOrd="0" destOrd="0" presId="urn:microsoft.com/office/officeart/2005/8/layout/vList2"/>
    <dgm:cxn modelId="{2305A8BD-6232-4660-9FC4-61DC2559A498}" srcId="{65566460-D1FD-4A3B-BF18-61AB39577BCF}" destId="{D1B72663-0EEA-424B-9D88-1E0A5192981E}" srcOrd="4" destOrd="0" parTransId="{AE838DFB-7A91-4C9E-B3C2-C0E88DB35D69}" sibTransId="{F57FF6A5-3085-4D0D-AEBF-C45F3B1323A3}"/>
    <dgm:cxn modelId="{8EFCAABD-5C5F-744E-967B-FF16EBA0330C}" type="presOf" srcId="{65566460-D1FD-4A3B-BF18-61AB39577BCF}" destId="{51B5DDF9-6EC8-854F-B33B-19DC42D36CFD}" srcOrd="0" destOrd="0" presId="urn:microsoft.com/office/officeart/2005/8/layout/vList2"/>
    <dgm:cxn modelId="{F9D84CF9-C290-4371-8766-A5D79E44A013}" srcId="{65566460-D1FD-4A3B-BF18-61AB39577BCF}" destId="{E875C105-0E9F-4EA8-B95A-6B8C173704C1}" srcOrd="1" destOrd="0" parTransId="{AADC7BBD-0F60-4170-BC5C-4D4A2E8A5F6E}" sibTransId="{6794EC00-3196-4BB9-9B64-2332100F8CA4}"/>
    <dgm:cxn modelId="{874C7EA3-77FA-2B4D-A234-79A659197722}" type="presParOf" srcId="{51B5DDF9-6EC8-854F-B33B-19DC42D36CFD}" destId="{0FFA5E3F-2EA5-D74F-842D-7A59B14B464A}" srcOrd="0" destOrd="0" presId="urn:microsoft.com/office/officeart/2005/8/layout/vList2"/>
    <dgm:cxn modelId="{2B2E7181-498B-3C4B-AA5A-93684D4EAAA1}" type="presParOf" srcId="{51B5DDF9-6EC8-854F-B33B-19DC42D36CFD}" destId="{E50BC94F-EADD-6448-AB59-CB6EB20D5E79}" srcOrd="1" destOrd="0" presId="urn:microsoft.com/office/officeart/2005/8/layout/vList2"/>
    <dgm:cxn modelId="{C3F9558E-0A2C-8A40-AF20-4F55141E8996}" type="presParOf" srcId="{51B5DDF9-6EC8-854F-B33B-19DC42D36CFD}" destId="{EA130A9A-8498-094E-BA8D-2DE64C3E0643}" srcOrd="2" destOrd="0" presId="urn:microsoft.com/office/officeart/2005/8/layout/vList2"/>
    <dgm:cxn modelId="{00F4CF67-44C1-D14A-8AEB-B78E0FE3474C}" type="presParOf" srcId="{51B5DDF9-6EC8-854F-B33B-19DC42D36CFD}" destId="{1D2A8CDA-4240-1648-8651-AE860C5465C3}" srcOrd="3" destOrd="0" presId="urn:microsoft.com/office/officeart/2005/8/layout/vList2"/>
    <dgm:cxn modelId="{8E3A8316-487A-C446-AEA8-51D3DF6CC15B}" type="presParOf" srcId="{51B5DDF9-6EC8-854F-B33B-19DC42D36CFD}" destId="{3AD87AFF-2A73-5C4B-A7A1-89136B4873EC}" srcOrd="4" destOrd="0" presId="urn:microsoft.com/office/officeart/2005/8/layout/vList2"/>
    <dgm:cxn modelId="{EE4A1B33-A3B8-0544-BCAC-C479FD892D60}" type="presParOf" srcId="{51B5DDF9-6EC8-854F-B33B-19DC42D36CFD}" destId="{A68CF8D3-3D23-384E-8221-DD5E5AB0F2FA}" srcOrd="5" destOrd="0" presId="urn:microsoft.com/office/officeart/2005/8/layout/vList2"/>
    <dgm:cxn modelId="{6204F7C5-6CD7-1B47-BD2B-4D10EC1D85CD}" type="presParOf" srcId="{51B5DDF9-6EC8-854F-B33B-19DC42D36CFD}" destId="{A1801FEB-B516-6C4B-B550-2E0F1FCC8A8C}" srcOrd="6" destOrd="0" presId="urn:microsoft.com/office/officeart/2005/8/layout/vList2"/>
    <dgm:cxn modelId="{68D76496-36B7-D644-97F8-DB8E261AE362}" type="presParOf" srcId="{51B5DDF9-6EC8-854F-B33B-19DC42D36CFD}" destId="{C0641AF3-6A83-A547-B774-F7561129AD9A}" srcOrd="7" destOrd="0" presId="urn:microsoft.com/office/officeart/2005/8/layout/vList2"/>
    <dgm:cxn modelId="{2FB419DE-4D7D-F341-A918-11B61BEB33E1}" type="presParOf" srcId="{51B5DDF9-6EC8-854F-B33B-19DC42D36CFD}" destId="{1C09A602-B018-FF41-893C-8BCC7F84AD53}"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136A6-ED34-EB46-BC2C-F7FFCA66613F}">
      <dsp:nvSpPr>
        <dsp:cNvPr id="0" name=""/>
        <dsp:cNvSpPr/>
      </dsp:nvSpPr>
      <dsp:spPr>
        <a:xfrm>
          <a:off x="0" y="22051"/>
          <a:ext cx="6812280" cy="174790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Awarded $988,000 </a:t>
          </a:r>
        </a:p>
      </dsp:txBody>
      <dsp:txXfrm>
        <a:off x="85326" y="107377"/>
        <a:ext cx="6641628" cy="1577254"/>
      </dsp:txXfrm>
    </dsp:sp>
    <dsp:sp modelId="{9767C5EE-99EC-0044-A9FF-DEBF4C91D1FC}">
      <dsp:nvSpPr>
        <dsp:cNvPr id="0" name=""/>
        <dsp:cNvSpPr/>
      </dsp:nvSpPr>
      <dsp:spPr>
        <a:xfrm>
          <a:off x="0" y="1896678"/>
          <a:ext cx="6812280" cy="1747906"/>
        </a:xfrm>
        <a:prstGeom prst="roundRect">
          <a:avLst/>
        </a:prstGeom>
        <a:solidFill>
          <a:schemeClr val="accent2">
            <a:hueOff val="754613"/>
            <a:satOff val="-2906"/>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Anyone can be sued at anytime for anything.</a:t>
          </a:r>
        </a:p>
      </dsp:txBody>
      <dsp:txXfrm>
        <a:off x="85326" y="1982004"/>
        <a:ext cx="6641628" cy="1577254"/>
      </dsp:txXfrm>
    </dsp:sp>
    <dsp:sp modelId="{1393C341-EEBA-0F45-89E1-9F1A44808A52}">
      <dsp:nvSpPr>
        <dsp:cNvPr id="0" name=""/>
        <dsp:cNvSpPr/>
      </dsp:nvSpPr>
      <dsp:spPr>
        <a:xfrm>
          <a:off x="0" y="3771305"/>
          <a:ext cx="6812280" cy="1747906"/>
        </a:xfrm>
        <a:prstGeom prst="roundRect">
          <a:avLst/>
        </a:prstGeom>
        <a:solidFill>
          <a:schemeClr val="accent2">
            <a:hueOff val="1509226"/>
            <a:satOff val="-5812"/>
            <a:lumOff val="-11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a:t>The question is will they win.</a:t>
          </a:r>
        </a:p>
      </dsp:txBody>
      <dsp:txXfrm>
        <a:off x="85326" y="3856631"/>
        <a:ext cx="6641628" cy="15772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A5E3F-2EA5-D74F-842D-7A59B14B464A}">
      <dsp:nvSpPr>
        <dsp:cNvPr id="0" name=""/>
        <dsp:cNvSpPr/>
      </dsp:nvSpPr>
      <dsp:spPr>
        <a:xfrm>
          <a:off x="0" y="420052"/>
          <a:ext cx="6830568" cy="83947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Bioethical Issues:</a:t>
          </a:r>
        </a:p>
      </dsp:txBody>
      <dsp:txXfrm>
        <a:off x="40980" y="461032"/>
        <a:ext cx="6748608" cy="757514"/>
      </dsp:txXfrm>
    </dsp:sp>
    <dsp:sp modelId="{EA130A9A-8498-094E-BA8D-2DE64C3E0643}">
      <dsp:nvSpPr>
        <dsp:cNvPr id="0" name=""/>
        <dsp:cNvSpPr/>
      </dsp:nvSpPr>
      <dsp:spPr>
        <a:xfrm>
          <a:off x="0" y="1360327"/>
          <a:ext cx="6830568" cy="839474"/>
        </a:xfrm>
        <a:prstGeom prst="roundRect">
          <a:avLst/>
        </a:prstGeom>
        <a:solidFill>
          <a:schemeClr val="accent5">
            <a:hueOff val="373514"/>
            <a:satOff val="1537"/>
            <a:lumOff val="-1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o Allocation of scarce resources </a:t>
          </a:r>
        </a:p>
      </dsp:txBody>
      <dsp:txXfrm>
        <a:off x="40980" y="1401307"/>
        <a:ext cx="6748608" cy="757514"/>
      </dsp:txXfrm>
    </dsp:sp>
    <dsp:sp modelId="{3AD87AFF-2A73-5C4B-A7A1-89136B4873EC}">
      <dsp:nvSpPr>
        <dsp:cNvPr id="0" name=""/>
        <dsp:cNvSpPr/>
      </dsp:nvSpPr>
      <dsp:spPr>
        <a:xfrm>
          <a:off x="0" y="2300602"/>
          <a:ext cx="6830568" cy="839474"/>
        </a:xfrm>
        <a:prstGeom prst="roundRect">
          <a:avLst/>
        </a:prstGeom>
        <a:solidFill>
          <a:schemeClr val="accent5">
            <a:hueOff val="747028"/>
            <a:satOff val="3075"/>
            <a:lumOff val="-3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o Genetic engineering </a:t>
          </a:r>
        </a:p>
      </dsp:txBody>
      <dsp:txXfrm>
        <a:off x="40980" y="2341582"/>
        <a:ext cx="6748608" cy="757514"/>
      </dsp:txXfrm>
    </dsp:sp>
    <dsp:sp modelId="{A1801FEB-B516-6C4B-B550-2E0F1FCC8A8C}">
      <dsp:nvSpPr>
        <dsp:cNvPr id="0" name=""/>
        <dsp:cNvSpPr/>
      </dsp:nvSpPr>
      <dsp:spPr>
        <a:xfrm>
          <a:off x="0" y="3240877"/>
          <a:ext cx="6830568" cy="839474"/>
        </a:xfrm>
        <a:prstGeom prst="roundRect">
          <a:avLst/>
        </a:prstGeom>
        <a:solidFill>
          <a:schemeClr val="accent5">
            <a:hueOff val="1120541"/>
            <a:satOff val="4612"/>
            <a:lumOff val="-5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o Reproductive Issues</a:t>
          </a:r>
        </a:p>
      </dsp:txBody>
      <dsp:txXfrm>
        <a:off x="40980" y="3281857"/>
        <a:ext cx="6748608" cy="757514"/>
      </dsp:txXfrm>
    </dsp:sp>
    <dsp:sp modelId="{1C09A602-B018-FF41-893C-8BCC7F84AD53}">
      <dsp:nvSpPr>
        <dsp:cNvPr id="0" name=""/>
        <dsp:cNvSpPr/>
      </dsp:nvSpPr>
      <dsp:spPr>
        <a:xfrm>
          <a:off x="0" y="4181152"/>
          <a:ext cx="6830568" cy="839474"/>
        </a:xfrm>
        <a:prstGeom prst="roundRect">
          <a:avLst/>
        </a:prstGeom>
        <a:solidFill>
          <a:schemeClr val="accent5">
            <a:hueOff val="1494055"/>
            <a:satOff val="6150"/>
            <a:lumOff val="-7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o End of Life Issues</a:t>
          </a:r>
        </a:p>
      </dsp:txBody>
      <dsp:txXfrm>
        <a:off x="40980" y="4222132"/>
        <a:ext cx="6748608" cy="7575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7F987-1D4A-6B4A-A39D-A2EC8CE3CEFF}" type="datetimeFigureOut">
              <a:rPr lang="en-US" smtClean="0"/>
              <a:t>9/25/24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02E1A4-0A1E-144A-8D7C-CF707F63AC20}" type="slidenum">
              <a:rPr lang="en-US" smtClean="0"/>
              <a:t>‹#›</a:t>
            </a:fld>
            <a:endParaRPr lang="en-US"/>
          </a:p>
        </p:txBody>
      </p:sp>
    </p:spTree>
    <p:extLst>
      <p:ext uri="{BB962C8B-B14F-4D97-AF65-F5344CB8AC3E}">
        <p14:creationId xmlns:p14="http://schemas.microsoft.com/office/powerpoint/2010/main" val="1061218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Settlement for $1,000,000 for the patient.  Jurors interviewed after said the NP should have let the family know the placement was inappropriate and taken more aggressive measures to allow her to be moved</a:t>
            </a:r>
          </a:p>
        </p:txBody>
      </p:sp>
      <p:sp>
        <p:nvSpPr>
          <p:cNvPr id="4" name="Slide Number Placeholder 3"/>
          <p:cNvSpPr>
            <a:spLocks noGrp="1"/>
          </p:cNvSpPr>
          <p:nvPr>
            <p:ph type="sldNum" sz="quarter" idx="5"/>
          </p:nvPr>
        </p:nvSpPr>
        <p:spPr/>
        <p:txBody>
          <a:bodyPr/>
          <a:lstStyle/>
          <a:p>
            <a:fld id="{6802E1A4-0A1E-144A-8D7C-CF707F63AC20}" type="slidenum">
              <a:rPr lang="en-US" smtClean="0"/>
              <a:t>6</a:t>
            </a:fld>
            <a:endParaRPr lang="en-US"/>
          </a:p>
        </p:txBody>
      </p:sp>
    </p:spTree>
    <p:extLst>
      <p:ext uri="{BB962C8B-B14F-4D97-AF65-F5344CB8AC3E}">
        <p14:creationId xmlns:p14="http://schemas.microsoft.com/office/powerpoint/2010/main" val="3675169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Settlement payment $500,000,  Risk management response-NP failed to perform indicated testing or obtain an urgent referral</a:t>
            </a:r>
          </a:p>
        </p:txBody>
      </p:sp>
      <p:sp>
        <p:nvSpPr>
          <p:cNvPr id="4" name="Slide Number Placeholder 3"/>
          <p:cNvSpPr>
            <a:spLocks noGrp="1"/>
          </p:cNvSpPr>
          <p:nvPr>
            <p:ph type="sldNum" sz="quarter" idx="5"/>
          </p:nvPr>
        </p:nvSpPr>
        <p:spPr/>
        <p:txBody>
          <a:bodyPr/>
          <a:lstStyle/>
          <a:p>
            <a:fld id="{6802E1A4-0A1E-144A-8D7C-CF707F63AC20}" type="slidenum">
              <a:rPr lang="en-US" smtClean="0"/>
              <a:t>7</a:t>
            </a:fld>
            <a:endParaRPr lang="en-US"/>
          </a:p>
        </p:txBody>
      </p:sp>
    </p:spTree>
    <p:extLst>
      <p:ext uri="{BB962C8B-B14F-4D97-AF65-F5344CB8AC3E}">
        <p14:creationId xmlns:p14="http://schemas.microsoft.com/office/powerpoint/2010/main" val="2189813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 settled for $250,000</a:t>
            </a:r>
          </a:p>
        </p:txBody>
      </p:sp>
      <p:sp>
        <p:nvSpPr>
          <p:cNvPr id="4" name="Slide Number Placeholder 3"/>
          <p:cNvSpPr>
            <a:spLocks noGrp="1"/>
          </p:cNvSpPr>
          <p:nvPr>
            <p:ph type="sldNum" sz="quarter" idx="5"/>
          </p:nvPr>
        </p:nvSpPr>
        <p:spPr/>
        <p:txBody>
          <a:bodyPr/>
          <a:lstStyle/>
          <a:p>
            <a:fld id="{6802E1A4-0A1E-144A-8D7C-CF707F63AC20}" type="slidenum">
              <a:rPr lang="en-US" smtClean="0"/>
              <a:t>8</a:t>
            </a:fld>
            <a:endParaRPr lang="en-US"/>
          </a:p>
        </p:txBody>
      </p:sp>
    </p:spTree>
    <p:extLst>
      <p:ext uri="{BB962C8B-B14F-4D97-AF65-F5344CB8AC3E}">
        <p14:creationId xmlns:p14="http://schemas.microsoft.com/office/powerpoint/2010/main" val="1472502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Settlement payment $500,000,  Risk management response-NP failed to perform indicated testing or obtain an urgent referral</a:t>
            </a:r>
          </a:p>
        </p:txBody>
      </p:sp>
      <p:sp>
        <p:nvSpPr>
          <p:cNvPr id="4" name="Slide Number Placeholder 3"/>
          <p:cNvSpPr>
            <a:spLocks noGrp="1"/>
          </p:cNvSpPr>
          <p:nvPr>
            <p:ph type="sldNum" sz="quarter" idx="5"/>
          </p:nvPr>
        </p:nvSpPr>
        <p:spPr/>
        <p:txBody>
          <a:bodyPr/>
          <a:lstStyle/>
          <a:p>
            <a:fld id="{6802E1A4-0A1E-144A-8D7C-CF707F63AC20}" type="slidenum">
              <a:rPr lang="en-US" smtClean="0"/>
              <a:t>11</a:t>
            </a:fld>
            <a:endParaRPr lang="en-US"/>
          </a:p>
        </p:txBody>
      </p:sp>
    </p:spTree>
    <p:extLst>
      <p:ext uri="{BB962C8B-B14F-4D97-AF65-F5344CB8AC3E}">
        <p14:creationId xmlns:p14="http://schemas.microsoft.com/office/powerpoint/2010/main" val="3688655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9/25/24</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9761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9/25/24</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752607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9/25/24</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71647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9/25/24</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966520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9/25/24</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898236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9/25/24</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856278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9/25/24</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39934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9/25/24</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4173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9/25/24</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20672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9/25/24</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5927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9/25/24</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60585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9/25/24</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944396951"/>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hosa.org/guidelines" TargetMode="External"/><Relationship Id="rId1" Type="http://schemas.openxmlformats.org/officeDocument/2006/relationships/slideLayout" Target="../slideLayouts/slideLayout2.xml"/><Relationship Id="rId4" Type="http://schemas.openxmlformats.org/officeDocument/2006/relationships/hyperlink" Target="https://pixabay.com/fr/photos/snapchat-m%C3%A9dias-sociaux-smartphone-2480953/"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hosa.org/guidelines"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19F6A99-630B-4F86-AD92-45C30AC98B34}"/>
              </a:ext>
            </a:extLst>
          </p:cNvPr>
          <p:cNvPicPr>
            <a:picLocks noChangeAspect="1"/>
          </p:cNvPicPr>
          <p:nvPr/>
        </p:nvPicPr>
        <p:blipFill rotWithShape="1">
          <a:blip r:embed="rId2"/>
          <a:srcRect t="15506" b="225"/>
          <a:stretch/>
        </p:blipFill>
        <p:spPr>
          <a:xfrm>
            <a:off x="20" y="10"/>
            <a:ext cx="12191981" cy="6857990"/>
          </a:xfrm>
          <a:prstGeom prst="rect">
            <a:avLst/>
          </a:prstGeom>
        </p:spPr>
      </p:pic>
      <p:sp>
        <p:nvSpPr>
          <p:cNvPr id="11" name="Rectangle 10">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90C7D0D-BCBA-064B-9459-DA939ED2E2BE}"/>
              </a:ext>
            </a:extLst>
          </p:cNvPr>
          <p:cNvSpPr>
            <a:spLocks noGrp="1"/>
          </p:cNvSpPr>
          <p:nvPr>
            <p:ph type="ctrTitle"/>
          </p:nvPr>
        </p:nvSpPr>
        <p:spPr>
          <a:xfrm>
            <a:off x="233103" y="1532784"/>
            <a:ext cx="9078562" cy="2387600"/>
          </a:xfrm>
        </p:spPr>
        <p:txBody>
          <a:bodyPr>
            <a:normAutofit/>
          </a:bodyPr>
          <a:lstStyle/>
          <a:p>
            <a:r>
              <a:rPr lang="en-US" sz="6600" dirty="0">
                <a:latin typeface="Chalkboard SE" panose="03050602040202020205" pitchFamily="66" charset="77"/>
              </a:rPr>
              <a:t>You be the JUDGE</a:t>
            </a:r>
          </a:p>
        </p:txBody>
      </p:sp>
      <p:sp>
        <p:nvSpPr>
          <p:cNvPr id="13" name="Rectangle: Rounded Corners 12">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EF590F79-AA61-A84B-9D2F-59C02F53AD06}"/>
              </a:ext>
            </a:extLst>
          </p:cNvPr>
          <p:cNvSpPr>
            <a:spLocks noGrp="1"/>
          </p:cNvSpPr>
          <p:nvPr>
            <p:ph type="subTitle" idx="1"/>
          </p:nvPr>
        </p:nvSpPr>
        <p:spPr>
          <a:xfrm>
            <a:off x="404553" y="5624945"/>
            <a:ext cx="9078562" cy="592975"/>
          </a:xfrm>
        </p:spPr>
        <p:txBody>
          <a:bodyPr anchor="ctr">
            <a:noAutofit/>
          </a:bodyPr>
          <a:lstStyle/>
          <a:p>
            <a:pPr>
              <a:lnSpc>
                <a:spcPct val="100000"/>
              </a:lnSpc>
            </a:pPr>
            <a:r>
              <a:rPr lang="en-US" sz="2000" dirty="0">
                <a:latin typeface="Chalkboard SE" panose="03050602040202020205" pitchFamily="66" charset="77"/>
              </a:rPr>
              <a:t>Jan Mould, RN, BSN, MEd</a:t>
            </a:r>
          </a:p>
          <a:p>
            <a:pPr>
              <a:lnSpc>
                <a:spcPct val="100000"/>
              </a:lnSpc>
            </a:pPr>
            <a:r>
              <a:rPr lang="en-US" sz="2000" dirty="0">
                <a:latin typeface="Chalkboard SE" panose="03050602040202020205" pitchFamily="66" charset="77"/>
              </a:rPr>
              <a:t>HOSA – Future Health Professionals</a:t>
            </a:r>
          </a:p>
        </p:txBody>
      </p:sp>
    </p:spTree>
    <p:extLst>
      <p:ext uri="{BB962C8B-B14F-4D97-AF65-F5344CB8AC3E}">
        <p14:creationId xmlns:p14="http://schemas.microsoft.com/office/powerpoint/2010/main" val="290201223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48B233-360B-B24A-84AC-D2696A1A57D6}"/>
              </a:ext>
            </a:extLst>
          </p:cNvPr>
          <p:cNvSpPr>
            <a:spLocks noGrp="1"/>
          </p:cNvSpPr>
          <p:nvPr>
            <p:ph type="title"/>
          </p:nvPr>
        </p:nvSpPr>
        <p:spPr>
          <a:xfrm>
            <a:off x="621792" y="1161288"/>
            <a:ext cx="3602736" cy="4526280"/>
          </a:xfrm>
        </p:spPr>
        <p:txBody>
          <a:bodyPr>
            <a:normAutofit/>
          </a:bodyPr>
          <a:lstStyle/>
          <a:p>
            <a:r>
              <a:rPr lang="en-US" dirty="0">
                <a:latin typeface="Chalkboard SE" panose="03050602040202020205" pitchFamily="66" charset="77"/>
              </a:rPr>
              <a:t>Your Turn – Case III (</a:t>
            </a:r>
            <a:r>
              <a:rPr lang="en-US" dirty="0" err="1">
                <a:latin typeface="Chalkboard SE" panose="03050602040202020205" pitchFamily="66" charset="77"/>
              </a:rPr>
              <a:t>con’t</a:t>
            </a:r>
            <a:r>
              <a:rPr lang="en-US" dirty="0">
                <a:latin typeface="Chalkboard SE" panose="03050602040202020205" pitchFamily="66" charset="77"/>
              </a:rPr>
              <a:t>)</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02EFA06-EEF9-4C47-A862-F6E075DB22C9}"/>
              </a:ext>
            </a:extLst>
          </p:cNvPr>
          <p:cNvSpPr>
            <a:spLocks noGrp="1"/>
          </p:cNvSpPr>
          <p:nvPr>
            <p:ph idx="1"/>
          </p:nvPr>
        </p:nvSpPr>
        <p:spPr>
          <a:xfrm>
            <a:off x="5434149" y="932688"/>
            <a:ext cx="5916603" cy="4992624"/>
          </a:xfrm>
        </p:spPr>
        <p:txBody>
          <a:bodyPr anchor="ctr">
            <a:noAutofit/>
          </a:bodyPr>
          <a:lstStyle/>
          <a:p>
            <a:pPr marL="0" indent="0">
              <a:buNone/>
            </a:pPr>
            <a:r>
              <a:rPr lang="en-US" sz="2400" dirty="0">
                <a:latin typeface="Narkisim" panose="020E0502050101010101" pitchFamily="34" charset="-79"/>
                <a:cs typeface="Narkisim" panose="020E0502050101010101" pitchFamily="34" charset="-79"/>
              </a:rPr>
              <a:t>An appointment was scheduled for one week.  The appt was not kept.  The infant was seen by the NP @ 10 months of age and developmental delays were noted.  Due to the developmental delays noted, a referral to a neurodevelopment clinic was made. </a:t>
            </a:r>
          </a:p>
          <a:p>
            <a:pPr marL="0" indent="0">
              <a:buNone/>
            </a:pPr>
            <a:r>
              <a:rPr lang="en-US" sz="2400" dirty="0">
                <a:latin typeface="Narkisim" panose="020E0502050101010101" pitchFamily="34" charset="-79"/>
                <a:cs typeface="Narkisim" panose="020E0502050101010101" pitchFamily="34" charset="-79"/>
              </a:rPr>
              <a:t>The infant was seen @ 11 mos., and mother reported she had not been contacted by the neurodevelopment clinic. At 12 </a:t>
            </a:r>
            <a:r>
              <a:rPr lang="en-US" sz="2400" dirty="0" err="1">
                <a:latin typeface="Narkisim" panose="020E0502050101010101" pitchFamily="34" charset="-79"/>
                <a:cs typeface="Narkisim" panose="020E0502050101010101" pitchFamily="34" charset="-79"/>
              </a:rPr>
              <a:t>mos</a:t>
            </a:r>
            <a:r>
              <a:rPr lang="en-US" sz="2400" dirty="0">
                <a:latin typeface="Narkisim" panose="020E0502050101010101" pitchFamily="34" charset="-79"/>
                <a:cs typeface="Narkisim" panose="020E0502050101010101" pitchFamily="34" charset="-79"/>
              </a:rPr>
              <a:t> the infant was seen with an increase in delays &amp; minimal muscle tone. </a:t>
            </a:r>
          </a:p>
        </p:txBody>
      </p:sp>
    </p:spTree>
    <p:extLst>
      <p:ext uri="{BB962C8B-B14F-4D97-AF65-F5344CB8AC3E}">
        <p14:creationId xmlns:p14="http://schemas.microsoft.com/office/powerpoint/2010/main" val="304550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48B233-360B-B24A-84AC-D2696A1A57D6}"/>
              </a:ext>
            </a:extLst>
          </p:cNvPr>
          <p:cNvSpPr>
            <a:spLocks noGrp="1"/>
          </p:cNvSpPr>
          <p:nvPr>
            <p:ph type="title"/>
          </p:nvPr>
        </p:nvSpPr>
        <p:spPr>
          <a:xfrm>
            <a:off x="621792" y="1161288"/>
            <a:ext cx="3602736" cy="4526280"/>
          </a:xfrm>
        </p:spPr>
        <p:txBody>
          <a:bodyPr>
            <a:normAutofit/>
          </a:bodyPr>
          <a:lstStyle/>
          <a:p>
            <a:r>
              <a:rPr lang="en-US" dirty="0">
                <a:latin typeface="Chalkboard SE" panose="03050602040202020205" pitchFamily="66" charset="77"/>
              </a:rPr>
              <a:t>Your Turn – Case III (</a:t>
            </a:r>
            <a:r>
              <a:rPr lang="en-US" dirty="0" err="1">
                <a:latin typeface="Chalkboard SE" panose="03050602040202020205" pitchFamily="66" charset="77"/>
              </a:rPr>
              <a:t>con’t</a:t>
            </a:r>
            <a:r>
              <a:rPr lang="en-US" dirty="0">
                <a:latin typeface="Chalkboard SE" panose="03050602040202020205" pitchFamily="66" charset="77"/>
              </a:rPr>
              <a:t>)</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02EFA06-EEF9-4C47-A862-F6E075DB22C9}"/>
              </a:ext>
            </a:extLst>
          </p:cNvPr>
          <p:cNvSpPr>
            <a:spLocks noGrp="1"/>
          </p:cNvSpPr>
          <p:nvPr>
            <p:ph idx="1"/>
          </p:nvPr>
        </p:nvSpPr>
        <p:spPr>
          <a:xfrm>
            <a:off x="5434149" y="932688"/>
            <a:ext cx="5916603" cy="4992624"/>
          </a:xfrm>
        </p:spPr>
        <p:txBody>
          <a:bodyPr anchor="ctr">
            <a:noAutofit/>
          </a:bodyPr>
          <a:lstStyle/>
          <a:p>
            <a:pPr marL="0" indent="0">
              <a:buNone/>
            </a:pPr>
            <a:r>
              <a:rPr lang="en-US" sz="2400" dirty="0">
                <a:latin typeface="Narkisim" panose="020E0502050101010101" pitchFamily="34" charset="-79"/>
                <a:cs typeface="Narkisim" panose="020E0502050101010101" pitchFamily="34" charset="-79"/>
              </a:rPr>
              <a:t>The infant was then seen by the neurodevelopment clinic.  Testing showed a rare benign brain tumor.  Five days later a craniotomy was performed.  Neurological examination at the age of 7 showed an IQ of 66 and reports of the need for lifetime assistance.</a:t>
            </a:r>
          </a:p>
          <a:p>
            <a:pPr marL="0" indent="0">
              <a:buNone/>
            </a:pPr>
            <a:endParaRPr lang="en-US" sz="2400" dirty="0">
              <a:latin typeface="Narkisim" panose="020E0502050101010101" pitchFamily="34" charset="-79"/>
              <a:cs typeface="Narkisim" panose="020E0502050101010101" pitchFamily="34" charset="-79"/>
            </a:endParaRPr>
          </a:p>
          <a:p>
            <a:pPr marL="0" indent="0">
              <a:buNone/>
            </a:pPr>
            <a:r>
              <a:rPr lang="en-US" sz="2400" dirty="0">
                <a:latin typeface="Narkisim" panose="020E0502050101010101" pitchFamily="34" charset="-79"/>
                <a:cs typeface="Narkisim" panose="020E0502050101010101" pitchFamily="34" charset="-79"/>
              </a:rPr>
              <a:t>Is this malpractice?  If so, what would you award in this case?</a:t>
            </a:r>
          </a:p>
        </p:txBody>
      </p:sp>
      <p:sp>
        <p:nvSpPr>
          <p:cNvPr id="4" name="TextBox 3">
            <a:extLst>
              <a:ext uri="{FF2B5EF4-FFF2-40B4-BE49-F238E27FC236}">
                <a16:creationId xmlns:a16="http://schemas.microsoft.com/office/drawing/2014/main" id="{0F460014-497E-4340-9ACF-F960847547EB}"/>
              </a:ext>
            </a:extLst>
          </p:cNvPr>
          <p:cNvSpPr txBox="1"/>
          <p:nvPr/>
        </p:nvSpPr>
        <p:spPr>
          <a:xfrm>
            <a:off x="4818888" y="5925312"/>
            <a:ext cx="2361218"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Case from California Assoc for Nurse Practitioners</a:t>
            </a:r>
          </a:p>
        </p:txBody>
      </p:sp>
    </p:spTree>
    <p:extLst>
      <p:ext uri="{BB962C8B-B14F-4D97-AF65-F5344CB8AC3E}">
        <p14:creationId xmlns:p14="http://schemas.microsoft.com/office/powerpoint/2010/main" val="418818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C92F7CC-B266-F446-BD9C-F9824DECEF7B}"/>
              </a:ext>
            </a:extLst>
          </p:cNvPr>
          <p:cNvSpPr>
            <a:spLocks noGrp="1"/>
          </p:cNvSpPr>
          <p:nvPr>
            <p:ph type="title"/>
          </p:nvPr>
        </p:nvSpPr>
        <p:spPr>
          <a:xfrm>
            <a:off x="1045029" y="507160"/>
            <a:ext cx="2993571" cy="5438730"/>
          </a:xfrm>
        </p:spPr>
        <p:txBody>
          <a:bodyPr>
            <a:normAutofit/>
          </a:bodyPr>
          <a:lstStyle/>
          <a:p>
            <a:r>
              <a:rPr lang="en-US" sz="3200" dirty="0">
                <a:latin typeface="Chalkboard SE" panose="03050602040202020205" pitchFamily="66" charset="77"/>
              </a:rPr>
              <a:t>The HOSA Competitive Event – Medical Law &amp; Ethics Written Test</a:t>
            </a:r>
          </a:p>
        </p:txBody>
      </p:sp>
      <p:sp>
        <p:nvSpPr>
          <p:cNvPr id="17"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2874481"/>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8" name="Content Placeholder 2">
            <a:extLst>
              <a:ext uri="{FF2B5EF4-FFF2-40B4-BE49-F238E27FC236}">
                <a16:creationId xmlns:a16="http://schemas.microsoft.com/office/drawing/2014/main" id="{08CD24CD-F51E-4A43-9F46-75D751BB5CB9}"/>
              </a:ext>
            </a:extLst>
          </p:cNvPr>
          <p:cNvGraphicFramePr>
            <a:graphicFrameLocks noGrp="1"/>
          </p:cNvGraphicFramePr>
          <p:nvPr>
            <p:ph idx="1"/>
            <p:extLst>
              <p:ext uri="{D42A27DB-BD31-4B8C-83A1-F6EECF244321}">
                <p14:modId xmlns:p14="http://schemas.microsoft.com/office/powerpoint/2010/main" val="3331841040"/>
              </p:ext>
            </p:extLst>
          </p:nvPr>
        </p:nvGraphicFramePr>
        <p:xfrm>
          <a:off x="4526280" y="512064"/>
          <a:ext cx="6830568"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9236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18"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4D794-4992-CA47-9287-D1DF9C2EDFF0}"/>
              </a:ext>
            </a:extLst>
          </p:cNvPr>
          <p:cNvSpPr>
            <a:spLocks noGrp="1"/>
          </p:cNvSpPr>
          <p:nvPr>
            <p:ph type="title"/>
          </p:nvPr>
        </p:nvSpPr>
        <p:spPr/>
        <p:txBody>
          <a:bodyPr/>
          <a:lstStyle/>
          <a:p>
            <a:r>
              <a:rPr lang="en-US" dirty="0">
                <a:latin typeface="Chalkboard SE" panose="03050602040202020205" pitchFamily="66" charset="77"/>
              </a:rPr>
              <a:t>Biomedical Debate</a:t>
            </a:r>
          </a:p>
        </p:txBody>
      </p:sp>
      <p:sp>
        <p:nvSpPr>
          <p:cNvPr id="3" name="Content Placeholder 2">
            <a:extLst>
              <a:ext uri="{FF2B5EF4-FFF2-40B4-BE49-F238E27FC236}">
                <a16:creationId xmlns:a16="http://schemas.microsoft.com/office/drawing/2014/main" id="{6F5D5917-2B3C-8047-A2CC-8534961F8152}"/>
              </a:ext>
            </a:extLst>
          </p:cNvPr>
          <p:cNvSpPr>
            <a:spLocks noGrp="1"/>
          </p:cNvSpPr>
          <p:nvPr>
            <p:ph idx="1"/>
          </p:nvPr>
        </p:nvSpPr>
        <p:spPr/>
        <p:txBody>
          <a:bodyPr/>
          <a:lstStyle/>
          <a:p>
            <a:r>
              <a:rPr lang="en-US" dirty="0">
                <a:latin typeface="Narkisim" panose="020E0502050101010101" pitchFamily="34" charset="-79"/>
                <a:cs typeface="Narkisim" panose="020E0502050101010101" pitchFamily="34" charset="-79"/>
                <a:hlinkClick r:id="rId2"/>
              </a:rPr>
              <a:t>Guidelines for Biomedical Debate </a:t>
            </a:r>
            <a:r>
              <a:rPr lang="en-US" dirty="0">
                <a:latin typeface="Narkisim" panose="020E0502050101010101" pitchFamily="34" charset="-79"/>
                <a:cs typeface="Narkisim" panose="020E0502050101010101" pitchFamily="34" charset="-79"/>
              </a:rPr>
              <a:t>can be used for any of the prior topics</a:t>
            </a:r>
          </a:p>
          <a:p>
            <a:r>
              <a:rPr lang="en-US" dirty="0">
                <a:latin typeface="Narkisim" panose="020E0502050101010101" pitchFamily="34" charset="-79"/>
                <a:cs typeface="Narkisim" panose="020E0502050101010101" pitchFamily="34" charset="-79"/>
              </a:rPr>
              <a:t>Current topic:  The government should regulate social media use for people under age 18.</a:t>
            </a:r>
            <a:endParaRPr lang="en-US" i="1" dirty="0">
              <a:latin typeface="Narkisim" panose="020E0502050101010101" pitchFamily="34" charset="-79"/>
              <a:cs typeface="Narkisim" panose="020E0502050101010101" pitchFamily="34" charset="-79"/>
            </a:endParaRPr>
          </a:p>
        </p:txBody>
      </p:sp>
      <p:pic>
        <p:nvPicPr>
          <p:cNvPr id="6" name="Picture 5" descr="A cellphone with a logo on the screen&#10;&#10;Description automatically generated">
            <a:extLst>
              <a:ext uri="{FF2B5EF4-FFF2-40B4-BE49-F238E27FC236}">
                <a16:creationId xmlns:a16="http://schemas.microsoft.com/office/drawing/2014/main" id="{B6881E5E-BCEA-95EF-B452-41605695B01A}"/>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994821" y="4325112"/>
            <a:ext cx="2548808" cy="1716463"/>
          </a:xfrm>
          <a:prstGeom prst="rect">
            <a:avLst/>
          </a:prstGeom>
        </p:spPr>
      </p:pic>
    </p:spTree>
    <p:extLst>
      <p:ext uri="{BB962C8B-B14F-4D97-AF65-F5344CB8AC3E}">
        <p14:creationId xmlns:p14="http://schemas.microsoft.com/office/powerpoint/2010/main" val="1805520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BEC9F-35B6-A048-A308-88C69ED130E3}"/>
              </a:ext>
            </a:extLst>
          </p:cNvPr>
          <p:cNvSpPr>
            <a:spLocks noGrp="1"/>
          </p:cNvSpPr>
          <p:nvPr>
            <p:ph type="title"/>
          </p:nvPr>
        </p:nvSpPr>
        <p:spPr/>
        <p:txBody>
          <a:bodyPr/>
          <a:lstStyle/>
          <a:p>
            <a:r>
              <a:rPr lang="en-US" dirty="0">
                <a:latin typeface="Chalkboard SE" panose="03050602040202020205" pitchFamily="66" charset="77"/>
              </a:rPr>
              <a:t>Researched Persuasive Writing &amp; Speaking</a:t>
            </a:r>
          </a:p>
        </p:txBody>
      </p:sp>
      <p:sp>
        <p:nvSpPr>
          <p:cNvPr id="3" name="Content Placeholder 2">
            <a:extLst>
              <a:ext uri="{FF2B5EF4-FFF2-40B4-BE49-F238E27FC236}">
                <a16:creationId xmlns:a16="http://schemas.microsoft.com/office/drawing/2014/main" id="{34492A64-8F37-8847-B36C-BCB0536A0C3F}"/>
              </a:ext>
            </a:extLst>
          </p:cNvPr>
          <p:cNvSpPr>
            <a:spLocks noGrp="1"/>
          </p:cNvSpPr>
          <p:nvPr>
            <p:ph sz="half" idx="1"/>
          </p:nvPr>
        </p:nvSpPr>
        <p:spPr/>
        <p:txBody>
          <a:bodyPr>
            <a:normAutofit/>
          </a:bodyPr>
          <a:lstStyle/>
          <a:p>
            <a:pPr marL="0" indent="0">
              <a:buNone/>
            </a:pPr>
            <a:r>
              <a:rPr lang="en-US" sz="3600" dirty="0">
                <a:latin typeface="Narkisim" panose="020E0502050101010101" pitchFamily="34" charset="-79"/>
                <a:cs typeface="Narkisim" panose="020E0502050101010101" pitchFamily="34" charset="-79"/>
                <a:hlinkClick r:id="rId2"/>
              </a:rPr>
              <a:t>Guidelines</a:t>
            </a:r>
            <a:endParaRPr lang="en-US" sz="3600" dirty="0">
              <a:latin typeface="Narkisim" panose="020E0502050101010101" pitchFamily="34" charset="-79"/>
              <a:cs typeface="Narkisim" panose="020E0502050101010101" pitchFamily="34" charset="-79"/>
            </a:endParaRPr>
          </a:p>
        </p:txBody>
      </p:sp>
      <p:sp>
        <p:nvSpPr>
          <p:cNvPr id="4" name="Content Placeholder 3">
            <a:extLst>
              <a:ext uri="{FF2B5EF4-FFF2-40B4-BE49-F238E27FC236}">
                <a16:creationId xmlns:a16="http://schemas.microsoft.com/office/drawing/2014/main" id="{DBE62672-C36D-4C4A-9E3F-DA5F2541ABD0}"/>
              </a:ext>
            </a:extLst>
          </p:cNvPr>
          <p:cNvSpPr>
            <a:spLocks noGrp="1"/>
          </p:cNvSpPr>
          <p:nvPr>
            <p:ph sz="half" idx="2"/>
          </p:nvPr>
        </p:nvSpPr>
        <p:spPr>
          <a:xfrm>
            <a:off x="3410465" y="2478024"/>
            <a:ext cx="7873231" cy="3694176"/>
          </a:xfrm>
        </p:spPr>
        <p:txBody>
          <a:bodyPr>
            <a:normAutofit/>
          </a:bodyPr>
          <a:lstStyle/>
          <a:p>
            <a:pPr marL="0" indent="0">
              <a:buNone/>
            </a:pPr>
            <a:endParaRPr lang="en-US" sz="3600" dirty="0">
              <a:latin typeface="Narkisim" panose="020E0502050101010101" pitchFamily="34" charset="-79"/>
              <a:cs typeface="Narkisim" panose="020E0502050101010101" pitchFamily="34" charset="-79"/>
            </a:endParaRPr>
          </a:p>
          <a:p>
            <a:pPr marL="0" indent="0">
              <a:buNone/>
            </a:pPr>
            <a:r>
              <a:rPr lang="en-US" sz="3600" dirty="0">
                <a:latin typeface="Narkisim" panose="020E0502050101010101" pitchFamily="34" charset="-79"/>
                <a:cs typeface="Narkisim" panose="020E0502050101010101" pitchFamily="34" charset="-79"/>
              </a:rPr>
              <a:t>Should GLP-1 agonists have open access for anyone who wishes to use them?</a:t>
            </a:r>
          </a:p>
        </p:txBody>
      </p:sp>
    </p:spTree>
    <p:extLst>
      <p:ext uri="{BB962C8B-B14F-4D97-AF65-F5344CB8AC3E}">
        <p14:creationId xmlns:p14="http://schemas.microsoft.com/office/powerpoint/2010/main" val="181427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1">
            <a:extLst>
              <a:ext uri="{FF2B5EF4-FFF2-40B4-BE49-F238E27FC236}">
                <a16:creationId xmlns:a16="http://schemas.microsoft.com/office/drawing/2014/main" id="{57F72BCA-EE24-40BE-9ECA-E10C9BA55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EB3CED-3D32-A541-8C97-2A3A6BEB3EFC}"/>
              </a:ext>
            </a:extLst>
          </p:cNvPr>
          <p:cNvSpPr>
            <a:spLocks noGrp="1"/>
          </p:cNvSpPr>
          <p:nvPr>
            <p:ph type="title"/>
          </p:nvPr>
        </p:nvSpPr>
        <p:spPr>
          <a:xfrm>
            <a:off x="6775703" y="566928"/>
            <a:ext cx="4578337" cy="1161288"/>
          </a:xfrm>
        </p:spPr>
        <p:txBody>
          <a:bodyPr anchor="b">
            <a:normAutofit/>
          </a:bodyPr>
          <a:lstStyle/>
          <a:p>
            <a:r>
              <a:rPr lang="en-US" sz="3600" dirty="0">
                <a:latin typeface="Chalkboard SE" panose="03050602040202020205" pitchFamily="66" charset="77"/>
              </a:rPr>
              <a:t>Well, what do you think?</a:t>
            </a:r>
          </a:p>
        </p:txBody>
      </p:sp>
      <p:pic>
        <p:nvPicPr>
          <p:cNvPr id="5" name="Content Placeholder 4">
            <a:extLst>
              <a:ext uri="{FF2B5EF4-FFF2-40B4-BE49-F238E27FC236}">
                <a16:creationId xmlns:a16="http://schemas.microsoft.com/office/drawing/2014/main" id="{E7854AC7-8913-E24A-A967-2AFAB5BBE05E}"/>
              </a:ext>
            </a:extLst>
          </p:cNvPr>
          <p:cNvPicPr>
            <a:picLocks noChangeAspect="1"/>
          </p:cNvPicPr>
          <p:nvPr/>
        </p:nvPicPr>
        <p:blipFill rotWithShape="1">
          <a:blip r:embed="rId2"/>
          <a:srcRect l="20325" r="14741"/>
          <a:stretch/>
        </p:blipFill>
        <p:spPr>
          <a:xfrm>
            <a:off x="838199" y="566928"/>
            <a:ext cx="5157216" cy="5285232"/>
          </a:xfrm>
          <a:prstGeom prst="rect">
            <a:avLst/>
          </a:prstGeom>
        </p:spPr>
      </p:pic>
      <p:sp>
        <p:nvSpPr>
          <p:cNvPr id="21" name="Content Placeholder 8">
            <a:extLst>
              <a:ext uri="{FF2B5EF4-FFF2-40B4-BE49-F238E27FC236}">
                <a16:creationId xmlns:a16="http://schemas.microsoft.com/office/drawing/2014/main" id="{0803D867-0223-4131-B15E-323AEC098362}"/>
              </a:ext>
            </a:extLst>
          </p:cNvPr>
          <p:cNvSpPr>
            <a:spLocks noGrp="1"/>
          </p:cNvSpPr>
          <p:nvPr>
            <p:ph idx="1"/>
          </p:nvPr>
        </p:nvSpPr>
        <p:spPr>
          <a:xfrm>
            <a:off x="6775704" y="2057400"/>
            <a:ext cx="4572000" cy="3776472"/>
          </a:xfrm>
        </p:spPr>
        <p:txBody>
          <a:bodyPr>
            <a:normAutofit/>
          </a:bodyPr>
          <a:lstStyle/>
          <a:p>
            <a:pPr marL="0" indent="0">
              <a:buNone/>
            </a:pPr>
            <a:r>
              <a:rPr lang="en-US" sz="1800" dirty="0">
                <a:latin typeface="Chalkboard SE" panose="03050602040202020205" pitchFamily="66" charset="77"/>
              </a:rPr>
              <a:t>In 1976 Temple University Hospital was sued by a patient who reported that she had a problem after a CAT Scan.  She reported experiencing an allergic reaction to the dye resulting in recurring and severe headaches.  The patient reported that after the CAT Scan she was no longer able to use her psychic powers.</a:t>
            </a:r>
          </a:p>
        </p:txBody>
      </p:sp>
      <p:sp>
        <p:nvSpPr>
          <p:cNvPr id="22" name="Rectangle 13">
            <a:extLst>
              <a:ext uri="{FF2B5EF4-FFF2-40B4-BE49-F238E27FC236}">
                <a16:creationId xmlns:a16="http://schemas.microsoft.com/office/drawing/2014/main" id="{6B3C4597-DD46-4BFC-B999-C52879B95B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6112341"/>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5">
            <a:extLst>
              <a:ext uri="{FF2B5EF4-FFF2-40B4-BE49-F238E27FC236}">
                <a16:creationId xmlns:a16="http://schemas.microsoft.com/office/drawing/2014/main" id="{632B59AC-0160-4F1D-934F-B7D8B6AE44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034272" y="3817404"/>
            <a:ext cx="54864" cy="45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1642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1">
                                            <p:txEl>
                                              <p:pRg st="0" end="0"/>
                                            </p:txEl>
                                          </p:spTgt>
                                        </p:tgtEl>
                                        <p:attrNameLst>
                                          <p:attrName>style.visibility</p:attrName>
                                        </p:attrNameLst>
                                      </p:cBhvr>
                                      <p:to>
                                        <p:strVal val="visible"/>
                                      </p:to>
                                    </p:set>
                                    <p:animEffect transition="in" filter="blinds(horizontal)">
                                      <p:cBhvr>
                                        <p:cTn id="17" dur="500"/>
                                        <p:tgtEl>
                                          <p:spTgt spid="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CC534F-465E-FB4B-9061-AFB19F3390EA}"/>
              </a:ext>
            </a:extLst>
          </p:cNvPr>
          <p:cNvSpPr>
            <a:spLocks noGrp="1"/>
          </p:cNvSpPr>
          <p:nvPr>
            <p:ph type="title"/>
          </p:nvPr>
        </p:nvSpPr>
        <p:spPr>
          <a:xfrm>
            <a:off x="621792" y="1161288"/>
            <a:ext cx="3602736" cy="4526280"/>
          </a:xfrm>
        </p:spPr>
        <p:txBody>
          <a:bodyPr>
            <a:normAutofit/>
          </a:bodyPr>
          <a:lstStyle/>
          <a:p>
            <a:r>
              <a:rPr lang="en-US" dirty="0">
                <a:latin typeface="Chalkboard SE" panose="03050602040202020205" pitchFamily="66" charset="77"/>
              </a:rPr>
              <a:t>What do you think? (</a:t>
            </a:r>
            <a:r>
              <a:rPr lang="en-US" dirty="0" err="1">
                <a:latin typeface="Chalkboard SE" panose="03050602040202020205" pitchFamily="66" charset="77"/>
              </a:rPr>
              <a:t>con’t</a:t>
            </a:r>
            <a:r>
              <a:rPr lang="en-US" dirty="0">
                <a:latin typeface="Chalkboard SE" panose="03050602040202020205" pitchFamily="66" charset="77"/>
              </a:rPr>
              <a:t>)</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0803096-BE23-E840-8FA1-5D4657D88927}"/>
              </a:ext>
            </a:extLst>
          </p:cNvPr>
          <p:cNvSpPr>
            <a:spLocks noGrp="1"/>
          </p:cNvSpPr>
          <p:nvPr>
            <p:ph idx="1"/>
          </p:nvPr>
        </p:nvSpPr>
        <p:spPr>
          <a:xfrm>
            <a:off x="5434149" y="932688"/>
            <a:ext cx="5916603" cy="4992624"/>
          </a:xfrm>
        </p:spPr>
        <p:txBody>
          <a:bodyPr anchor="ctr">
            <a:normAutofit/>
          </a:bodyPr>
          <a:lstStyle/>
          <a:p>
            <a:pPr marL="0" indent="0">
              <a:buNone/>
            </a:pPr>
            <a:r>
              <a:rPr lang="en-US" dirty="0">
                <a:latin typeface="Chalkboard SE" panose="03050602040202020205" pitchFamily="66" charset="77"/>
              </a:rPr>
              <a:t>Prior to the CAT scan, the patient reported she could read auras, observe both the past and the future, and help police solve crimes.  She reported she had lost her business as a result of the loss of psychic powers.</a:t>
            </a:r>
          </a:p>
          <a:p>
            <a:pPr marL="0" indent="0">
              <a:buNone/>
            </a:pPr>
            <a:r>
              <a:rPr lang="en-US" dirty="0">
                <a:latin typeface="Chalkboard SE" panose="03050602040202020205" pitchFamily="66" charset="77"/>
              </a:rPr>
              <a:t>Malpractice or not?</a:t>
            </a:r>
          </a:p>
        </p:txBody>
      </p:sp>
    </p:spTree>
    <p:extLst>
      <p:ext uri="{BB962C8B-B14F-4D97-AF65-F5344CB8AC3E}">
        <p14:creationId xmlns:p14="http://schemas.microsoft.com/office/powerpoint/2010/main" val="303851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81E1224E-6618-482E-BE87-321A7FC1CD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284456-780B-3F4B-A416-3F76B721F67F}"/>
              </a:ext>
            </a:extLst>
          </p:cNvPr>
          <p:cNvSpPr>
            <a:spLocks noGrp="1"/>
          </p:cNvSpPr>
          <p:nvPr>
            <p:ph type="title"/>
          </p:nvPr>
        </p:nvSpPr>
        <p:spPr>
          <a:xfrm>
            <a:off x="659234" y="957447"/>
            <a:ext cx="3383280" cy="4943105"/>
          </a:xfrm>
        </p:spPr>
        <p:txBody>
          <a:bodyPr anchor="ctr">
            <a:normAutofit/>
          </a:bodyPr>
          <a:lstStyle/>
          <a:p>
            <a:r>
              <a:rPr lang="en-US" sz="4800" dirty="0">
                <a:latin typeface="Chalkboard SE" panose="03050602040202020205" pitchFamily="66" charset="77"/>
              </a:rPr>
              <a:t>The Decision</a:t>
            </a:r>
          </a:p>
        </p:txBody>
      </p:sp>
      <p:sp>
        <p:nvSpPr>
          <p:cNvPr id="18" name="Rectangle 10">
            <a:extLst>
              <a:ext uri="{FF2B5EF4-FFF2-40B4-BE49-F238E27FC236}">
                <a16:creationId xmlns:a16="http://schemas.microsoft.com/office/drawing/2014/main" id="{066346BE-FDB4-4772-A696-0719490AB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8126"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2">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234" y="6163056"/>
            <a:ext cx="338328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0" name="Content Placeholder 2">
            <a:extLst>
              <a:ext uri="{FF2B5EF4-FFF2-40B4-BE49-F238E27FC236}">
                <a16:creationId xmlns:a16="http://schemas.microsoft.com/office/drawing/2014/main" id="{0FA64206-B67B-481F-88EF-FA9E330E86A4}"/>
              </a:ext>
            </a:extLst>
          </p:cNvPr>
          <p:cNvGraphicFramePr>
            <a:graphicFrameLocks noGrp="1"/>
          </p:cNvGraphicFramePr>
          <p:nvPr>
            <p:ph idx="1"/>
            <p:extLst>
              <p:ext uri="{D42A27DB-BD31-4B8C-83A1-F6EECF244321}">
                <p14:modId xmlns:p14="http://schemas.microsoft.com/office/powerpoint/2010/main" val="794403824"/>
              </p:ext>
            </p:extLst>
          </p:nvPr>
        </p:nvGraphicFramePr>
        <p:xfrm>
          <a:off x="4553712" y="621792"/>
          <a:ext cx="6812280" cy="5541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430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linds(horizontal)">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20"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CE5841-C184-4A70-A609-5FE4A50783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4C2851-E241-9E42-928E-F08246570DCC}"/>
              </a:ext>
            </a:extLst>
          </p:cNvPr>
          <p:cNvSpPr>
            <a:spLocks noGrp="1"/>
          </p:cNvSpPr>
          <p:nvPr>
            <p:ph type="title"/>
          </p:nvPr>
        </p:nvSpPr>
        <p:spPr>
          <a:xfrm>
            <a:off x="841248" y="1683169"/>
            <a:ext cx="4068849" cy="4148586"/>
          </a:xfrm>
        </p:spPr>
        <p:txBody>
          <a:bodyPr anchor="t">
            <a:normAutofit/>
          </a:bodyPr>
          <a:lstStyle/>
          <a:p>
            <a:r>
              <a:rPr lang="en-US" sz="4800" dirty="0">
                <a:latin typeface="Chalkboard SE" panose="03050602040202020205" pitchFamily="66" charset="77"/>
              </a:rPr>
              <a:t>Your Turn-</a:t>
            </a:r>
            <a:br>
              <a:rPr lang="en-US" sz="4800" dirty="0">
                <a:latin typeface="Chalkboard SE" panose="03050602040202020205" pitchFamily="66" charset="77"/>
              </a:rPr>
            </a:br>
            <a:r>
              <a:rPr lang="en-US" sz="4800" dirty="0">
                <a:latin typeface="Chalkboard SE" panose="03050602040202020205" pitchFamily="66" charset="77"/>
              </a:rPr>
              <a:t>Case I</a:t>
            </a:r>
          </a:p>
        </p:txBody>
      </p:sp>
      <p:sp>
        <p:nvSpPr>
          <p:cNvPr id="3" name="Content Placeholder 2">
            <a:extLst>
              <a:ext uri="{FF2B5EF4-FFF2-40B4-BE49-F238E27FC236}">
                <a16:creationId xmlns:a16="http://schemas.microsoft.com/office/drawing/2014/main" id="{91A91D53-79A8-D547-820F-2A9358442E75}"/>
              </a:ext>
            </a:extLst>
          </p:cNvPr>
          <p:cNvSpPr>
            <a:spLocks noGrp="1"/>
          </p:cNvSpPr>
          <p:nvPr>
            <p:ph idx="1"/>
          </p:nvPr>
        </p:nvSpPr>
        <p:spPr>
          <a:xfrm>
            <a:off x="5498275" y="727372"/>
            <a:ext cx="5849429" cy="4858542"/>
          </a:xfrm>
        </p:spPr>
        <p:txBody>
          <a:bodyPr>
            <a:noAutofit/>
          </a:bodyPr>
          <a:lstStyle/>
          <a:p>
            <a:pPr marL="0" indent="0">
              <a:buNone/>
            </a:pPr>
            <a:r>
              <a:rPr lang="en-US" sz="2400" dirty="0">
                <a:latin typeface="Narkisim" panose="020E0502050101010101" pitchFamily="34" charset="-79"/>
                <a:cs typeface="Narkisim" panose="020E0502050101010101" pitchFamily="34" charset="-79"/>
              </a:rPr>
              <a:t>A board-certified psychiatric NP, in a privately owned alcohol &amp; drug facility, saw a 52-year-old female with diagnosis of depression, fibromyalgia &amp; chronic pain.  After seeing the patient the NP determined that the patient was not appropriate for admission to the alcohol &amp; drug facility but need inpatient psychiatric care.  Twice the NP shared his concerns to his supervisor.  The psychiatrist responded that the diagnosis &amp; recommended care was his responsibility and that the patient was in the correct facility. </a:t>
            </a:r>
          </a:p>
        </p:txBody>
      </p:sp>
      <p:sp>
        <p:nvSpPr>
          <p:cNvPr id="10" name="Rectangle 9">
            <a:extLst>
              <a:ext uri="{FF2B5EF4-FFF2-40B4-BE49-F238E27FC236}">
                <a16:creationId xmlns:a16="http://schemas.microsoft.com/office/drawing/2014/main" id="{CD1AAA2C-FBBE-42AA-B869-31D524B76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6112341"/>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5F937BBF-9326-4230-AB1B-F1795E350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916936" y="4000284"/>
            <a:ext cx="54864" cy="42062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8470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CE5841-C184-4A70-A609-5FE4A50783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4C2851-E241-9E42-928E-F08246570DCC}"/>
              </a:ext>
            </a:extLst>
          </p:cNvPr>
          <p:cNvSpPr>
            <a:spLocks noGrp="1"/>
          </p:cNvSpPr>
          <p:nvPr>
            <p:ph type="title"/>
          </p:nvPr>
        </p:nvSpPr>
        <p:spPr>
          <a:xfrm>
            <a:off x="841248" y="1683169"/>
            <a:ext cx="4068849" cy="4148586"/>
          </a:xfrm>
        </p:spPr>
        <p:txBody>
          <a:bodyPr anchor="t">
            <a:normAutofit/>
          </a:bodyPr>
          <a:lstStyle/>
          <a:p>
            <a:r>
              <a:rPr lang="en-US" sz="4800" dirty="0">
                <a:latin typeface="Chalkboard SE" panose="03050602040202020205" pitchFamily="66" charset="77"/>
              </a:rPr>
              <a:t>Case I (</a:t>
            </a:r>
            <a:r>
              <a:rPr lang="en-US" sz="4800" dirty="0" err="1">
                <a:latin typeface="Chalkboard SE" panose="03050602040202020205" pitchFamily="66" charset="77"/>
              </a:rPr>
              <a:t>con’t</a:t>
            </a:r>
            <a:r>
              <a:rPr lang="en-US" sz="4800" dirty="0">
                <a:latin typeface="Chalkboard SE" panose="03050602040202020205" pitchFamily="66" charset="77"/>
              </a:rPr>
              <a:t>)</a:t>
            </a:r>
          </a:p>
        </p:txBody>
      </p:sp>
      <p:sp>
        <p:nvSpPr>
          <p:cNvPr id="3" name="Content Placeholder 2">
            <a:extLst>
              <a:ext uri="{FF2B5EF4-FFF2-40B4-BE49-F238E27FC236}">
                <a16:creationId xmlns:a16="http://schemas.microsoft.com/office/drawing/2014/main" id="{91A91D53-79A8-D547-820F-2A9358442E75}"/>
              </a:ext>
            </a:extLst>
          </p:cNvPr>
          <p:cNvSpPr>
            <a:spLocks noGrp="1"/>
          </p:cNvSpPr>
          <p:nvPr>
            <p:ph idx="1"/>
          </p:nvPr>
        </p:nvSpPr>
        <p:spPr>
          <a:xfrm>
            <a:off x="5498275" y="727372"/>
            <a:ext cx="5849429" cy="4858542"/>
          </a:xfrm>
        </p:spPr>
        <p:txBody>
          <a:bodyPr>
            <a:noAutofit/>
          </a:bodyPr>
          <a:lstStyle/>
          <a:p>
            <a:pPr marL="0" indent="0">
              <a:buNone/>
            </a:pPr>
            <a:r>
              <a:rPr lang="en-US" sz="2400" dirty="0">
                <a:latin typeface="Narkisim" panose="020E0502050101010101" pitchFamily="34" charset="-79"/>
                <a:cs typeface="Narkisim" panose="020E0502050101010101" pitchFamily="34" charset="-79"/>
              </a:rPr>
              <a:t>After a family visit the patient attempted suicide.  She survived but anoxia resulted in permanent brain damage.  The family sued for damages.  </a:t>
            </a:r>
          </a:p>
          <a:p>
            <a:pPr marL="0" indent="0">
              <a:buNone/>
            </a:pPr>
            <a:endParaRPr lang="en-US" sz="2400" dirty="0">
              <a:latin typeface="Narkisim" panose="020E0502050101010101" pitchFamily="34" charset="-79"/>
              <a:cs typeface="Narkisim" panose="020E0502050101010101" pitchFamily="34" charset="-79"/>
            </a:endParaRPr>
          </a:p>
          <a:p>
            <a:pPr marL="0" indent="0">
              <a:buNone/>
            </a:pPr>
            <a:r>
              <a:rPr lang="en-US" sz="2400" dirty="0">
                <a:latin typeface="Narkisim" panose="020E0502050101010101" pitchFamily="34" charset="-79"/>
                <a:cs typeface="Narkisim" panose="020E0502050101010101" pitchFamily="34" charset="-79"/>
              </a:rPr>
              <a:t>Was the Nurse Practitioner guilty?  If so, what should be the award?</a:t>
            </a:r>
          </a:p>
        </p:txBody>
      </p:sp>
      <p:sp>
        <p:nvSpPr>
          <p:cNvPr id="10" name="Rectangle 9">
            <a:extLst>
              <a:ext uri="{FF2B5EF4-FFF2-40B4-BE49-F238E27FC236}">
                <a16:creationId xmlns:a16="http://schemas.microsoft.com/office/drawing/2014/main" id="{CD1AAA2C-FBBE-42AA-B869-31D524B76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6112341"/>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5F937BBF-9326-4230-AB1B-F1795E350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916936" y="4000284"/>
            <a:ext cx="54864" cy="42062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275647D-D4D0-4F4A-B32E-AC8BBA7CF2E8}"/>
              </a:ext>
            </a:extLst>
          </p:cNvPr>
          <p:cNvSpPr txBox="1"/>
          <p:nvPr/>
        </p:nvSpPr>
        <p:spPr>
          <a:xfrm>
            <a:off x="5771408" y="5585914"/>
            <a:ext cx="4378058"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Taken from Nurses Service Organization</a:t>
            </a:r>
          </a:p>
        </p:txBody>
      </p:sp>
    </p:spTree>
    <p:extLst>
      <p:ext uri="{BB962C8B-B14F-4D97-AF65-F5344CB8AC3E}">
        <p14:creationId xmlns:p14="http://schemas.microsoft.com/office/powerpoint/2010/main" val="1709512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48B233-360B-B24A-84AC-D2696A1A57D6}"/>
              </a:ext>
            </a:extLst>
          </p:cNvPr>
          <p:cNvSpPr>
            <a:spLocks noGrp="1"/>
          </p:cNvSpPr>
          <p:nvPr>
            <p:ph type="title"/>
          </p:nvPr>
        </p:nvSpPr>
        <p:spPr>
          <a:xfrm>
            <a:off x="621792" y="1161288"/>
            <a:ext cx="3602736" cy="4526280"/>
          </a:xfrm>
        </p:spPr>
        <p:txBody>
          <a:bodyPr>
            <a:normAutofit/>
          </a:bodyPr>
          <a:lstStyle/>
          <a:p>
            <a:r>
              <a:rPr lang="en-US" dirty="0">
                <a:latin typeface="Chalkboard SE" panose="03050602040202020205" pitchFamily="66" charset="77"/>
              </a:rPr>
              <a:t>Your Turn – Case II</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02EFA06-EEF9-4C47-A862-F6E075DB22C9}"/>
              </a:ext>
            </a:extLst>
          </p:cNvPr>
          <p:cNvSpPr>
            <a:spLocks noGrp="1"/>
          </p:cNvSpPr>
          <p:nvPr>
            <p:ph idx="1"/>
          </p:nvPr>
        </p:nvSpPr>
        <p:spPr>
          <a:xfrm>
            <a:off x="5433269" y="0"/>
            <a:ext cx="5917483" cy="5925312"/>
          </a:xfrm>
        </p:spPr>
        <p:txBody>
          <a:bodyPr anchor="ctr">
            <a:noAutofit/>
          </a:bodyPr>
          <a:lstStyle/>
          <a:p>
            <a:pPr marL="0" indent="0">
              <a:buNone/>
            </a:pPr>
            <a:endParaRPr lang="en-US" sz="2400" dirty="0">
              <a:latin typeface="Narkisim" panose="020E0502050101010101" pitchFamily="34" charset="-79"/>
              <a:cs typeface="Narkisim" panose="020E0502050101010101" pitchFamily="34" charset="-79"/>
            </a:endParaRPr>
          </a:p>
          <a:p>
            <a:pPr marL="0" indent="0">
              <a:buNone/>
            </a:pPr>
            <a:r>
              <a:rPr lang="en-US" sz="2400" dirty="0">
                <a:latin typeface="Narkisim" panose="020E0502050101010101" pitchFamily="34" charset="-79"/>
                <a:cs typeface="Narkisim" panose="020E0502050101010101" pitchFamily="34" charset="-79"/>
              </a:rPr>
              <a:t>A 67-year-old male was hospitalized for a total knee replacement.  He was placed on an epidural catheter for post-operative pain management.  The patient had one episode postoperatively of hypotension.  The  hypotension was treated with ephedrine with good results.  </a:t>
            </a:r>
          </a:p>
          <a:p>
            <a:pPr marL="0" indent="0">
              <a:buNone/>
            </a:pPr>
            <a:r>
              <a:rPr lang="en-US" sz="2400" dirty="0">
                <a:latin typeface="Narkisim" panose="020E0502050101010101" pitchFamily="34" charset="-79"/>
                <a:cs typeface="Narkisim" panose="020E0502050101010101" pitchFamily="34" charset="-79"/>
              </a:rPr>
              <a:t>The patient was transferred to a Medical-Surgical unit and assessed by the receiving nurse.  The receiving nurse found the patient stable.  He was assigned to an LPN as reported by the RN.</a:t>
            </a:r>
          </a:p>
          <a:p>
            <a:pPr marL="0" indent="0">
              <a:buNone/>
            </a:pPr>
            <a:r>
              <a:rPr lang="en-US" sz="2400" dirty="0">
                <a:latin typeface="Narkisim" panose="020E0502050101010101" pitchFamily="34" charset="-79"/>
                <a:cs typeface="Narkisim" panose="020E0502050101010101" pitchFamily="34" charset="-79"/>
              </a:rPr>
              <a:t>The patient was unable to tolerate ordered respiratory therapy because of nausea.</a:t>
            </a:r>
          </a:p>
          <a:p>
            <a:pPr marL="0" indent="0">
              <a:buNone/>
            </a:pPr>
            <a:endParaRPr lang="en-US" sz="2400" dirty="0">
              <a:latin typeface="Narkisim" panose="020E0502050101010101" pitchFamily="34" charset="-79"/>
              <a:cs typeface="Narkisim" panose="020E0502050101010101" pitchFamily="34" charset="-79"/>
            </a:endParaRPr>
          </a:p>
        </p:txBody>
      </p:sp>
    </p:spTree>
    <p:extLst>
      <p:ext uri="{BB962C8B-B14F-4D97-AF65-F5344CB8AC3E}">
        <p14:creationId xmlns:p14="http://schemas.microsoft.com/office/powerpoint/2010/main" val="4435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48B233-360B-B24A-84AC-D2696A1A57D6}"/>
              </a:ext>
            </a:extLst>
          </p:cNvPr>
          <p:cNvSpPr>
            <a:spLocks noGrp="1"/>
          </p:cNvSpPr>
          <p:nvPr>
            <p:ph type="title"/>
          </p:nvPr>
        </p:nvSpPr>
        <p:spPr>
          <a:xfrm>
            <a:off x="621792" y="1161288"/>
            <a:ext cx="3602736" cy="4526280"/>
          </a:xfrm>
        </p:spPr>
        <p:txBody>
          <a:bodyPr>
            <a:normAutofit/>
          </a:bodyPr>
          <a:lstStyle/>
          <a:p>
            <a:r>
              <a:rPr lang="en-US" dirty="0">
                <a:latin typeface="Chalkboard SE" panose="03050602040202020205" pitchFamily="66" charset="77"/>
              </a:rPr>
              <a:t>Your Turn – Case II</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02EFA06-EEF9-4C47-A862-F6E075DB22C9}"/>
              </a:ext>
            </a:extLst>
          </p:cNvPr>
          <p:cNvSpPr>
            <a:spLocks noGrp="1"/>
          </p:cNvSpPr>
          <p:nvPr>
            <p:ph idx="1"/>
          </p:nvPr>
        </p:nvSpPr>
        <p:spPr>
          <a:xfrm>
            <a:off x="5440679" y="414338"/>
            <a:ext cx="5910073" cy="5510974"/>
          </a:xfrm>
        </p:spPr>
        <p:txBody>
          <a:bodyPr anchor="ctr">
            <a:noAutofit/>
          </a:bodyPr>
          <a:lstStyle/>
          <a:p>
            <a:pPr marL="0" indent="0">
              <a:buNone/>
            </a:pPr>
            <a:r>
              <a:rPr lang="en-US" sz="2400" dirty="0">
                <a:latin typeface="Narkisim" panose="020E0502050101010101" pitchFamily="34" charset="-79"/>
                <a:cs typeface="Narkisim" panose="020E0502050101010101" pitchFamily="34" charset="-79"/>
              </a:rPr>
              <a:t>The patient vomited a few minutes later.  The RN reported the LPN found the patient unresponsive &amp; a code blue was called. </a:t>
            </a:r>
          </a:p>
          <a:p>
            <a:pPr marL="0" indent="0">
              <a:buNone/>
            </a:pPr>
            <a:r>
              <a:rPr lang="en-US" sz="2400" dirty="0">
                <a:latin typeface="Narkisim" panose="020E0502050101010101" pitchFamily="34" charset="-79"/>
                <a:cs typeface="Narkisim" panose="020E0502050101010101" pitchFamily="34" charset="-79"/>
              </a:rPr>
              <a:t>The LPN and two other staff members stated that the RN found the patient and called the code.  Further staff reported that the LPN had not been assigned to the patient.  </a:t>
            </a:r>
          </a:p>
          <a:p>
            <a:pPr marL="0" indent="0">
              <a:buNone/>
            </a:pPr>
            <a:r>
              <a:rPr lang="en-US" sz="2400" dirty="0">
                <a:latin typeface="Narkisim" panose="020E0502050101010101" pitchFamily="34" charset="-79"/>
                <a:cs typeface="Narkisim" panose="020E0502050101010101" pitchFamily="34" charset="-79"/>
              </a:rPr>
              <a:t>Patient was diagnosed with anoxic encephalopathy and died when life support was removed.</a:t>
            </a:r>
          </a:p>
          <a:p>
            <a:pPr marL="0" indent="0">
              <a:buNone/>
            </a:pPr>
            <a:r>
              <a:rPr lang="en-US" sz="2400" dirty="0">
                <a:latin typeface="Narkisim" panose="020E0502050101010101" pitchFamily="34" charset="-79"/>
                <a:cs typeface="Narkisim" panose="020E0502050101010101" pitchFamily="34" charset="-79"/>
              </a:rPr>
              <a:t>Is the case malpractice?  If so, how much would be awarded?</a:t>
            </a:r>
          </a:p>
          <a:p>
            <a:pPr marL="0" indent="0">
              <a:buNone/>
            </a:pPr>
            <a:endParaRPr lang="en-US" sz="2400" dirty="0">
              <a:latin typeface="Narkisim" panose="020E0502050101010101" pitchFamily="34" charset="-79"/>
              <a:cs typeface="Narkisim" panose="020E0502050101010101" pitchFamily="34" charset="-79"/>
            </a:endParaRPr>
          </a:p>
        </p:txBody>
      </p:sp>
      <p:sp>
        <p:nvSpPr>
          <p:cNvPr id="4" name="TextBox 3">
            <a:extLst>
              <a:ext uri="{FF2B5EF4-FFF2-40B4-BE49-F238E27FC236}">
                <a16:creationId xmlns:a16="http://schemas.microsoft.com/office/drawing/2014/main" id="{0F460014-497E-4340-9ACF-F960847547EB}"/>
              </a:ext>
            </a:extLst>
          </p:cNvPr>
          <p:cNvSpPr txBox="1"/>
          <p:nvPr/>
        </p:nvSpPr>
        <p:spPr>
          <a:xfrm>
            <a:off x="4818888" y="5925312"/>
            <a:ext cx="2361218"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Case from California Assoc for Nurse Practitioners</a:t>
            </a:r>
          </a:p>
        </p:txBody>
      </p:sp>
    </p:spTree>
    <p:extLst>
      <p:ext uri="{BB962C8B-B14F-4D97-AF65-F5344CB8AC3E}">
        <p14:creationId xmlns:p14="http://schemas.microsoft.com/office/powerpoint/2010/main" val="33353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checkerboard(across)">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chemeClr val="tx2">
                <a:lumMod val="10000"/>
                <a:lumOff val="90000"/>
              </a:schemeClr>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48B233-360B-B24A-84AC-D2696A1A57D6}"/>
              </a:ext>
            </a:extLst>
          </p:cNvPr>
          <p:cNvSpPr>
            <a:spLocks noGrp="1"/>
          </p:cNvSpPr>
          <p:nvPr>
            <p:ph type="title"/>
          </p:nvPr>
        </p:nvSpPr>
        <p:spPr>
          <a:xfrm>
            <a:off x="621792" y="1161288"/>
            <a:ext cx="3602736" cy="4526280"/>
          </a:xfrm>
        </p:spPr>
        <p:txBody>
          <a:bodyPr>
            <a:normAutofit/>
          </a:bodyPr>
          <a:lstStyle/>
          <a:p>
            <a:r>
              <a:rPr lang="en-US" dirty="0">
                <a:latin typeface="Chalkboard SE" panose="03050602040202020205" pitchFamily="66" charset="77"/>
              </a:rPr>
              <a:t>Your Turn – Case III</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02EFA06-EEF9-4C47-A862-F6E075DB22C9}"/>
              </a:ext>
            </a:extLst>
          </p:cNvPr>
          <p:cNvSpPr>
            <a:spLocks noGrp="1"/>
          </p:cNvSpPr>
          <p:nvPr>
            <p:ph idx="1"/>
          </p:nvPr>
        </p:nvSpPr>
        <p:spPr>
          <a:xfrm>
            <a:off x="5434149" y="932688"/>
            <a:ext cx="5916603" cy="4992624"/>
          </a:xfrm>
        </p:spPr>
        <p:txBody>
          <a:bodyPr anchor="ctr">
            <a:noAutofit/>
          </a:bodyPr>
          <a:lstStyle/>
          <a:p>
            <a:pPr marL="0" indent="0">
              <a:buNone/>
            </a:pPr>
            <a:r>
              <a:rPr lang="en-US" sz="2400" dirty="0">
                <a:latin typeface="Narkisim" panose="020F0502020204030204" pitchFamily="34" charset="0"/>
                <a:cs typeface="Narkisim" panose="020F0502020204030204" pitchFamily="34" charset="0"/>
              </a:rPr>
              <a:t>An infant was seen 21 days after a normal delivery for the first well baby visit.  The physician who saw the infant diagnosed jaundice (mild) and possible failure to thrive.</a:t>
            </a:r>
          </a:p>
          <a:p>
            <a:pPr marL="0" indent="0">
              <a:buNone/>
            </a:pPr>
            <a:r>
              <a:rPr lang="en-US" sz="2400" dirty="0">
                <a:latin typeface="Narkisim" panose="020F0502020204030204" pitchFamily="34" charset="0"/>
                <a:cs typeface="Narkisim" panose="020F0502020204030204" pitchFamily="34" charset="0"/>
              </a:rPr>
              <a:t>The infant did not return to the clinic for any visits until the age of 6 months.  Seen by the practice Nurse Practitioner, the infant was reported to be developing normally.  The mother failed to bring the child in for two subsequent scheduled visits.  </a:t>
            </a:r>
          </a:p>
          <a:p>
            <a:pPr marL="0" indent="0">
              <a:buNone/>
            </a:pPr>
            <a:r>
              <a:rPr lang="en-US" sz="2400" dirty="0">
                <a:latin typeface="Narkisim" panose="020E0502050101010101" pitchFamily="34" charset="-79"/>
                <a:cs typeface="Narkisim" panose="020E0502050101010101" pitchFamily="34" charset="-79"/>
              </a:rPr>
              <a:t>When contacted by phone the mother said the baby “looked cross-eyed”.</a:t>
            </a:r>
          </a:p>
        </p:txBody>
      </p:sp>
    </p:spTree>
    <p:extLst>
      <p:ext uri="{BB962C8B-B14F-4D97-AF65-F5344CB8AC3E}">
        <p14:creationId xmlns:p14="http://schemas.microsoft.com/office/powerpoint/2010/main" val="3500963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AccentBoxVTI">
  <a:themeElements>
    <a:clrScheme name="AnalogousFromLightSeedRightStep">
      <a:dk1>
        <a:srgbClr val="000000"/>
      </a:dk1>
      <a:lt1>
        <a:srgbClr val="FFFFFF"/>
      </a:lt1>
      <a:dk2>
        <a:srgbClr val="413724"/>
      </a:dk2>
      <a:lt2>
        <a:srgbClr val="E2E8E7"/>
      </a:lt2>
      <a:accent1>
        <a:srgbClr val="C6969E"/>
      </a:accent1>
      <a:accent2>
        <a:srgbClr val="BA8E7F"/>
      </a:accent2>
      <a:accent3>
        <a:srgbClr val="B2A281"/>
      </a:accent3>
      <a:accent4>
        <a:srgbClr val="A3A872"/>
      </a:accent4>
      <a:accent5>
        <a:srgbClr val="95AA81"/>
      </a:accent5>
      <a:accent6>
        <a:srgbClr val="7CAF78"/>
      </a:accent6>
      <a:hlink>
        <a:srgbClr val="568E85"/>
      </a:hlink>
      <a:folHlink>
        <a:srgbClr val="828282"/>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925</Words>
  <Application>Microsoft Macintosh PowerPoint</Application>
  <PresentationFormat>Widescreen</PresentationFormat>
  <Paragraphs>63</Paragraphs>
  <Slides>14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Avenir Next LT Pro</vt:lpstr>
      <vt:lpstr>Calibri</vt:lpstr>
      <vt:lpstr>Chalkboard SE</vt:lpstr>
      <vt:lpstr>Narkisim</vt:lpstr>
      <vt:lpstr>AccentBoxVTI</vt:lpstr>
      <vt:lpstr>You be the JUDGE</vt:lpstr>
      <vt:lpstr>Well, what do you think?</vt:lpstr>
      <vt:lpstr>What do you think? (con’t)</vt:lpstr>
      <vt:lpstr>The Decision</vt:lpstr>
      <vt:lpstr>Your Turn- Case I</vt:lpstr>
      <vt:lpstr>Case I (con’t)</vt:lpstr>
      <vt:lpstr>Your Turn – Case II</vt:lpstr>
      <vt:lpstr>Your Turn – Case II</vt:lpstr>
      <vt:lpstr>Your Turn – Case III</vt:lpstr>
      <vt:lpstr>Your Turn – Case III (con’t)</vt:lpstr>
      <vt:lpstr>Your Turn – Case III (con’t)</vt:lpstr>
      <vt:lpstr>The HOSA Competitive Event – Medical Law &amp; Ethics Written Test</vt:lpstr>
      <vt:lpstr>Biomedical Debate</vt:lpstr>
      <vt:lpstr>Researched Persuasive Writing &amp; Speaking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be the JUDGE</dc:title>
  <dc:creator>Microsoft Office User</dc:creator>
  <cp:lastModifiedBy>Jan Mould</cp:lastModifiedBy>
  <cp:revision>8</cp:revision>
  <dcterms:created xsi:type="dcterms:W3CDTF">2020-08-06T22:26:11Z</dcterms:created>
  <dcterms:modified xsi:type="dcterms:W3CDTF">2024-09-25T14:20:24Z</dcterms:modified>
</cp:coreProperties>
</file>