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7" r:id="rId2"/>
    <p:sldId id="269" r:id="rId3"/>
    <p:sldId id="262" r:id="rId4"/>
    <p:sldId id="263" r:id="rId5"/>
    <p:sldId id="264" r:id="rId6"/>
    <p:sldId id="265" r:id="rId7"/>
    <p:sldId id="266" r:id="rId8"/>
    <p:sldId id="260" r:id="rId9"/>
    <p:sldId id="267" r:id="rId10"/>
    <p:sldId id="268" r:id="rId11"/>
    <p:sldId id="271" r:id="rId12"/>
    <p:sldId id="270" r:id="rId13"/>
    <p:sldId id="272" r:id="rId14"/>
    <p:sldId id="273" r:id="rId15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558"/>
  </p:normalViewPr>
  <p:slideViewPr>
    <p:cSldViewPr>
      <p:cViewPr varScale="1">
        <p:scale>
          <a:sx n="121" d="100"/>
          <a:sy n="121" d="100"/>
        </p:scale>
        <p:origin x="190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0343EB-3CDB-F3E4-C8E5-B3FA924C90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A6FFFE-3C3C-0BCE-1967-8EFDD3260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603C1B-1D4C-DD72-34FF-2DC5956390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A6259-94B5-7345-B533-B1B125209E1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3429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ABF856-7FFE-FB03-AE72-205EF9B754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BF280C-41E0-F2F7-1F15-0F8B456CAF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68B09F-9576-9E52-B440-6CB6DA3343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E334E-87B6-D340-926D-B6CA4DE6E058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4000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F38CA4-CCF0-1ABD-F122-550E09586A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687CB3-B504-97FD-87B3-56F8750BF7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8F3CA4-B6D2-33C4-A672-3A6D870CDE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68971-7FA5-B34D-8B7B-E128F0D51D95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67643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F7EC1F-EB28-263D-1D31-669820B94C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5B044B-F49D-88D3-E185-531A3C79E6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39158B-3E4A-78E6-D499-CCE33AB6BE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E4AE9-B1F1-5343-8F1F-96AED8C71B0A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746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A5BA2E-564B-4EC3-2369-BEC4EC632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3F72C3-5918-86AC-FB99-18E696B35F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BA859-A485-9380-61BC-8FC3C03E16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0804D-5662-9A4B-AC13-CE8CC99A16A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15076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657221-B754-0D7C-B263-58CAF44195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84304D-B685-6C4F-D31E-209C6B4626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7DBB7A-5933-AB58-0282-B1862E13C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6259B-17D1-184E-A97B-AC64BDF0834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6723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1F12056-12D7-DA36-4AD7-22608AA49F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E3B407C-D1D6-4AEC-8CC4-C3CEB0440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2C08D83-73C7-A3FF-CB32-00FEF9A49D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A04BF-3C32-904C-A893-94A36EBD6609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772743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5FB5B03-24C1-6032-2EFF-09B77B242C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F8762A2-D0E9-530C-55C4-48AA6F11A7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7E8B23D-859C-C766-835A-0559D1F29F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1D2FD-FC5B-554F-ACAE-4F3CDAE81891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996521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5E3A178-3952-1677-BE26-B95600ED6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5BB552-2D76-01AC-9E92-2980EDD891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49F69E8-5192-8156-6151-7110147C4E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2F3D1-671B-FA41-9584-36E34F97E750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762803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E36166-CAE2-BB7B-A1E7-4866A1CB1B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6FDCC9-73C8-4426-6960-FF2E565766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7F2E05-69E5-1B4C-B493-89CFA6B444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651FD-D85A-9846-A0F1-CDA9F432F9B5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08570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75CD02-75C0-2F37-738B-C6CB4F12C2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F1BB5F-1615-37C7-FF10-AFF8CBA965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3E6BC5-14C2-680C-D771-8E9F4CC4FD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50B58-125C-8048-9A84-7F3947E23988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06364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E25530A-DE20-4E07-F1B6-BDBE54510C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9F956E2-8A8C-9E2D-16FA-FE132A4067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42B3356-B7A5-EA8B-BEE0-9CA07419BB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170763-C4AD-4B5C-EBD8-3016B9330D5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BBF473F-66C1-D0C4-1EE5-566BC85DC3A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134B309-F178-2642-A1AB-23EEA2AEFBC9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yoclinic.org/tests-procedures/c-section/about/pac-20393655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9">
            <a:extLst>
              <a:ext uri="{FF2B5EF4-FFF2-40B4-BE49-F238E27FC236}">
                <a16:creationId xmlns:a16="http://schemas.microsoft.com/office/drawing/2014/main" id="{2A41D5ED-47F7-C50E-FAC8-DEE8BD9E850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16013" y="620713"/>
            <a:ext cx="5254625" cy="3095625"/>
          </a:xfrm>
        </p:spPr>
        <p:txBody>
          <a:bodyPr anchor="ctr"/>
          <a:lstStyle/>
          <a:p>
            <a:pPr eaLnBrk="1" hangingPunct="1"/>
            <a:r>
              <a:rPr lang="es-UY" altLang="en-US" sz="4400">
                <a:solidFill>
                  <a:schemeClr val="tx1"/>
                </a:solidFill>
              </a:rPr>
              <a:t>Pregnancy</a:t>
            </a:r>
            <a:br>
              <a:rPr lang="es-UY" altLang="en-US" sz="4400">
                <a:solidFill>
                  <a:schemeClr val="tx1"/>
                </a:solidFill>
              </a:rPr>
            </a:br>
            <a:r>
              <a:rPr lang="es-UY" altLang="en-US" sz="3200">
                <a:solidFill>
                  <a:schemeClr val="tx1"/>
                </a:solidFill>
              </a:rPr>
              <a:t>Jan Mould, RN, BSN, MEd</a:t>
            </a:r>
            <a:br>
              <a:rPr lang="es-UY" altLang="en-US" sz="3200">
                <a:solidFill>
                  <a:schemeClr val="tx1"/>
                </a:solidFill>
              </a:rPr>
            </a:br>
            <a:r>
              <a:rPr lang="es-UY" altLang="en-US" sz="3200">
                <a:solidFill>
                  <a:schemeClr val="tx1"/>
                </a:solidFill>
              </a:rPr>
              <a:t>HOSA – Future Health Professionals</a:t>
            </a:r>
            <a:endParaRPr lang="es-ES" altLang="en-US" sz="32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D015F-A874-463F-AC4B-5F5172B923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3</a:t>
            </a:r>
            <a:r>
              <a:rPr lang="en-US" altLang="en-US" baseline="30000"/>
              <a:t>rd</a:t>
            </a:r>
            <a:r>
              <a:rPr lang="en-US" altLang="en-US"/>
              <a:t> Stage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9E330-744F-DF6F-6A18-6DB6EB747B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47813" y="1930400"/>
            <a:ext cx="5846762" cy="2997200"/>
          </a:xfrm>
        </p:spPr>
        <p:txBody>
          <a:bodyPr/>
          <a:lstStyle/>
          <a:p>
            <a:pPr eaLnBrk="1" hangingPunct="1"/>
            <a:r>
              <a:rPr lang="en-US" altLang="en-US" sz="2400"/>
              <a:t>After baby delivered to placenta delivered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75E724-462A-343B-CF2E-C548449E3B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3429000"/>
            <a:ext cx="2479675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230985DC-FF92-40DD-D046-C4885A06BF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Medical Reasons for C-Section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D143B6B1-3875-CA0A-3FDE-0A4AF184A3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Fetal distress</a:t>
            </a:r>
          </a:p>
          <a:p>
            <a:pPr eaLnBrk="1" hangingPunct="1"/>
            <a:r>
              <a:rPr lang="en-US" altLang="en-US"/>
              <a:t>Repeat cesarean</a:t>
            </a:r>
          </a:p>
          <a:p>
            <a:pPr eaLnBrk="1" hangingPunct="1"/>
            <a:r>
              <a:rPr lang="en-US" altLang="en-US"/>
              <a:t>Chronic health conditions</a:t>
            </a:r>
          </a:p>
          <a:p>
            <a:pPr eaLnBrk="1" hangingPunct="1"/>
            <a:r>
              <a:rPr lang="en-US" altLang="en-US"/>
              <a:t>Cephalopelvic disporportion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AE10C126-247D-D404-EF9B-34714C8EAC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 -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3D945-682D-192B-D0E9-4A9FDFCD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763" y="1223963"/>
            <a:ext cx="7786687" cy="539273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Medical Reasons for C- Section: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dirty="0"/>
              <a:t>Abnormal position</a:t>
            </a:r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  <p:pic>
        <p:nvPicPr>
          <p:cNvPr id="24579" name="Picture 4" descr="Health Scout (healthscout) on Pinterest">
            <a:extLst>
              <a:ext uri="{FF2B5EF4-FFF2-40B4-BE49-F238E27FC236}">
                <a16:creationId xmlns:a16="http://schemas.microsoft.com/office/drawing/2014/main" id="{F43AC8E3-89BA-CD7D-2980-532B8E3C26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924175"/>
            <a:ext cx="3206750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B76D4-7369-5373-EF64-3A48E6DA0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Read more about it: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dirty="0">
                <a:hlinkClick r:id="rId2"/>
              </a:rPr>
              <a:t>C-section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F6509A2A-17B0-82CE-4053-08417A65F7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Now How Much Do You Know?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4D96D802-0477-B1DE-3236-BB2E2B8106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Post-test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1.  How many weeks is a human pregnancy?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2.  How many stages of labor are there?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3.  How are the stages of pregnancy divided?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4.  Babies born before the _______ week are considered premature.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5.  At what week of pregnancy would you expect the mother to feel movement?</a:t>
            </a:r>
          </a:p>
          <a:p>
            <a:pPr marL="457200" indent="-457200" eaLnBrk="1" hangingPunct="1">
              <a:buFontTx/>
              <a:buAutoNum type="arabicPeriod" startAt="6"/>
              <a:defRPr/>
            </a:pPr>
            <a:r>
              <a:rPr lang="en-US" altLang="en-US" sz="2000" dirty="0"/>
              <a:t>What is a breech presentation?</a:t>
            </a:r>
          </a:p>
          <a:p>
            <a:pPr marL="457200" indent="-457200" eaLnBrk="1" hangingPunct="1">
              <a:buFontTx/>
              <a:buAutoNum type="arabicPeriod" startAt="6"/>
              <a:defRPr/>
            </a:pPr>
            <a:endParaRPr lang="en-US" altLang="en-US" sz="2000" dirty="0"/>
          </a:p>
          <a:p>
            <a:pPr marL="457200" indent="-457200" eaLnBrk="1" hangingPunct="1">
              <a:buFontTx/>
              <a:buAutoNum type="arabicPeriod" startAt="6"/>
              <a:defRPr/>
            </a:pPr>
            <a:endParaRPr lang="en-US" altLang="en-US" sz="2000" dirty="0"/>
          </a:p>
          <a:p>
            <a:pPr marL="0" indent="0" eaLnBrk="1" hangingPunct="1">
              <a:buFontTx/>
              <a:buNone/>
              <a:defRPr/>
            </a:pPr>
            <a:endParaRPr lang="en-US" altLang="en-US" sz="2000" dirty="0"/>
          </a:p>
          <a:p>
            <a:pPr marL="0" indent="0" eaLnBrk="1" hangingPunct="1">
              <a:buFontTx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C9AFAAE0-2474-C593-6337-2A21FF282B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Much Do You Know?</a:t>
            </a:r>
          </a:p>
        </p:txBody>
      </p:sp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F861DF70-95FC-F131-8279-34EF63F750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1.  How many weeks is a human pregnancy?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2.  How many stages of labor are there?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3.  How are the stages of pregnancy divided?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4.  Babies born before the _______ week are considered premature.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5.  At what week of pregnancy would you expect the mother to feel movement?</a:t>
            </a:r>
          </a:p>
          <a:p>
            <a:pPr marL="457200" indent="-457200" eaLnBrk="1" hangingPunct="1">
              <a:buFontTx/>
              <a:buAutoNum type="arabicPeriod" startAt="6"/>
              <a:defRPr/>
            </a:pPr>
            <a:r>
              <a:rPr lang="en-US" altLang="en-US" sz="2000" dirty="0"/>
              <a:t>What is a breech presentation?</a:t>
            </a:r>
          </a:p>
          <a:p>
            <a:pPr marL="457200" indent="-457200" eaLnBrk="1" hangingPunct="1">
              <a:buFontTx/>
              <a:buAutoNum type="arabicPeriod" startAt="6"/>
              <a:defRPr/>
            </a:pPr>
            <a:endParaRPr lang="en-US" altLang="en-US" sz="2000" dirty="0"/>
          </a:p>
          <a:p>
            <a:pPr marL="457200" indent="-457200" eaLnBrk="1" hangingPunct="1">
              <a:buFontTx/>
              <a:buAutoNum type="arabicPeriod" startAt="6"/>
              <a:defRPr/>
            </a:pPr>
            <a:endParaRPr lang="en-US" altLang="en-US" sz="2000" dirty="0"/>
          </a:p>
          <a:p>
            <a:pPr marL="0" indent="0" eaLnBrk="1" hangingPunct="1">
              <a:buFontTx/>
              <a:buNone/>
              <a:defRPr/>
            </a:pPr>
            <a:endParaRPr lang="en-US" altLang="en-US" sz="2000" dirty="0"/>
          </a:p>
          <a:p>
            <a:pPr marL="0" indent="0" eaLnBrk="1" hangingPunct="1">
              <a:buFontTx/>
              <a:buNone/>
              <a:defRPr/>
            </a:pPr>
            <a:endParaRPr lang="en-US" alt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EF33-CFBA-C1A4-6560-71E5AC1F85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F1B90-4892-0AC6-361B-9D0A8310AA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Usually lasts 40 weeks</a:t>
            </a:r>
          </a:p>
          <a:p>
            <a:pPr eaLnBrk="1" hangingPunct="1"/>
            <a:r>
              <a:rPr lang="en-US" altLang="en-US" sz="2400"/>
              <a:t>Divided into trimester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First trimester (week 1-12)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Second trimester (week 13-28)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Third trimester (week 29-delivery)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5D53E-3915-747F-2BBA-D517E51A63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r>
              <a:rPr lang="en-US" altLang="en-US"/>
              <a:t>First Trimester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E97B3-2656-7877-FA6B-20A1CABD4A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3398838"/>
            <a:ext cx="8229600" cy="4525962"/>
          </a:xfrm>
        </p:spPr>
        <p:txBody>
          <a:bodyPr/>
          <a:lstStyle/>
          <a:p>
            <a:pPr eaLnBrk="1" hangingPunct="1"/>
            <a:r>
              <a:rPr lang="en-US" altLang="en-US" sz="2100"/>
              <a:t>Conception with the fertilized egg (zygote)</a:t>
            </a:r>
          </a:p>
          <a:p>
            <a:pPr eaLnBrk="1" hangingPunct="1"/>
            <a:r>
              <a:rPr lang="en-US" altLang="en-US" sz="2100"/>
              <a:t>Implants in the uterine wall</a:t>
            </a:r>
          </a:p>
          <a:p>
            <a:pPr eaLnBrk="1" hangingPunct="1"/>
            <a:r>
              <a:rPr lang="en-US" altLang="en-US" sz="2100"/>
              <a:t>Cells become the fetus and placenta</a:t>
            </a:r>
          </a:p>
          <a:p>
            <a:pPr eaLnBrk="1" hangingPunct="1"/>
            <a:r>
              <a:rPr lang="en-US" altLang="en-US" sz="2100"/>
              <a:t>Placenta provides nutrients &amp; oxygen</a:t>
            </a:r>
          </a:p>
          <a:p>
            <a:pPr eaLnBrk="1" hangingPunct="1"/>
            <a:endParaRPr lang="en-US" altLang="en-US"/>
          </a:p>
        </p:txBody>
      </p:sp>
      <p:pic>
        <p:nvPicPr>
          <p:cNvPr id="4" name="Picture 4" descr="pregnancy_stages_s3_stage_one">
            <a:extLst>
              <a:ext uri="{FF2B5EF4-FFF2-40B4-BE49-F238E27FC236}">
                <a16:creationId xmlns:a16="http://schemas.microsoft.com/office/drawing/2014/main" id="{4EE205ED-5DD5-720A-04EF-715FB45C4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98450"/>
            <a:ext cx="3313112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88142-16F0-3E94-2C18-320FF4AF7A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Second Trimester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36DA2-E082-57E3-1CBF-6B7437A8CD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93888" y="1778000"/>
            <a:ext cx="5846762" cy="2998788"/>
          </a:xfrm>
        </p:spPr>
        <p:txBody>
          <a:bodyPr/>
          <a:lstStyle/>
          <a:p>
            <a:pPr eaLnBrk="1" hangingPunct="1"/>
            <a:r>
              <a:rPr lang="en-US" altLang="en-US" sz="2400"/>
              <a:t>16 weeks can usually determine sex</a:t>
            </a:r>
          </a:p>
          <a:p>
            <a:pPr eaLnBrk="1" hangingPunct="1"/>
            <a:r>
              <a:rPr lang="en-US" altLang="en-US" sz="2400"/>
              <a:t>20 weeks mother feels movement</a:t>
            </a:r>
          </a:p>
          <a:p>
            <a:pPr eaLnBrk="1" hangingPunct="1"/>
            <a:r>
              <a:rPr lang="en-US" altLang="en-US" sz="2400"/>
              <a:t>Survival rate at 28 weeks gestation is about 92%</a:t>
            </a:r>
          </a:p>
          <a:p>
            <a:pPr eaLnBrk="1" hangingPunct="1"/>
            <a:endParaRPr lang="en-US" altLang="en-US"/>
          </a:p>
        </p:txBody>
      </p:sp>
      <p:pic>
        <p:nvPicPr>
          <p:cNvPr id="4" name="Picture 4" descr="pregnancy_stages_s10_stage_two">
            <a:extLst>
              <a:ext uri="{FF2B5EF4-FFF2-40B4-BE49-F238E27FC236}">
                <a16:creationId xmlns:a16="http://schemas.microsoft.com/office/drawing/2014/main" id="{A35629B6-DDB1-D5EE-2FF2-5C6D4807B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573463"/>
            <a:ext cx="3311525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7B563-C88A-8373-A8EC-0C500B2464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Third Trimester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87477-CE23-AAE9-066B-2C2BCA1845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14500" y="1539875"/>
            <a:ext cx="5846763" cy="2997200"/>
          </a:xfrm>
        </p:spPr>
        <p:txBody>
          <a:bodyPr/>
          <a:lstStyle/>
          <a:p>
            <a:pPr eaLnBrk="1" hangingPunct="1"/>
            <a:r>
              <a:rPr lang="en-US" altLang="en-US" sz="2400"/>
              <a:t>Born before 37 weeks considered preterm</a:t>
            </a:r>
          </a:p>
          <a:p>
            <a:pPr eaLnBrk="1" hangingPunct="1"/>
            <a:endParaRPr lang="en-US" altLang="en-US"/>
          </a:p>
        </p:txBody>
      </p:sp>
      <p:pic>
        <p:nvPicPr>
          <p:cNvPr id="4" name="Picture 4" descr="pregnancy_stages_s16_stage_three">
            <a:extLst>
              <a:ext uri="{FF2B5EF4-FFF2-40B4-BE49-F238E27FC236}">
                <a16:creationId xmlns:a16="http://schemas.microsoft.com/office/drawing/2014/main" id="{E37FF67C-5D9A-163A-D7EC-9A6C72304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038475"/>
            <a:ext cx="3522662" cy="239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C9441-ECA2-5154-113B-38DFF2874C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85975" y="1041400"/>
            <a:ext cx="5969000" cy="808038"/>
          </a:xfrm>
        </p:spPr>
        <p:txBody>
          <a:bodyPr/>
          <a:lstStyle/>
          <a:p>
            <a:pPr eaLnBrk="1" hangingPunct="1"/>
            <a:r>
              <a:rPr lang="en-US" altLang="en-US"/>
              <a:t>Stages of Labor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ACFB7-135D-DA7E-748F-65BB497441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750" y="1773238"/>
            <a:ext cx="5846763" cy="2998787"/>
          </a:xfrm>
        </p:spPr>
        <p:txBody>
          <a:bodyPr/>
          <a:lstStyle/>
          <a:p>
            <a:pPr eaLnBrk="1" hangingPunct="1"/>
            <a:r>
              <a:rPr lang="en-US" altLang="en-US" sz="2400"/>
              <a:t>First stage from beginning of contractions to full dilation (10 cm)</a:t>
            </a:r>
          </a:p>
          <a:p>
            <a:pPr eaLnBrk="1" hangingPunct="1"/>
            <a:r>
              <a:rPr lang="en-US" altLang="en-US" sz="2400"/>
              <a:t>Divided in two parts – early labor to active labor </a:t>
            </a:r>
          </a:p>
        </p:txBody>
      </p:sp>
      <p:sp>
        <p:nvSpPr>
          <p:cNvPr id="19459" name="AutoShape 4" descr="Image result for pic of laboring moms">
            <a:extLst>
              <a:ext uri="{FF2B5EF4-FFF2-40B4-BE49-F238E27FC236}">
                <a16:creationId xmlns:a16="http://schemas.microsoft.com/office/drawing/2014/main" id="{00FC8D04-03E6-BBFB-504B-F9507F2026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888" y="7493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8A4106-2003-357F-76FD-A94E7C97E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452813"/>
            <a:ext cx="3887788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E02FE2E0-237A-6C0A-A353-F08E2B52F9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642350" cy="4997450"/>
          </a:xfrm>
        </p:spPr>
        <p:txBody>
          <a:bodyPr/>
          <a:lstStyle/>
          <a:p>
            <a:pPr eaLnBrk="1" hangingPunct="1"/>
            <a:r>
              <a:rPr lang="es-UY" altLang="en-US"/>
              <a:t>Students will need ping pong ball &amp; balloon</a:t>
            </a:r>
            <a:endParaRPr lang="es-ES" altLang="en-US"/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BD2EC9C1-1E63-C00A-6C1C-9CA351D84E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>
                <a:solidFill>
                  <a:schemeClr val="tx1"/>
                </a:solidFill>
              </a:rPr>
              <a:t>Balloon Activity</a:t>
            </a:r>
            <a:endParaRPr lang="es-E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EF899-3378-89A1-FF53-C30DD918B8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Second Stage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8013C-326A-6DB3-E64B-651C3DA05D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1825" y="1557338"/>
            <a:ext cx="5846763" cy="2997200"/>
          </a:xfrm>
        </p:spPr>
        <p:txBody>
          <a:bodyPr/>
          <a:lstStyle/>
          <a:p>
            <a:pPr eaLnBrk="1" hangingPunct="1"/>
            <a:r>
              <a:rPr lang="en-US" altLang="en-US" sz="2400"/>
              <a:t>Often called “pushing” stage </a:t>
            </a:r>
          </a:p>
          <a:p>
            <a:pPr eaLnBrk="1" hangingPunct="1"/>
            <a:r>
              <a:rPr lang="en-US" altLang="en-US" sz="2400"/>
              <a:t>Ends with birth of baby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1F4F38-3C5C-5975-FDF6-2061EA76F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1295" y="3661890"/>
            <a:ext cx="2380888" cy="20648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335</Words>
  <Application>Microsoft Macintosh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Diseño predeterminado</vt:lpstr>
      <vt:lpstr>Pregnancy Jan Mould, RN, BSN, MEd HOSA – Future Health Professionals</vt:lpstr>
      <vt:lpstr>How Much Do You Know?</vt:lpstr>
      <vt:lpstr>Normal Pregnancy</vt:lpstr>
      <vt:lpstr>      First Trimester</vt:lpstr>
      <vt:lpstr>Second Trimester</vt:lpstr>
      <vt:lpstr>Third Trimester</vt:lpstr>
      <vt:lpstr>Stages of Labor</vt:lpstr>
      <vt:lpstr>Balloon Activity</vt:lpstr>
      <vt:lpstr>Second Stage</vt:lpstr>
      <vt:lpstr>3rd Stage</vt:lpstr>
      <vt:lpstr>Medical Reasons for C-Section</vt:lpstr>
      <vt:lpstr>C - Section</vt:lpstr>
      <vt:lpstr>PowerPoint Presentation</vt:lpstr>
      <vt:lpstr>Now How Much Do You Know?</vt:lpstr>
    </vt:vector>
  </TitlesOfParts>
  <Company>Siracusa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</dc:title>
  <dc:creator>Mariajose</dc:creator>
  <cp:lastModifiedBy>Jan Mould</cp:lastModifiedBy>
  <cp:revision>68</cp:revision>
  <dcterms:created xsi:type="dcterms:W3CDTF">2008-10-16T00:38:52Z</dcterms:created>
  <dcterms:modified xsi:type="dcterms:W3CDTF">2024-09-25T15:25:45Z</dcterms:modified>
</cp:coreProperties>
</file>