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50" r:id="rId2"/>
    <p:sldMasterId id="2147483657" r:id="rId3"/>
    <p:sldMasterId id="2147483659" r:id="rId4"/>
    <p:sldMasterId id="2147483662" r:id="rId5"/>
    <p:sldMasterId id="2147483665" r:id="rId6"/>
    <p:sldMasterId id="2147483670" r:id="rId7"/>
  </p:sldMasterIdLst>
  <p:notesMasterIdLst>
    <p:notesMasterId r:id="rId17"/>
  </p:notesMasterIdLst>
  <p:sldIdLst>
    <p:sldId id="257" r:id="rId8"/>
    <p:sldId id="266" r:id="rId9"/>
    <p:sldId id="258" r:id="rId10"/>
    <p:sldId id="277" r:id="rId11"/>
    <p:sldId id="279" r:id="rId12"/>
    <p:sldId id="278" r:id="rId13"/>
    <p:sldId id="264" r:id="rId14"/>
    <p:sldId id="262" r:id="rId15"/>
    <p:sldId id="261" r:id="rId1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9695"/>
    <a:srgbClr val="800000"/>
    <a:srgbClr val="0160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31"/>
    <p:restoredTop sz="94558"/>
  </p:normalViewPr>
  <p:slideViewPr>
    <p:cSldViewPr snapToGrid="0" snapToObjects="1">
      <p:cViewPr varScale="1">
        <p:scale>
          <a:sx n="161" d="100"/>
          <a:sy n="161" d="100"/>
        </p:scale>
        <p:origin x="1032" y="19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A94E62-BC5E-7E49-B5BA-C39460A0B63F}" type="datetimeFigureOut">
              <a:rPr lang="en-US" smtClean="0"/>
              <a:t>9/25/24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8C0757-AEBE-944A-BAB5-36FE8F31E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080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8C0757-AEBE-944A-BAB5-36FE8F31E1E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330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National Survey on Drug Use and Health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8C0757-AEBE-944A-BAB5-36FE8F31E1E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985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content used in previous years may not be used again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C0757-AEBE-944A-BAB5-36FE8F31E1E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076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6407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0290" y="2781014"/>
            <a:ext cx="4113851" cy="55289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1608E"/>
                </a:solidFill>
                <a:latin typeface="PT Sans"/>
                <a:cs typeface="PT San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33019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0405" y="246143"/>
            <a:ext cx="5618154" cy="623963"/>
          </a:xfrm>
          <a:prstGeom prst="rect">
            <a:avLst/>
          </a:prstGeom>
        </p:spPr>
        <p:txBody>
          <a:bodyPr/>
          <a:lstStyle>
            <a:lvl1pPr algn="l">
              <a:defRPr b="1" cap="all">
                <a:solidFill>
                  <a:schemeClr val="bg1"/>
                </a:solidFill>
                <a:latin typeface="Aldo SemiBold"/>
                <a:cs typeface="Aldo SemiBold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0403" y="1106401"/>
            <a:ext cx="7645229" cy="1314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700">
                <a:solidFill>
                  <a:srgbClr val="800000"/>
                </a:solidFill>
                <a:latin typeface="PT Sans"/>
                <a:cs typeface="PT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4" name="Picture 3" descr="Cybis-HOSA-Rebrand-Logo-On-Red-we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558" y="83497"/>
            <a:ext cx="2438481" cy="93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96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4883" y="158063"/>
            <a:ext cx="7715282" cy="857250"/>
          </a:xfrm>
          <a:prstGeom prst="rect">
            <a:avLst/>
          </a:prstGeom>
        </p:spPr>
        <p:txBody>
          <a:bodyPr/>
          <a:lstStyle>
            <a:lvl1pPr algn="l">
              <a:defRPr b="1" cap="all">
                <a:solidFill>
                  <a:srgbClr val="800000"/>
                </a:solidFill>
                <a:latin typeface="Aldo SemiBold"/>
                <a:cs typeface="Aldo SemiBold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877462" y="483119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0"/>
          </p:nvPr>
        </p:nvSpPr>
        <p:spPr>
          <a:xfrm>
            <a:off x="974883" y="1096623"/>
            <a:ext cx="7715282" cy="2871861"/>
          </a:xfrm>
          <a:prstGeom prst="rect">
            <a:avLst/>
          </a:prstGeom>
        </p:spPr>
        <p:txBody>
          <a:bodyPr/>
          <a:lstStyle>
            <a:lvl1pPr marL="342900" indent="-342900">
              <a:buSzPct val="55000"/>
              <a:buFont typeface="Lucida Grande"/>
              <a:buChar char="▲"/>
              <a:defRPr sz="2800">
                <a:solidFill>
                  <a:srgbClr val="01608E"/>
                </a:solidFill>
                <a:latin typeface="PT Sans"/>
                <a:cs typeface="PT Sans"/>
              </a:defRPr>
            </a:lvl1pPr>
            <a:lvl2pPr marL="742950" indent="-285750">
              <a:buSzPct val="55000"/>
              <a:buFont typeface="Lucida Grande"/>
              <a:buChar char="▲"/>
              <a:defRPr sz="1800">
                <a:solidFill>
                  <a:srgbClr val="800000"/>
                </a:solidFill>
                <a:latin typeface="PT Sans"/>
                <a:cs typeface="PT Sans"/>
              </a:defRPr>
            </a:lvl2pPr>
            <a:lvl3pPr marL="1143000" indent="-228600">
              <a:buSzPct val="55000"/>
              <a:buFont typeface="Lucida Grande"/>
              <a:buChar char="▲"/>
              <a:defRPr sz="1600">
                <a:solidFill>
                  <a:srgbClr val="800000"/>
                </a:solidFill>
                <a:latin typeface="PT Sans"/>
                <a:cs typeface="PT Sans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47998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09393" y="369832"/>
            <a:ext cx="6024186" cy="857250"/>
          </a:xfrm>
          <a:prstGeom prst="rect">
            <a:avLst/>
          </a:prstGeom>
        </p:spPr>
        <p:txBody>
          <a:bodyPr/>
          <a:lstStyle>
            <a:lvl1pPr algn="l">
              <a:lnSpc>
                <a:spcPct val="70000"/>
              </a:lnSpc>
              <a:defRPr b="1" cap="all">
                <a:solidFill>
                  <a:srgbClr val="FFFFFF"/>
                </a:solidFill>
                <a:latin typeface="Aldo SemiBold"/>
                <a:cs typeface="Aldo SemiBold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393" y="1469316"/>
            <a:ext cx="7715282" cy="3394075"/>
          </a:xfrm>
          <a:prstGeom prst="rect">
            <a:avLst/>
          </a:prstGeom>
        </p:spPr>
        <p:txBody>
          <a:bodyPr/>
          <a:lstStyle>
            <a:lvl1pPr marL="342900" indent="-342900">
              <a:buSzPct val="55000"/>
              <a:buFont typeface="Lucida Grande"/>
              <a:buChar char="▲"/>
              <a:defRPr sz="2800">
                <a:solidFill>
                  <a:srgbClr val="01608E"/>
                </a:solidFill>
                <a:latin typeface="PT Sans"/>
                <a:cs typeface="PT Sans"/>
              </a:defRPr>
            </a:lvl1pPr>
            <a:lvl2pPr marL="742950" indent="-285750">
              <a:buSzPct val="55000"/>
              <a:buFont typeface="Lucida Grande"/>
              <a:buChar char="▲"/>
              <a:defRPr sz="1800">
                <a:solidFill>
                  <a:srgbClr val="800000"/>
                </a:solidFill>
                <a:latin typeface="PT Sans"/>
                <a:cs typeface="PT Sans"/>
              </a:defRPr>
            </a:lvl2pPr>
            <a:lvl3pPr marL="1143000" indent="-228600">
              <a:buSzPct val="55000"/>
              <a:buFont typeface="Lucida Grande"/>
              <a:buChar char="▲"/>
              <a:defRPr sz="1600">
                <a:solidFill>
                  <a:srgbClr val="800000"/>
                </a:solidFill>
                <a:latin typeface="PT Sans"/>
                <a:cs typeface="PT Sans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94274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1588"/>
            <a:ext cx="8229600" cy="857250"/>
          </a:xfrm>
          <a:prstGeom prst="rect">
            <a:avLst/>
          </a:prstGeom>
        </p:spPr>
        <p:txBody>
          <a:bodyPr/>
          <a:lstStyle>
            <a:lvl1pPr algn="l">
              <a:defRPr sz="4500" b="1" cap="all">
                <a:solidFill>
                  <a:schemeClr val="bg1"/>
                </a:solidFill>
                <a:latin typeface="Aldo SemiBold"/>
                <a:cs typeface="Aldo SemiBold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9594"/>
            <a:ext cx="4038600" cy="3394075"/>
          </a:xfrm>
          <a:prstGeom prst="rect">
            <a:avLst/>
          </a:prstGeom>
        </p:spPr>
        <p:txBody>
          <a:bodyPr/>
          <a:lstStyle>
            <a:lvl1pPr marL="342900" indent="-342900">
              <a:buSzPct val="55000"/>
              <a:buFont typeface="Lucida Grande"/>
              <a:buChar char="▲"/>
              <a:defRPr sz="2100">
                <a:solidFill>
                  <a:srgbClr val="D99695"/>
                </a:solidFill>
                <a:latin typeface="PT Sans"/>
                <a:cs typeface="PT Sans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9594"/>
            <a:ext cx="4038600" cy="3394075"/>
          </a:xfrm>
          <a:prstGeom prst="rect">
            <a:avLst/>
          </a:prstGeom>
        </p:spPr>
        <p:txBody>
          <a:bodyPr/>
          <a:lstStyle>
            <a:lvl1pPr marL="342900" indent="-342900">
              <a:buSzPct val="55000"/>
              <a:buFont typeface="Lucida Grande"/>
              <a:buChar char="▲"/>
              <a:defRPr sz="2100">
                <a:solidFill>
                  <a:srgbClr val="D99695"/>
                </a:solidFill>
                <a:latin typeface="PT Sans"/>
                <a:cs typeface="PT Sans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9708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5219" y="469287"/>
            <a:ext cx="2298512" cy="3582023"/>
          </a:xfrm>
          <a:prstGeom prst="rect">
            <a:avLst/>
          </a:prstGeom>
        </p:spPr>
        <p:txBody>
          <a:bodyPr/>
          <a:lstStyle>
            <a:lvl1pPr algn="r">
              <a:lnSpc>
                <a:spcPct val="70000"/>
              </a:lnSpc>
              <a:spcAft>
                <a:spcPts val="1800"/>
              </a:spcAft>
              <a:defRPr b="1" cap="all">
                <a:solidFill>
                  <a:schemeClr val="bg1"/>
                </a:solidFill>
                <a:latin typeface="Aldo SemiBold"/>
                <a:cs typeface="Aldo SemiBold"/>
              </a:defRPr>
            </a:lvl1pPr>
          </a:lstStyle>
          <a:p>
            <a:r>
              <a:rPr lang="en-US" dirty="0"/>
              <a:t>Click </a:t>
            </a:r>
            <a:br>
              <a:rPr lang="en-US" dirty="0"/>
            </a:br>
            <a:r>
              <a:rPr lang="en-US" dirty="0"/>
              <a:t>to </a:t>
            </a:r>
            <a:br>
              <a:rPr lang="en-US" dirty="0"/>
            </a:br>
            <a:r>
              <a:rPr lang="en-US" dirty="0"/>
              <a:t>edit </a:t>
            </a:r>
            <a:br>
              <a:rPr lang="en-US" dirty="0"/>
            </a:br>
            <a:r>
              <a:rPr lang="en-US" dirty="0"/>
              <a:t>Master </a:t>
            </a:r>
            <a:br>
              <a:rPr lang="en-US" dirty="0"/>
            </a:br>
            <a:r>
              <a:rPr lang="en-US" dirty="0"/>
              <a:t>title </a:t>
            </a:r>
            <a:br>
              <a:rPr lang="en-US" dirty="0"/>
            </a:br>
            <a:r>
              <a:rPr lang="en-US" dirty="0"/>
              <a:t>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8379" y="469287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>
                <a:solidFill>
                  <a:srgbClr val="01608E"/>
                </a:solidFill>
                <a:latin typeface="PT Sans"/>
                <a:cs typeface="PT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96593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ybis-HOSA-Rebrand-Logo-On-Blue-we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630" y="1299030"/>
            <a:ext cx="6531426" cy="2481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08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ybis-HOSA-Rebrand-Logo-On-Blue-we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18" y="21884"/>
            <a:ext cx="6932184" cy="263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959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1600" kern="1200">
          <a:solidFill>
            <a:schemeClr val="accent5">
              <a:lumMod val="75000"/>
            </a:schemeClr>
          </a:solidFill>
          <a:latin typeface="DIN-Bold"/>
          <a:ea typeface="+mj-ea"/>
          <a:cs typeface="DIN-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0251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-Alone.psd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062" y="4211195"/>
            <a:ext cx="1542019" cy="829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469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RedLinesTanTraingle.psd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178" y="187872"/>
            <a:ext cx="1501942" cy="828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06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RedLinesTanTraingle.psd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178" y="187872"/>
            <a:ext cx="1501942" cy="828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875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RedLinesTanTraingle.psd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73" y="4075558"/>
            <a:ext cx="1501942" cy="828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713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LGzwEUZIhU&amp;t=79s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hs.gov/sites/default/files/pmtf-final-report-2019-05-23.pdf" TargetMode="External"/><Relationship Id="rId7" Type="http://schemas.openxmlformats.org/officeDocument/2006/relationships/image" Target="../media/image13.jpeg"/><Relationship Id="rId2" Type="http://schemas.openxmlformats.org/officeDocument/2006/relationships/hyperlink" Target="https://takebackday.dea.gov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cdc.gov/rxawareness/index.html" TargetMode="External"/><Relationship Id="rId5" Type="http://schemas.openxmlformats.org/officeDocument/2006/relationships/hyperlink" Target="https://www.samhsa.gov/prevention-week" TargetMode="External"/><Relationship Id="rId4" Type="http://schemas.openxmlformats.org/officeDocument/2006/relationships/hyperlink" Target="https://www.drugabuse.gov/publications/improving-opioid-prescribin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We_lPniEq4" TargetMode="External"/><Relationship Id="rId2" Type="http://schemas.openxmlformats.org/officeDocument/2006/relationships/hyperlink" Target="https://www.hhs.gov/opioids/treatment/index.html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hosa.org/guidelines/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rx-awareness/stories/mike.html?CDC_AAref_Val=https://www.cdc.gov/rxawareness/stories/mike.html" TargetMode="External"/><Relationship Id="rId2" Type="http://schemas.openxmlformats.org/officeDocument/2006/relationships/hyperlink" Target="https://www.cdc.gov/rx-awareness/stories/annmarie.html?CDC_AAref_Val=https://www.cdc.gov/rxawareness/stories/annmarie.html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hosa.org/wp-content/uploads/2021/02/20-21-PSA-Sept6.pdf" TargetMode="External"/><Relationship Id="rId4" Type="http://schemas.openxmlformats.org/officeDocument/2006/relationships/hyperlink" Target="https://hosa.org/guideline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0289" y="2781013"/>
            <a:ext cx="6869945" cy="1548939"/>
          </a:xfrm>
        </p:spPr>
        <p:txBody>
          <a:bodyPr/>
          <a:lstStyle/>
          <a:p>
            <a:r>
              <a:rPr lang="en-US" sz="3200" i="1" dirty="0">
                <a:latin typeface="MV Boli" panose="02000500030200090000" pitchFamily="2" charset="0"/>
                <a:cs typeface="MV Boli" panose="02000500030200090000" pitchFamily="2" charset="0"/>
              </a:rPr>
              <a:t>Jan Mould, RN, BSN, MEd</a:t>
            </a:r>
            <a:br>
              <a:rPr lang="en-US" sz="3200" i="1" dirty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n-US" sz="2800" i="1" dirty="0">
                <a:latin typeface="MV Boli" panose="02000500030200090000" pitchFamily="2" charset="0"/>
                <a:cs typeface="MV Boli" panose="02000500030200090000" pitchFamily="2" charset="0"/>
              </a:rPr>
              <a:t>Deputy Director of Competitive Events </a:t>
            </a:r>
            <a:br>
              <a:rPr lang="en-US" sz="3200" i="1" dirty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n-US" sz="2800" i="1" dirty="0">
                <a:latin typeface="MV Boli" panose="02000500030200090000" pitchFamily="2" charset="0"/>
                <a:cs typeface="MV Boli" panose="02000500030200090000" pitchFamily="2" charset="0"/>
              </a:rPr>
              <a:t>HOSA – Future Health Professionals</a:t>
            </a:r>
          </a:p>
        </p:txBody>
      </p:sp>
    </p:spTree>
    <p:extLst>
      <p:ext uri="{BB962C8B-B14F-4D97-AF65-F5344CB8AC3E}">
        <p14:creationId xmlns:p14="http://schemas.microsoft.com/office/powerpoint/2010/main" val="1596044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27A70-A350-1D46-8D96-36A96B7108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Opioid epidemic </a:t>
            </a:r>
            <a:br>
              <a:rPr lang="en-US" dirty="0"/>
            </a:br>
            <a:endParaRPr lang="en-US" dirty="0"/>
          </a:p>
        </p:txBody>
      </p:sp>
      <p:pic>
        <p:nvPicPr>
          <p:cNvPr id="1026" name="Picture 2" descr="Jerome Adams - Wikipedia">
            <a:extLst>
              <a:ext uri="{FF2B5EF4-FFF2-40B4-BE49-F238E27FC236}">
                <a16:creationId xmlns:a16="http://schemas.microsoft.com/office/drawing/2014/main" id="{78EF0ACA-FCCB-B74E-B01F-07FC621F2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399" y="1810398"/>
            <a:ext cx="1864660" cy="23335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BEB6C666-D60C-D745-8CC5-5F727AC9C3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2659" y="1299883"/>
            <a:ext cx="7787421" cy="3067800"/>
          </a:xfrm>
        </p:spPr>
        <p:txBody>
          <a:bodyPr>
            <a:normAutofit/>
          </a:bodyPr>
          <a:lstStyle/>
          <a:p>
            <a:r>
              <a:rPr lang="en-US" dirty="0"/>
              <a:t>“There is no us and them when it comes to the opioid epidemic and when it comes to health.  We are all in this together.”</a:t>
            </a:r>
          </a:p>
          <a:p>
            <a:r>
              <a:rPr lang="en-US" i="1" dirty="0">
                <a:hlinkClick r:id="rId3"/>
              </a:rPr>
              <a:t>Dr. Jerome Adams</a:t>
            </a:r>
          </a:p>
          <a:p>
            <a:r>
              <a:rPr lang="en-US" i="1" dirty="0">
                <a:hlinkClick r:id="rId3"/>
              </a:rPr>
              <a:t>20</a:t>
            </a:r>
            <a:r>
              <a:rPr lang="en-US" i="1" baseline="30000" dirty="0">
                <a:hlinkClick r:id="rId3"/>
              </a:rPr>
              <a:t>th</a:t>
            </a:r>
            <a:r>
              <a:rPr lang="en-US" i="1" dirty="0">
                <a:hlinkClick r:id="rId3"/>
              </a:rPr>
              <a:t> US Surgeon General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82983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>
                <a:latin typeface="Arial" charset="0"/>
                <a:ea typeface="Arial" charset="0"/>
                <a:cs typeface="Arial" charset="0"/>
              </a:rPr>
              <a:t>What are opioids?</a:t>
            </a:r>
            <a:r>
              <a:rPr lang="en-US" dirty="0"/>
              <a:t>	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0403" y="1106400"/>
            <a:ext cx="7645229" cy="3515027"/>
          </a:xfrm>
        </p:spPr>
        <p:txBody>
          <a:bodyPr>
            <a:normAutofit/>
          </a:bodyPr>
          <a:lstStyle/>
          <a:p>
            <a:pPr marL="342900" indent="-342900" defTabSz="914400">
              <a:spcBef>
                <a:spcPts val="0"/>
              </a:spcBef>
            </a:pPr>
            <a:endParaRPr lang="en-US" sz="2400" dirty="0">
              <a:solidFill>
                <a:schemeClr val="accent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 defTabSz="914400">
              <a:spcBef>
                <a:spcPts val="0"/>
              </a:spcBef>
              <a:buFont typeface="Arial" charset="0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Diminish body’s perception of pain</a:t>
            </a:r>
          </a:p>
          <a:p>
            <a:pPr marL="342900" indent="-342900" defTabSz="914400">
              <a:spcBef>
                <a:spcPts val="0"/>
              </a:spcBef>
              <a:buFont typeface="Arial" charset="0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Examples </a:t>
            </a:r>
          </a:p>
          <a:p>
            <a:pPr defTabSz="914400">
              <a:spcBef>
                <a:spcPts val="0"/>
              </a:spcBef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          Prescription drugs such as:</a:t>
            </a:r>
          </a:p>
          <a:p>
            <a:pPr defTabSz="914400">
              <a:spcBef>
                <a:spcPts val="0"/>
              </a:spcBef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          morphine, codeine, methadone, oxycodone,</a:t>
            </a:r>
          </a:p>
          <a:p>
            <a:pPr defTabSz="914400">
              <a:spcBef>
                <a:spcPts val="0"/>
              </a:spcBef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          hydrocodone, fentanyl</a:t>
            </a:r>
          </a:p>
          <a:p>
            <a:pPr defTabSz="914400">
              <a:spcBef>
                <a:spcPts val="0"/>
              </a:spcBef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          Illegal drugs:  heroin</a:t>
            </a:r>
          </a:p>
          <a:p>
            <a:pPr defTabSz="914400">
              <a:spcBef>
                <a:spcPts val="0"/>
              </a:spcBef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     </a:t>
            </a:r>
          </a:p>
          <a:p>
            <a:pPr marL="342900" indent="-342900" defTabSz="914400">
              <a:spcBef>
                <a:spcPts val="0"/>
              </a:spcBef>
            </a:pPr>
            <a:endParaRPr lang="en-US" sz="3200" b="1" dirty="0">
              <a:solidFill>
                <a:schemeClr val="accent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18464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EE0F5-E268-F04E-A9C9-C5D5A6A8E5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INCIDENCE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A092CB-63B8-0B4D-B742-9E3CA6A300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0403" y="1106401"/>
            <a:ext cx="7645229" cy="2873928"/>
          </a:xfrm>
        </p:spPr>
        <p:txBody>
          <a:bodyPr/>
          <a:lstStyle/>
          <a:p>
            <a:r>
              <a:rPr lang="en-US" dirty="0"/>
              <a:t>According to the 2019 NSDUH Annual Report:  </a:t>
            </a:r>
          </a:p>
          <a:p>
            <a:endParaRPr lang="en-US" dirty="0"/>
          </a:p>
          <a:p>
            <a:r>
              <a:rPr lang="en-US" b="1" dirty="0"/>
              <a:t>10.1 million people aged 12 or older misused opioids in 2019</a:t>
            </a:r>
          </a:p>
          <a:p>
            <a:endParaRPr lang="en-US" b="1" dirty="0"/>
          </a:p>
          <a:p>
            <a:r>
              <a:rPr lang="en-US" b="1" dirty="0"/>
              <a:t>70,630 people died from drug overdose in 2019</a:t>
            </a:r>
          </a:p>
        </p:txBody>
      </p:sp>
    </p:spTree>
    <p:extLst>
      <p:ext uri="{BB962C8B-B14F-4D97-AF65-F5344CB8AC3E}">
        <p14:creationId xmlns:p14="http://schemas.microsoft.com/office/powerpoint/2010/main" val="576454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68251-F942-1A41-B74A-7E5A6DB3AD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PREVENTION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685A35-71C0-3E4C-8057-BBE6914F92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2778" y="958484"/>
            <a:ext cx="7645229" cy="299047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2"/>
              </a:rPr>
              <a:t>How to Safely Dispose of Drugs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3"/>
              </a:rPr>
              <a:t>Rethinking pain treatment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4"/>
              </a:rPr>
              <a:t>Improving Opioid Prescribing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5"/>
              </a:rPr>
              <a:t>National Prevention Week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6"/>
              </a:rPr>
              <a:t>Rx Awareness Campaign</a:t>
            </a:r>
            <a:endParaRPr lang="en-US" dirty="0"/>
          </a:p>
          <a:p>
            <a:endParaRPr lang="en-US" dirty="0"/>
          </a:p>
        </p:txBody>
      </p:sp>
      <p:pic>
        <p:nvPicPr>
          <p:cNvPr id="2050" name="Picture 2" descr="Prescription Opioids DrugFacts | National Institute on Drug Abuse (NIDA)">
            <a:extLst>
              <a:ext uri="{FF2B5EF4-FFF2-40B4-BE49-F238E27FC236}">
                <a16:creationId xmlns:a16="http://schemas.microsoft.com/office/drawing/2014/main" id="{7781AC33-3816-4443-8282-CA1A970D3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392" y="2453719"/>
            <a:ext cx="3492500" cy="23241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4916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515C7-680E-7F40-81FC-01AD66E8E7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TREATMENT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FDE9BB-7BC1-1544-BA2B-ABC0C898BE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Finding an opioid treatment program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3"/>
              </a:rPr>
              <a:t>Treating overdose - Naloxone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860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>
                <a:latin typeface="Arial" charset="0"/>
                <a:ea typeface="Arial" charset="0"/>
                <a:cs typeface="Arial" charset="0"/>
              </a:rPr>
              <a:t>HHS 5-Point strategy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0403" y="1106400"/>
            <a:ext cx="7645229" cy="3304962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  <a:latin typeface="PT Sans" panose="020B0503020203020204" pitchFamily="34" charset="77"/>
                <a:ea typeface="Arial" charset="0"/>
                <a:cs typeface="Arial" charset="0"/>
              </a:rPr>
              <a:t>Better services for addiction, prevention, treatment &amp; recovery services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  <a:latin typeface="PT Sans" panose="020B0503020203020204" pitchFamily="34" charset="77"/>
                <a:ea typeface="Arial" charset="0"/>
                <a:cs typeface="Arial" charset="0"/>
              </a:rPr>
              <a:t>Better data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  <a:latin typeface="PT Sans" panose="020B0503020203020204" pitchFamily="34" charset="77"/>
                <a:ea typeface="Arial" charset="0"/>
                <a:cs typeface="Arial" charset="0"/>
              </a:rPr>
              <a:t>Better pain management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  <a:latin typeface="PT Sans" panose="020B0503020203020204" pitchFamily="34" charset="77"/>
                <a:ea typeface="Arial" charset="0"/>
                <a:cs typeface="Arial" charset="0"/>
              </a:rPr>
              <a:t>Better targeting of overdose reversing drugs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  <a:latin typeface="PT Sans" panose="020B0503020203020204" pitchFamily="34" charset="77"/>
                <a:ea typeface="Arial" charset="0"/>
                <a:cs typeface="Arial" charset="0"/>
              </a:rPr>
              <a:t>Better research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accent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132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HOSA </a:t>
            </a:r>
            <a:r>
              <a:rPr lang="en-US" sz="2800" dirty="0"/>
              <a:t>Connection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8379" y="469286"/>
            <a:ext cx="6400800" cy="2013937"/>
          </a:xfrm>
        </p:spPr>
        <p:txBody>
          <a:bodyPr/>
          <a:lstStyle/>
          <a:p>
            <a:r>
              <a:rPr lang="en-US" sz="2800" dirty="0">
                <a:hlinkClick r:id="rId2"/>
              </a:rPr>
              <a:t>Behavioral Health</a:t>
            </a:r>
          </a:p>
          <a:p>
            <a:r>
              <a:rPr lang="en-US" sz="2800" dirty="0">
                <a:hlinkClick r:id="rId2"/>
              </a:rPr>
              <a:t>Community Awareness</a:t>
            </a:r>
          </a:p>
          <a:p>
            <a:r>
              <a:rPr lang="en-US" sz="2800" dirty="0">
                <a:hlinkClick r:id="rId2"/>
              </a:rPr>
              <a:t>Health Education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745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Turn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Watch Ann Marie’s story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3"/>
              </a:rPr>
              <a:t>Watch Mike’s Story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Working in groups create a PSA to educate your peers about the dangers of opioid addiction.</a:t>
            </a:r>
          </a:p>
          <a:p>
            <a:r>
              <a:rPr lang="en-US" dirty="0">
                <a:hlinkClick r:id="rId4"/>
              </a:rPr>
              <a:t>PSA</a:t>
            </a:r>
            <a:r>
              <a:rPr lang="en-US" dirty="0">
                <a:hlinkClick r:id="rId5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013745"/>
      </p:ext>
    </p:extLst>
  </p:cSld>
  <p:clrMapOvr>
    <a:masterClrMapping/>
  </p:clrMapOvr>
</p:sld>
</file>

<file path=ppt/theme/theme1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1749</TotalTime>
  <Words>234</Words>
  <Application>Microsoft Macintosh PowerPoint</Application>
  <PresentationFormat>On-screen Show (16:9)</PresentationFormat>
  <Paragraphs>51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9</vt:i4>
      </vt:variant>
    </vt:vector>
  </HeadingPairs>
  <TitlesOfParts>
    <vt:vector size="23" baseType="lpstr">
      <vt:lpstr>Aldo SemiBold</vt:lpstr>
      <vt:lpstr>Arial</vt:lpstr>
      <vt:lpstr>Calibri</vt:lpstr>
      <vt:lpstr>DIN-Bold</vt:lpstr>
      <vt:lpstr>Lucida Grande</vt:lpstr>
      <vt:lpstr>MV Boli</vt:lpstr>
      <vt:lpstr>PT Sans</vt:lpstr>
      <vt:lpstr>6_Custom Design</vt:lpstr>
      <vt:lpstr>Custom Design</vt:lpstr>
      <vt:lpstr>1_Custom Design</vt:lpstr>
      <vt:lpstr>2_Custom Design</vt:lpstr>
      <vt:lpstr>3_Custom Design</vt:lpstr>
      <vt:lpstr>4_Custom Design</vt:lpstr>
      <vt:lpstr>5_Custom Design</vt:lpstr>
      <vt:lpstr>Jan Mould, RN, BSN, MEd Deputy Director of Competitive Events  HOSA – Future Health Professionals</vt:lpstr>
      <vt:lpstr>Opioid epidemic  </vt:lpstr>
      <vt:lpstr>What are opioids? </vt:lpstr>
      <vt:lpstr>INCIDENCE</vt:lpstr>
      <vt:lpstr>PREVENTION</vt:lpstr>
      <vt:lpstr>TREATMENT</vt:lpstr>
      <vt:lpstr>HHS 5-Point strategy </vt:lpstr>
      <vt:lpstr>HOSA Connection</vt:lpstr>
      <vt:lpstr>Your Turn</vt:lpstr>
    </vt:vector>
  </TitlesOfParts>
  <Company>Cybis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Jeffrey Douglass</dc:creator>
  <cp:lastModifiedBy>Jan Mould</cp:lastModifiedBy>
  <cp:revision>59</cp:revision>
  <dcterms:created xsi:type="dcterms:W3CDTF">2012-03-07T14:27:10Z</dcterms:created>
  <dcterms:modified xsi:type="dcterms:W3CDTF">2024-09-25T15:55:44Z</dcterms:modified>
</cp:coreProperties>
</file>