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3" r:id="rId7"/>
    <p:sldId id="275" r:id="rId8"/>
    <p:sldId id="276" r:id="rId9"/>
    <p:sldId id="278" r:id="rId10"/>
    <p:sldId id="287" r:id="rId11"/>
    <p:sldId id="289" r:id="rId12"/>
    <p:sldId id="279" r:id="rId13"/>
    <p:sldId id="286" r:id="rId14"/>
    <p:sldId id="280" r:id="rId15"/>
    <p:sldId id="281" r:id="rId16"/>
    <p:sldId id="282" r:id="rId17"/>
    <p:sldId id="283" r:id="rId18"/>
    <p:sldId id="284" r:id="rId19"/>
    <p:sldId id="264" r:id="rId20"/>
    <p:sldId id="28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/>
    <p:restoredTop sz="86122"/>
  </p:normalViewPr>
  <p:slideViewPr>
    <p:cSldViewPr snapToGrid="0" snapToObjects="1">
      <p:cViewPr varScale="1">
        <p:scale>
          <a:sx n="104" d="100"/>
          <a:sy n="104" d="100"/>
        </p:scale>
        <p:origin x="22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3BF98B-BDF1-4C53-92F2-98ECAFDDF88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CF2F851-A4E8-4B59-9C5A-5782E88DE372}">
      <dgm:prSet/>
      <dgm:spPr/>
      <dgm:t>
        <a:bodyPr/>
        <a:lstStyle/>
        <a:p>
          <a:pPr>
            <a:defRPr cap="all"/>
          </a:pPr>
          <a:r>
            <a:rPr lang="en-US" dirty="0"/>
            <a:t>Therapeutic Services</a:t>
          </a:r>
        </a:p>
      </dgm:t>
    </dgm:pt>
    <dgm:pt modelId="{1872704F-B405-4738-847E-037AB7F9215A}" type="parTrans" cxnId="{32F6A6BC-7525-4E5E-96D4-79D441D09F72}">
      <dgm:prSet/>
      <dgm:spPr/>
      <dgm:t>
        <a:bodyPr/>
        <a:lstStyle/>
        <a:p>
          <a:endParaRPr lang="en-US"/>
        </a:p>
      </dgm:t>
    </dgm:pt>
    <dgm:pt modelId="{F4B9FC1C-973E-44EE-AEA9-ABAD9E3F9D06}" type="sibTrans" cxnId="{32F6A6BC-7525-4E5E-96D4-79D441D09F72}">
      <dgm:prSet/>
      <dgm:spPr/>
      <dgm:t>
        <a:bodyPr/>
        <a:lstStyle/>
        <a:p>
          <a:endParaRPr lang="en-US"/>
        </a:p>
      </dgm:t>
    </dgm:pt>
    <dgm:pt modelId="{ED23EA84-2DF9-4718-951E-E0F0FAA9368B}">
      <dgm:prSet/>
      <dgm:spPr/>
      <dgm:t>
        <a:bodyPr/>
        <a:lstStyle/>
        <a:p>
          <a:pPr>
            <a:defRPr cap="all"/>
          </a:pPr>
          <a:r>
            <a:rPr lang="en-US" dirty="0"/>
            <a:t>Diagnostic Services</a:t>
          </a:r>
        </a:p>
      </dgm:t>
    </dgm:pt>
    <dgm:pt modelId="{73D034A4-8731-4BD3-9489-755CF9924C80}" type="parTrans" cxnId="{B5563686-312F-40D4-B314-A6AE3998A87A}">
      <dgm:prSet/>
      <dgm:spPr/>
      <dgm:t>
        <a:bodyPr/>
        <a:lstStyle/>
        <a:p>
          <a:endParaRPr lang="en-US"/>
        </a:p>
      </dgm:t>
    </dgm:pt>
    <dgm:pt modelId="{5D5B2133-4026-42ED-AEDA-12AC19DF11C7}" type="sibTrans" cxnId="{B5563686-312F-40D4-B314-A6AE3998A87A}">
      <dgm:prSet/>
      <dgm:spPr/>
      <dgm:t>
        <a:bodyPr/>
        <a:lstStyle/>
        <a:p>
          <a:endParaRPr lang="en-US"/>
        </a:p>
      </dgm:t>
    </dgm:pt>
    <dgm:pt modelId="{955E2460-7BD2-41B0-9420-B51A8A923C86}">
      <dgm:prSet/>
      <dgm:spPr/>
      <dgm:t>
        <a:bodyPr/>
        <a:lstStyle/>
        <a:p>
          <a:pPr>
            <a:defRPr cap="all"/>
          </a:pPr>
          <a:r>
            <a:rPr lang="en-US" dirty="0"/>
            <a:t>Health Informatics</a:t>
          </a:r>
        </a:p>
      </dgm:t>
    </dgm:pt>
    <dgm:pt modelId="{BAF483C0-0891-4B18-BF48-2A751E80D07F}" type="parTrans" cxnId="{BBD899AD-E5EB-4D70-BD50-353AE0D6FA2C}">
      <dgm:prSet/>
      <dgm:spPr/>
      <dgm:t>
        <a:bodyPr/>
        <a:lstStyle/>
        <a:p>
          <a:endParaRPr lang="en-US"/>
        </a:p>
      </dgm:t>
    </dgm:pt>
    <dgm:pt modelId="{55940D87-0272-4A43-809A-33D2A5AA4381}" type="sibTrans" cxnId="{BBD899AD-E5EB-4D70-BD50-353AE0D6FA2C}">
      <dgm:prSet/>
      <dgm:spPr/>
      <dgm:t>
        <a:bodyPr/>
        <a:lstStyle/>
        <a:p>
          <a:endParaRPr lang="en-US"/>
        </a:p>
      </dgm:t>
    </dgm:pt>
    <dgm:pt modelId="{85024678-F909-4AAD-B3E5-D9858811B9FD}">
      <dgm:prSet/>
      <dgm:spPr/>
      <dgm:t>
        <a:bodyPr/>
        <a:lstStyle/>
        <a:p>
          <a:pPr>
            <a:defRPr cap="all"/>
          </a:pPr>
          <a:r>
            <a:rPr lang="en-US" dirty="0"/>
            <a:t>Support Services</a:t>
          </a:r>
        </a:p>
      </dgm:t>
    </dgm:pt>
    <dgm:pt modelId="{EF47CE14-73F3-410E-B941-AF2DDE83EE2D}" type="parTrans" cxnId="{D60E475E-62D2-42FD-B818-C377D998377F}">
      <dgm:prSet/>
      <dgm:spPr/>
      <dgm:t>
        <a:bodyPr/>
        <a:lstStyle/>
        <a:p>
          <a:endParaRPr lang="en-US"/>
        </a:p>
      </dgm:t>
    </dgm:pt>
    <dgm:pt modelId="{D2519967-A0EE-4A9A-9BB7-1378A43CCD68}" type="sibTrans" cxnId="{D60E475E-62D2-42FD-B818-C377D998377F}">
      <dgm:prSet/>
      <dgm:spPr/>
      <dgm:t>
        <a:bodyPr/>
        <a:lstStyle/>
        <a:p>
          <a:endParaRPr lang="en-US"/>
        </a:p>
      </dgm:t>
    </dgm:pt>
    <dgm:pt modelId="{98D3D65B-C7A8-446C-A7C9-8F55E9268255}">
      <dgm:prSet/>
      <dgm:spPr/>
      <dgm:t>
        <a:bodyPr/>
        <a:lstStyle/>
        <a:p>
          <a:pPr>
            <a:defRPr cap="all"/>
          </a:pPr>
          <a:r>
            <a:rPr lang="en-US" dirty="0"/>
            <a:t>Biotechnology</a:t>
          </a:r>
        </a:p>
      </dgm:t>
    </dgm:pt>
    <dgm:pt modelId="{80105A24-6B15-451A-BA5F-CFF597FABAFA}" type="parTrans" cxnId="{A7EA73F0-6615-4D1F-9929-B86626A0C105}">
      <dgm:prSet/>
      <dgm:spPr/>
      <dgm:t>
        <a:bodyPr/>
        <a:lstStyle/>
        <a:p>
          <a:endParaRPr lang="en-US"/>
        </a:p>
      </dgm:t>
    </dgm:pt>
    <dgm:pt modelId="{F168E26A-5D51-462B-BB81-749D1A79D5D8}" type="sibTrans" cxnId="{A7EA73F0-6615-4D1F-9929-B86626A0C105}">
      <dgm:prSet/>
      <dgm:spPr/>
      <dgm:t>
        <a:bodyPr/>
        <a:lstStyle/>
        <a:p>
          <a:endParaRPr lang="en-US"/>
        </a:p>
      </dgm:t>
    </dgm:pt>
    <dgm:pt modelId="{C73901F1-0382-4AF4-B57F-F1609F00A848}" type="pres">
      <dgm:prSet presAssocID="{913BF98B-BDF1-4C53-92F2-98ECAFDDF886}" presName="root" presStyleCnt="0">
        <dgm:presLayoutVars>
          <dgm:dir/>
          <dgm:resizeHandles val="exact"/>
        </dgm:presLayoutVars>
      </dgm:prSet>
      <dgm:spPr/>
    </dgm:pt>
    <dgm:pt modelId="{4D5DC9A7-EC6B-4ABA-9DAD-C334BD716270}" type="pres">
      <dgm:prSet presAssocID="{1CF2F851-A4E8-4B59-9C5A-5782E88DE372}" presName="compNode" presStyleCnt="0"/>
      <dgm:spPr/>
    </dgm:pt>
    <dgm:pt modelId="{BA9E7BEF-A06A-41F9-A738-CAE6E5277D39}" type="pres">
      <dgm:prSet presAssocID="{1CF2F851-A4E8-4B59-9C5A-5782E88DE372}" presName="iconBgRect" presStyleLbl="bgShp" presStyleIdx="0" presStyleCnt="5"/>
      <dgm:spPr/>
    </dgm:pt>
    <dgm:pt modelId="{DE6ECD2E-21B7-4EA9-83F5-D4458ABA2921}" type="pres">
      <dgm:prSet presAssocID="{1CF2F851-A4E8-4B59-9C5A-5782E88DE37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4666C311-63D9-44ED-89EB-A7D58FB46D95}" type="pres">
      <dgm:prSet presAssocID="{1CF2F851-A4E8-4B59-9C5A-5782E88DE372}" presName="spaceRect" presStyleCnt="0"/>
      <dgm:spPr/>
    </dgm:pt>
    <dgm:pt modelId="{E828BCB5-4AB7-4F0B-8BB4-8F929AE74D4B}" type="pres">
      <dgm:prSet presAssocID="{1CF2F851-A4E8-4B59-9C5A-5782E88DE372}" presName="textRect" presStyleLbl="revTx" presStyleIdx="0" presStyleCnt="5">
        <dgm:presLayoutVars>
          <dgm:chMax val="1"/>
          <dgm:chPref val="1"/>
        </dgm:presLayoutVars>
      </dgm:prSet>
      <dgm:spPr/>
    </dgm:pt>
    <dgm:pt modelId="{28399033-AFA9-4A04-8301-FBEAE4EF1A35}" type="pres">
      <dgm:prSet presAssocID="{F4B9FC1C-973E-44EE-AEA9-ABAD9E3F9D06}" presName="sibTrans" presStyleCnt="0"/>
      <dgm:spPr/>
    </dgm:pt>
    <dgm:pt modelId="{383D0E94-7643-4EA9-9E98-57277ED34841}" type="pres">
      <dgm:prSet presAssocID="{ED23EA84-2DF9-4718-951E-E0F0FAA9368B}" presName="compNode" presStyleCnt="0"/>
      <dgm:spPr/>
    </dgm:pt>
    <dgm:pt modelId="{49727C0F-AE8D-4B1D-ADA0-1E3425B6C7A3}" type="pres">
      <dgm:prSet presAssocID="{ED23EA84-2DF9-4718-951E-E0F0FAA9368B}" presName="iconBgRect" presStyleLbl="bgShp" presStyleIdx="1" presStyleCnt="5"/>
      <dgm:spPr/>
    </dgm:pt>
    <dgm:pt modelId="{DC63FA8F-0707-43D4-A876-2CD5DEDFE357}" type="pres">
      <dgm:prSet presAssocID="{ED23EA84-2DF9-4718-951E-E0F0FAA9368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E724F5FC-C4A3-4B47-ACBC-92E21B492B4C}" type="pres">
      <dgm:prSet presAssocID="{ED23EA84-2DF9-4718-951E-E0F0FAA9368B}" presName="spaceRect" presStyleCnt="0"/>
      <dgm:spPr/>
    </dgm:pt>
    <dgm:pt modelId="{218B08A3-71C5-4F6F-9196-C686EB1848E9}" type="pres">
      <dgm:prSet presAssocID="{ED23EA84-2DF9-4718-951E-E0F0FAA9368B}" presName="textRect" presStyleLbl="revTx" presStyleIdx="1" presStyleCnt="5">
        <dgm:presLayoutVars>
          <dgm:chMax val="1"/>
          <dgm:chPref val="1"/>
        </dgm:presLayoutVars>
      </dgm:prSet>
      <dgm:spPr/>
    </dgm:pt>
    <dgm:pt modelId="{4C1CE283-59B2-41DD-81AA-44E7F6FF44C7}" type="pres">
      <dgm:prSet presAssocID="{5D5B2133-4026-42ED-AEDA-12AC19DF11C7}" presName="sibTrans" presStyleCnt="0"/>
      <dgm:spPr/>
    </dgm:pt>
    <dgm:pt modelId="{93C74AC1-7741-492A-9854-273087B5C2A3}" type="pres">
      <dgm:prSet presAssocID="{955E2460-7BD2-41B0-9420-B51A8A923C86}" presName="compNode" presStyleCnt="0"/>
      <dgm:spPr/>
    </dgm:pt>
    <dgm:pt modelId="{9B1BA414-2CA6-42E8-8189-C05B1893ED90}" type="pres">
      <dgm:prSet presAssocID="{955E2460-7BD2-41B0-9420-B51A8A923C86}" presName="iconBgRect" presStyleLbl="bgShp" presStyleIdx="2" presStyleCnt="5"/>
      <dgm:spPr/>
    </dgm:pt>
    <dgm:pt modelId="{7F966146-F907-4A24-ABFA-37283E6A6603}" type="pres">
      <dgm:prSet presAssocID="{955E2460-7BD2-41B0-9420-B51A8A923C8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D8639896-4117-43DD-8DAB-5929A5B16607}" type="pres">
      <dgm:prSet presAssocID="{955E2460-7BD2-41B0-9420-B51A8A923C86}" presName="spaceRect" presStyleCnt="0"/>
      <dgm:spPr/>
    </dgm:pt>
    <dgm:pt modelId="{BAC34DF3-CFE6-4539-BF2A-E56AC3393DA7}" type="pres">
      <dgm:prSet presAssocID="{955E2460-7BD2-41B0-9420-B51A8A923C86}" presName="textRect" presStyleLbl="revTx" presStyleIdx="2" presStyleCnt="5">
        <dgm:presLayoutVars>
          <dgm:chMax val="1"/>
          <dgm:chPref val="1"/>
        </dgm:presLayoutVars>
      </dgm:prSet>
      <dgm:spPr/>
    </dgm:pt>
    <dgm:pt modelId="{2C1891C0-09DA-49C1-948A-2C30913B34D3}" type="pres">
      <dgm:prSet presAssocID="{55940D87-0272-4A43-809A-33D2A5AA4381}" presName="sibTrans" presStyleCnt="0"/>
      <dgm:spPr/>
    </dgm:pt>
    <dgm:pt modelId="{EDAC5D99-ADDD-4B61-B338-765D6C2021F5}" type="pres">
      <dgm:prSet presAssocID="{85024678-F909-4AAD-B3E5-D9858811B9FD}" presName="compNode" presStyleCnt="0"/>
      <dgm:spPr/>
    </dgm:pt>
    <dgm:pt modelId="{BD382AF2-443B-4D57-A9EC-5B08789C874B}" type="pres">
      <dgm:prSet presAssocID="{85024678-F909-4AAD-B3E5-D9858811B9FD}" presName="iconBgRect" presStyleLbl="bgShp" presStyleIdx="3" presStyleCnt="5"/>
      <dgm:spPr/>
    </dgm:pt>
    <dgm:pt modelId="{11B84A4F-4CB5-40AD-8716-D22A2B8B159E}" type="pres">
      <dgm:prSet presAssocID="{85024678-F909-4AAD-B3E5-D9858811B9F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866CD0F7-7227-435F-9E87-515ABC26E46A}" type="pres">
      <dgm:prSet presAssocID="{85024678-F909-4AAD-B3E5-D9858811B9FD}" presName="spaceRect" presStyleCnt="0"/>
      <dgm:spPr/>
    </dgm:pt>
    <dgm:pt modelId="{D0827A93-E735-48D6-A6FD-F918B2CDEFB3}" type="pres">
      <dgm:prSet presAssocID="{85024678-F909-4AAD-B3E5-D9858811B9FD}" presName="textRect" presStyleLbl="revTx" presStyleIdx="3" presStyleCnt="5">
        <dgm:presLayoutVars>
          <dgm:chMax val="1"/>
          <dgm:chPref val="1"/>
        </dgm:presLayoutVars>
      </dgm:prSet>
      <dgm:spPr/>
    </dgm:pt>
    <dgm:pt modelId="{051A8AC6-D7AF-4267-9FBC-FE9761AAA2B1}" type="pres">
      <dgm:prSet presAssocID="{D2519967-A0EE-4A9A-9BB7-1378A43CCD68}" presName="sibTrans" presStyleCnt="0"/>
      <dgm:spPr/>
    </dgm:pt>
    <dgm:pt modelId="{792ED7EE-86BA-4FA3-804C-11788FF3EFF3}" type="pres">
      <dgm:prSet presAssocID="{98D3D65B-C7A8-446C-A7C9-8F55E9268255}" presName="compNode" presStyleCnt="0"/>
      <dgm:spPr/>
    </dgm:pt>
    <dgm:pt modelId="{A9A414E0-B25A-49F7-8916-92BB56E67BB8}" type="pres">
      <dgm:prSet presAssocID="{98D3D65B-C7A8-446C-A7C9-8F55E9268255}" presName="iconBgRect" presStyleLbl="bgShp" presStyleIdx="4" presStyleCnt="5"/>
      <dgm:spPr/>
    </dgm:pt>
    <dgm:pt modelId="{8D278E1E-ED68-4934-9861-47CF588463A5}" type="pres">
      <dgm:prSet presAssocID="{98D3D65B-C7A8-446C-A7C9-8F55E926825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3F7A03BF-5931-41C8-9A57-816D3FD1A381}" type="pres">
      <dgm:prSet presAssocID="{98D3D65B-C7A8-446C-A7C9-8F55E9268255}" presName="spaceRect" presStyleCnt="0"/>
      <dgm:spPr/>
    </dgm:pt>
    <dgm:pt modelId="{67ACF973-B2A2-4C31-B7DA-442EE7C79D6F}" type="pres">
      <dgm:prSet presAssocID="{98D3D65B-C7A8-446C-A7C9-8F55E9268255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C536CA22-77E0-4705-BB10-7298A8EE25C4}" type="presOf" srcId="{913BF98B-BDF1-4C53-92F2-98ECAFDDF886}" destId="{C73901F1-0382-4AF4-B57F-F1609F00A848}" srcOrd="0" destOrd="0" presId="urn:microsoft.com/office/officeart/2018/5/layout/IconCircleLabelList"/>
    <dgm:cxn modelId="{70D1CC2C-687D-4860-BADB-0AB92D1ADC66}" type="presOf" srcId="{1CF2F851-A4E8-4B59-9C5A-5782E88DE372}" destId="{E828BCB5-4AB7-4F0B-8BB4-8F929AE74D4B}" srcOrd="0" destOrd="0" presId="urn:microsoft.com/office/officeart/2018/5/layout/IconCircleLabelList"/>
    <dgm:cxn modelId="{F2561E4F-2DEF-4558-8613-11CEF7C957F2}" type="presOf" srcId="{ED23EA84-2DF9-4718-951E-E0F0FAA9368B}" destId="{218B08A3-71C5-4F6F-9196-C686EB1848E9}" srcOrd="0" destOrd="0" presId="urn:microsoft.com/office/officeart/2018/5/layout/IconCircleLabelList"/>
    <dgm:cxn modelId="{62F87854-2928-483C-A83C-29588F37C03F}" type="presOf" srcId="{98D3D65B-C7A8-446C-A7C9-8F55E9268255}" destId="{67ACF973-B2A2-4C31-B7DA-442EE7C79D6F}" srcOrd="0" destOrd="0" presId="urn:microsoft.com/office/officeart/2018/5/layout/IconCircleLabelList"/>
    <dgm:cxn modelId="{D60E475E-62D2-42FD-B818-C377D998377F}" srcId="{913BF98B-BDF1-4C53-92F2-98ECAFDDF886}" destId="{85024678-F909-4AAD-B3E5-D9858811B9FD}" srcOrd="3" destOrd="0" parTransId="{EF47CE14-73F3-410E-B941-AF2DDE83EE2D}" sibTransId="{D2519967-A0EE-4A9A-9BB7-1378A43CCD68}"/>
    <dgm:cxn modelId="{7D996181-C9CB-46EA-A284-B7E6D761C0EC}" type="presOf" srcId="{955E2460-7BD2-41B0-9420-B51A8A923C86}" destId="{BAC34DF3-CFE6-4539-BF2A-E56AC3393DA7}" srcOrd="0" destOrd="0" presId="urn:microsoft.com/office/officeart/2018/5/layout/IconCircleLabelList"/>
    <dgm:cxn modelId="{B5563686-312F-40D4-B314-A6AE3998A87A}" srcId="{913BF98B-BDF1-4C53-92F2-98ECAFDDF886}" destId="{ED23EA84-2DF9-4718-951E-E0F0FAA9368B}" srcOrd="1" destOrd="0" parTransId="{73D034A4-8731-4BD3-9489-755CF9924C80}" sibTransId="{5D5B2133-4026-42ED-AEDA-12AC19DF11C7}"/>
    <dgm:cxn modelId="{C83B7D8D-5541-4575-84B7-0F3D69D3916B}" type="presOf" srcId="{85024678-F909-4AAD-B3E5-D9858811B9FD}" destId="{D0827A93-E735-48D6-A6FD-F918B2CDEFB3}" srcOrd="0" destOrd="0" presId="urn:microsoft.com/office/officeart/2018/5/layout/IconCircleLabelList"/>
    <dgm:cxn modelId="{BBD899AD-E5EB-4D70-BD50-353AE0D6FA2C}" srcId="{913BF98B-BDF1-4C53-92F2-98ECAFDDF886}" destId="{955E2460-7BD2-41B0-9420-B51A8A923C86}" srcOrd="2" destOrd="0" parTransId="{BAF483C0-0891-4B18-BF48-2A751E80D07F}" sibTransId="{55940D87-0272-4A43-809A-33D2A5AA4381}"/>
    <dgm:cxn modelId="{32F6A6BC-7525-4E5E-96D4-79D441D09F72}" srcId="{913BF98B-BDF1-4C53-92F2-98ECAFDDF886}" destId="{1CF2F851-A4E8-4B59-9C5A-5782E88DE372}" srcOrd="0" destOrd="0" parTransId="{1872704F-B405-4738-847E-037AB7F9215A}" sibTransId="{F4B9FC1C-973E-44EE-AEA9-ABAD9E3F9D06}"/>
    <dgm:cxn modelId="{A7EA73F0-6615-4D1F-9929-B86626A0C105}" srcId="{913BF98B-BDF1-4C53-92F2-98ECAFDDF886}" destId="{98D3D65B-C7A8-446C-A7C9-8F55E9268255}" srcOrd="4" destOrd="0" parTransId="{80105A24-6B15-451A-BA5F-CFF597FABAFA}" sibTransId="{F168E26A-5D51-462B-BB81-749D1A79D5D8}"/>
    <dgm:cxn modelId="{02731851-2E00-4900-9DC3-B3C139A82EC8}" type="presParOf" srcId="{C73901F1-0382-4AF4-B57F-F1609F00A848}" destId="{4D5DC9A7-EC6B-4ABA-9DAD-C334BD716270}" srcOrd="0" destOrd="0" presId="urn:microsoft.com/office/officeart/2018/5/layout/IconCircleLabelList"/>
    <dgm:cxn modelId="{91A6A507-F45E-455A-A885-DC7243B5CB1B}" type="presParOf" srcId="{4D5DC9A7-EC6B-4ABA-9DAD-C334BD716270}" destId="{BA9E7BEF-A06A-41F9-A738-CAE6E5277D39}" srcOrd="0" destOrd="0" presId="urn:microsoft.com/office/officeart/2018/5/layout/IconCircleLabelList"/>
    <dgm:cxn modelId="{8F9C3731-9E3E-4360-819C-0D41068341CA}" type="presParOf" srcId="{4D5DC9A7-EC6B-4ABA-9DAD-C334BD716270}" destId="{DE6ECD2E-21B7-4EA9-83F5-D4458ABA2921}" srcOrd="1" destOrd="0" presId="urn:microsoft.com/office/officeart/2018/5/layout/IconCircleLabelList"/>
    <dgm:cxn modelId="{9C6BB5C2-2F80-438E-8F77-0AF22C800016}" type="presParOf" srcId="{4D5DC9A7-EC6B-4ABA-9DAD-C334BD716270}" destId="{4666C311-63D9-44ED-89EB-A7D58FB46D95}" srcOrd="2" destOrd="0" presId="urn:microsoft.com/office/officeart/2018/5/layout/IconCircleLabelList"/>
    <dgm:cxn modelId="{3292DC4B-ADA5-4056-8F38-C5E0FC018BF1}" type="presParOf" srcId="{4D5DC9A7-EC6B-4ABA-9DAD-C334BD716270}" destId="{E828BCB5-4AB7-4F0B-8BB4-8F929AE74D4B}" srcOrd="3" destOrd="0" presId="urn:microsoft.com/office/officeart/2018/5/layout/IconCircleLabelList"/>
    <dgm:cxn modelId="{CA46AAA9-62FF-4428-9BDE-13CEF4B7664A}" type="presParOf" srcId="{C73901F1-0382-4AF4-B57F-F1609F00A848}" destId="{28399033-AFA9-4A04-8301-FBEAE4EF1A35}" srcOrd="1" destOrd="0" presId="urn:microsoft.com/office/officeart/2018/5/layout/IconCircleLabelList"/>
    <dgm:cxn modelId="{6C86C474-A91A-4208-8423-157F62778FFC}" type="presParOf" srcId="{C73901F1-0382-4AF4-B57F-F1609F00A848}" destId="{383D0E94-7643-4EA9-9E98-57277ED34841}" srcOrd="2" destOrd="0" presId="urn:microsoft.com/office/officeart/2018/5/layout/IconCircleLabelList"/>
    <dgm:cxn modelId="{D7067CEB-67BF-4B66-B8BA-B1DBBFA846F3}" type="presParOf" srcId="{383D0E94-7643-4EA9-9E98-57277ED34841}" destId="{49727C0F-AE8D-4B1D-ADA0-1E3425B6C7A3}" srcOrd="0" destOrd="0" presId="urn:microsoft.com/office/officeart/2018/5/layout/IconCircleLabelList"/>
    <dgm:cxn modelId="{C45D1E27-671A-4608-8ABE-B675B0229FB6}" type="presParOf" srcId="{383D0E94-7643-4EA9-9E98-57277ED34841}" destId="{DC63FA8F-0707-43D4-A876-2CD5DEDFE357}" srcOrd="1" destOrd="0" presId="urn:microsoft.com/office/officeart/2018/5/layout/IconCircleLabelList"/>
    <dgm:cxn modelId="{B6EC1607-C341-4519-B3A6-5D10FCE18F19}" type="presParOf" srcId="{383D0E94-7643-4EA9-9E98-57277ED34841}" destId="{E724F5FC-C4A3-4B47-ACBC-92E21B492B4C}" srcOrd="2" destOrd="0" presId="urn:microsoft.com/office/officeart/2018/5/layout/IconCircleLabelList"/>
    <dgm:cxn modelId="{40830D6C-A693-4BC2-89B7-3CEFFD68D6FC}" type="presParOf" srcId="{383D0E94-7643-4EA9-9E98-57277ED34841}" destId="{218B08A3-71C5-4F6F-9196-C686EB1848E9}" srcOrd="3" destOrd="0" presId="urn:microsoft.com/office/officeart/2018/5/layout/IconCircleLabelList"/>
    <dgm:cxn modelId="{E797F419-60C8-4015-8442-30E23E9C1B38}" type="presParOf" srcId="{C73901F1-0382-4AF4-B57F-F1609F00A848}" destId="{4C1CE283-59B2-41DD-81AA-44E7F6FF44C7}" srcOrd="3" destOrd="0" presId="urn:microsoft.com/office/officeart/2018/5/layout/IconCircleLabelList"/>
    <dgm:cxn modelId="{50EA5EB8-8C48-4FB5-BC01-94D2701D420A}" type="presParOf" srcId="{C73901F1-0382-4AF4-B57F-F1609F00A848}" destId="{93C74AC1-7741-492A-9854-273087B5C2A3}" srcOrd="4" destOrd="0" presId="urn:microsoft.com/office/officeart/2018/5/layout/IconCircleLabelList"/>
    <dgm:cxn modelId="{C0FF5CE2-C2BE-434D-9F1A-A3CAB5D9261F}" type="presParOf" srcId="{93C74AC1-7741-492A-9854-273087B5C2A3}" destId="{9B1BA414-2CA6-42E8-8189-C05B1893ED90}" srcOrd="0" destOrd="0" presId="urn:microsoft.com/office/officeart/2018/5/layout/IconCircleLabelList"/>
    <dgm:cxn modelId="{0546EA6F-D26F-43EB-8393-F719106E1972}" type="presParOf" srcId="{93C74AC1-7741-492A-9854-273087B5C2A3}" destId="{7F966146-F907-4A24-ABFA-37283E6A6603}" srcOrd="1" destOrd="0" presId="urn:microsoft.com/office/officeart/2018/5/layout/IconCircleLabelList"/>
    <dgm:cxn modelId="{87436FE3-D8A8-4472-BA32-13424F2C754A}" type="presParOf" srcId="{93C74AC1-7741-492A-9854-273087B5C2A3}" destId="{D8639896-4117-43DD-8DAB-5929A5B16607}" srcOrd="2" destOrd="0" presId="urn:microsoft.com/office/officeart/2018/5/layout/IconCircleLabelList"/>
    <dgm:cxn modelId="{010AC55C-87B0-4B90-AE93-D623AD05C7E1}" type="presParOf" srcId="{93C74AC1-7741-492A-9854-273087B5C2A3}" destId="{BAC34DF3-CFE6-4539-BF2A-E56AC3393DA7}" srcOrd="3" destOrd="0" presId="urn:microsoft.com/office/officeart/2018/5/layout/IconCircleLabelList"/>
    <dgm:cxn modelId="{2ADB41CE-1615-4BA7-9C41-EC3AF644188A}" type="presParOf" srcId="{C73901F1-0382-4AF4-B57F-F1609F00A848}" destId="{2C1891C0-09DA-49C1-948A-2C30913B34D3}" srcOrd="5" destOrd="0" presId="urn:microsoft.com/office/officeart/2018/5/layout/IconCircleLabelList"/>
    <dgm:cxn modelId="{7C986AF8-C8ED-4019-8FF7-697DC241F511}" type="presParOf" srcId="{C73901F1-0382-4AF4-B57F-F1609F00A848}" destId="{EDAC5D99-ADDD-4B61-B338-765D6C2021F5}" srcOrd="6" destOrd="0" presId="urn:microsoft.com/office/officeart/2018/5/layout/IconCircleLabelList"/>
    <dgm:cxn modelId="{D5C0849F-6BB9-4C58-87CE-0AA583C7C52E}" type="presParOf" srcId="{EDAC5D99-ADDD-4B61-B338-765D6C2021F5}" destId="{BD382AF2-443B-4D57-A9EC-5B08789C874B}" srcOrd="0" destOrd="0" presId="urn:microsoft.com/office/officeart/2018/5/layout/IconCircleLabelList"/>
    <dgm:cxn modelId="{03409641-FBAD-4839-9DF7-658F5B7197E8}" type="presParOf" srcId="{EDAC5D99-ADDD-4B61-B338-765D6C2021F5}" destId="{11B84A4F-4CB5-40AD-8716-D22A2B8B159E}" srcOrd="1" destOrd="0" presId="urn:microsoft.com/office/officeart/2018/5/layout/IconCircleLabelList"/>
    <dgm:cxn modelId="{7D30D871-C707-473B-B9EF-BF32B27DE6DE}" type="presParOf" srcId="{EDAC5D99-ADDD-4B61-B338-765D6C2021F5}" destId="{866CD0F7-7227-435F-9E87-515ABC26E46A}" srcOrd="2" destOrd="0" presId="urn:microsoft.com/office/officeart/2018/5/layout/IconCircleLabelList"/>
    <dgm:cxn modelId="{422BD339-A199-42BA-B1F5-D2C1A17EE381}" type="presParOf" srcId="{EDAC5D99-ADDD-4B61-B338-765D6C2021F5}" destId="{D0827A93-E735-48D6-A6FD-F918B2CDEFB3}" srcOrd="3" destOrd="0" presId="urn:microsoft.com/office/officeart/2018/5/layout/IconCircleLabelList"/>
    <dgm:cxn modelId="{4487F51E-AC91-46B9-8542-2879EDF900E9}" type="presParOf" srcId="{C73901F1-0382-4AF4-B57F-F1609F00A848}" destId="{051A8AC6-D7AF-4267-9FBC-FE9761AAA2B1}" srcOrd="7" destOrd="0" presId="urn:microsoft.com/office/officeart/2018/5/layout/IconCircleLabelList"/>
    <dgm:cxn modelId="{2CC3ED7E-B82E-406C-A3B0-87314596D3AF}" type="presParOf" srcId="{C73901F1-0382-4AF4-B57F-F1609F00A848}" destId="{792ED7EE-86BA-4FA3-804C-11788FF3EFF3}" srcOrd="8" destOrd="0" presId="urn:microsoft.com/office/officeart/2018/5/layout/IconCircleLabelList"/>
    <dgm:cxn modelId="{B5238315-C8D1-4FAB-B2BB-5C847B2C92E1}" type="presParOf" srcId="{792ED7EE-86BA-4FA3-804C-11788FF3EFF3}" destId="{A9A414E0-B25A-49F7-8916-92BB56E67BB8}" srcOrd="0" destOrd="0" presId="urn:microsoft.com/office/officeart/2018/5/layout/IconCircleLabelList"/>
    <dgm:cxn modelId="{F3AE6BBB-F090-4976-8C68-3D52EDCE169D}" type="presParOf" srcId="{792ED7EE-86BA-4FA3-804C-11788FF3EFF3}" destId="{8D278E1E-ED68-4934-9861-47CF588463A5}" srcOrd="1" destOrd="0" presId="urn:microsoft.com/office/officeart/2018/5/layout/IconCircleLabelList"/>
    <dgm:cxn modelId="{A3125A89-451C-4B0C-9425-AB03D346E773}" type="presParOf" srcId="{792ED7EE-86BA-4FA3-804C-11788FF3EFF3}" destId="{3F7A03BF-5931-41C8-9A57-816D3FD1A381}" srcOrd="2" destOrd="0" presId="urn:microsoft.com/office/officeart/2018/5/layout/IconCircleLabelList"/>
    <dgm:cxn modelId="{30A00218-9F1A-4055-A2DD-E7E8911EA203}" type="presParOf" srcId="{792ED7EE-86BA-4FA3-804C-11788FF3EFF3}" destId="{67ACF973-B2A2-4C31-B7DA-442EE7C79D6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E7BEF-A06A-41F9-A738-CAE6E5277D39}">
      <dsp:nvSpPr>
        <dsp:cNvPr id="0" name=""/>
        <dsp:cNvSpPr/>
      </dsp:nvSpPr>
      <dsp:spPr>
        <a:xfrm>
          <a:off x="348206" y="804954"/>
          <a:ext cx="1075482" cy="10754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ECD2E-21B7-4EA9-83F5-D4458ABA2921}">
      <dsp:nvSpPr>
        <dsp:cNvPr id="0" name=""/>
        <dsp:cNvSpPr/>
      </dsp:nvSpPr>
      <dsp:spPr>
        <a:xfrm>
          <a:off x="577408" y="1034155"/>
          <a:ext cx="617080" cy="6170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8BCB5-4AB7-4F0B-8BB4-8F929AE74D4B}">
      <dsp:nvSpPr>
        <dsp:cNvPr id="0" name=""/>
        <dsp:cNvSpPr/>
      </dsp:nvSpPr>
      <dsp:spPr>
        <a:xfrm>
          <a:off x="4405" y="221542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Therapeutic Services</a:t>
          </a:r>
        </a:p>
      </dsp:txBody>
      <dsp:txXfrm>
        <a:off x="4405" y="2215423"/>
        <a:ext cx="1763085" cy="705234"/>
      </dsp:txXfrm>
    </dsp:sp>
    <dsp:sp modelId="{49727C0F-AE8D-4B1D-ADA0-1E3425B6C7A3}">
      <dsp:nvSpPr>
        <dsp:cNvPr id="0" name=""/>
        <dsp:cNvSpPr/>
      </dsp:nvSpPr>
      <dsp:spPr>
        <a:xfrm>
          <a:off x="2419832" y="804954"/>
          <a:ext cx="1075482" cy="10754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3FA8F-0707-43D4-A876-2CD5DEDFE357}">
      <dsp:nvSpPr>
        <dsp:cNvPr id="0" name=""/>
        <dsp:cNvSpPr/>
      </dsp:nvSpPr>
      <dsp:spPr>
        <a:xfrm>
          <a:off x="2649033" y="1034155"/>
          <a:ext cx="617080" cy="6170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B08A3-71C5-4F6F-9196-C686EB1848E9}">
      <dsp:nvSpPr>
        <dsp:cNvPr id="0" name=""/>
        <dsp:cNvSpPr/>
      </dsp:nvSpPr>
      <dsp:spPr>
        <a:xfrm>
          <a:off x="2076031" y="221542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Diagnostic Services</a:t>
          </a:r>
        </a:p>
      </dsp:txBody>
      <dsp:txXfrm>
        <a:off x="2076031" y="2215423"/>
        <a:ext cx="1763085" cy="705234"/>
      </dsp:txXfrm>
    </dsp:sp>
    <dsp:sp modelId="{9B1BA414-2CA6-42E8-8189-C05B1893ED90}">
      <dsp:nvSpPr>
        <dsp:cNvPr id="0" name=""/>
        <dsp:cNvSpPr/>
      </dsp:nvSpPr>
      <dsp:spPr>
        <a:xfrm>
          <a:off x="4491458" y="804954"/>
          <a:ext cx="1075482" cy="10754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966146-F907-4A24-ABFA-37283E6A6603}">
      <dsp:nvSpPr>
        <dsp:cNvPr id="0" name=""/>
        <dsp:cNvSpPr/>
      </dsp:nvSpPr>
      <dsp:spPr>
        <a:xfrm>
          <a:off x="4720659" y="1034155"/>
          <a:ext cx="617080" cy="6170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C34DF3-CFE6-4539-BF2A-E56AC3393DA7}">
      <dsp:nvSpPr>
        <dsp:cNvPr id="0" name=""/>
        <dsp:cNvSpPr/>
      </dsp:nvSpPr>
      <dsp:spPr>
        <a:xfrm>
          <a:off x="4147657" y="221542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Health Informatics</a:t>
          </a:r>
        </a:p>
      </dsp:txBody>
      <dsp:txXfrm>
        <a:off x="4147657" y="2215423"/>
        <a:ext cx="1763085" cy="705234"/>
      </dsp:txXfrm>
    </dsp:sp>
    <dsp:sp modelId="{BD382AF2-443B-4D57-A9EC-5B08789C874B}">
      <dsp:nvSpPr>
        <dsp:cNvPr id="0" name=""/>
        <dsp:cNvSpPr/>
      </dsp:nvSpPr>
      <dsp:spPr>
        <a:xfrm>
          <a:off x="6563084" y="804954"/>
          <a:ext cx="1075482" cy="10754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B84A4F-4CB5-40AD-8716-D22A2B8B159E}">
      <dsp:nvSpPr>
        <dsp:cNvPr id="0" name=""/>
        <dsp:cNvSpPr/>
      </dsp:nvSpPr>
      <dsp:spPr>
        <a:xfrm>
          <a:off x="6792285" y="1034155"/>
          <a:ext cx="617080" cy="6170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827A93-E735-48D6-A6FD-F918B2CDEFB3}">
      <dsp:nvSpPr>
        <dsp:cNvPr id="0" name=""/>
        <dsp:cNvSpPr/>
      </dsp:nvSpPr>
      <dsp:spPr>
        <a:xfrm>
          <a:off x="6219283" y="221542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Support Services</a:t>
          </a:r>
        </a:p>
      </dsp:txBody>
      <dsp:txXfrm>
        <a:off x="6219283" y="2215423"/>
        <a:ext cx="1763085" cy="705234"/>
      </dsp:txXfrm>
    </dsp:sp>
    <dsp:sp modelId="{A9A414E0-B25A-49F7-8916-92BB56E67BB8}">
      <dsp:nvSpPr>
        <dsp:cNvPr id="0" name=""/>
        <dsp:cNvSpPr/>
      </dsp:nvSpPr>
      <dsp:spPr>
        <a:xfrm>
          <a:off x="8634710" y="804954"/>
          <a:ext cx="1075482" cy="107548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78E1E-ED68-4934-9861-47CF588463A5}">
      <dsp:nvSpPr>
        <dsp:cNvPr id="0" name=""/>
        <dsp:cNvSpPr/>
      </dsp:nvSpPr>
      <dsp:spPr>
        <a:xfrm>
          <a:off x="8863911" y="1034155"/>
          <a:ext cx="617080" cy="6170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CF973-B2A2-4C31-B7DA-442EE7C79D6F}">
      <dsp:nvSpPr>
        <dsp:cNvPr id="0" name=""/>
        <dsp:cNvSpPr/>
      </dsp:nvSpPr>
      <dsp:spPr>
        <a:xfrm>
          <a:off x="8290908" y="221542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Biotechnology</a:t>
          </a:r>
        </a:p>
      </dsp:txBody>
      <dsp:txXfrm>
        <a:off x="8290908" y="2215423"/>
        <a:ext cx="1763085" cy="705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E87E4-09C3-C741-98DD-9C772482FA8A}" type="datetimeFigureOut">
              <a:rPr lang="en-US" smtClean="0"/>
              <a:t>9/25/24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93446-98F9-4C4C-AEC7-1571293BD4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463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That is 1.9 million new jobs in healthcare.  Median wage for practitioner’s and technologist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93446-98F9-4C4C-AEC7-1571293BD43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613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That is 1.9 million new jobs in healthcare.  Median wage for practitioner’s and technical occupation - $68,190 in May,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93446-98F9-4C4C-AEC7-1571293BD43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44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MD, PA, RX, PT RN, Psychologist, Dental, EMT, SW, Speech Pathologist, Vet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93446-98F9-4C4C-AEC7-1571293BD43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33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CARDIOVASCULAR TECH, NUCLEAR MEDICINE TECH, RADIOLOGIC TECHNICIAN, AUDIOLOGIST, NUTRITIONIST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93446-98F9-4C4C-AEC7-1571293BD43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898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93446-98F9-4C4C-AEC7-1571293BD43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65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Ultrasound tech, phlebotomist, EKG technician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93446-98F9-4C4C-AEC7-1571293BD43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88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Medical administrative assistant, nurse manager, medical transcriptionist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93446-98F9-4C4C-AEC7-1571293BD43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344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Medical Librarian, hospital maintenance engineer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93446-98F9-4C4C-AEC7-1571293BD4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493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93446-98F9-4C4C-AEC7-1571293BD43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861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9/25/24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0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9/25/24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89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9/25/24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34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647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20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9/25/24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7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9/25/24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2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9/25/24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6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9/25/24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862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9/25/24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56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9/25/24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07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0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2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osa.org/wp-content/uploads/2024/07/Health-Science-Career-May-2024-revisions-2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1Win0bdrHw&amp;list=PL7ON8aVnWrmqRewD0HLbQiNmgoB6xHJuu" TargetMode="External"/><Relationship Id="rId2" Type="http://schemas.openxmlformats.org/officeDocument/2006/relationships/hyperlink" Target="https://hpa.princeton.edu/explore-careers/other-health-professions-academic-research-practic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sa.org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hyperlink" Target="https://hosa.org/guidelines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hosa.org/guideline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osa.org/guidelines/" TargetMode="External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TqcvtuPMkc0" TargetMode="External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osa.org/guideline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osa.org/guidelines/" TargetMode="Externa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EBE0D-4F01-4E66-8134-EB683946E7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FF10A9-48A8-49DE-BCC0-36CD4D617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69" y="1267730"/>
            <a:ext cx="9576262" cy="43079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E6EC7A-73F0-4AA6-8CCE-7492D8F65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68" y="1267730"/>
            <a:ext cx="9576262" cy="430795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31AA8B-401E-2143-B3DC-6E8930301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2091263"/>
            <a:ext cx="8652938" cy="2461504"/>
          </a:xfrm>
        </p:spPr>
        <p:txBody>
          <a:bodyPr>
            <a:normAutofit/>
          </a:bodyPr>
          <a:lstStyle/>
          <a:p>
            <a:r>
              <a:rPr lang="en-US" dirty="0">
                <a:latin typeface="Chalkboard SE" panose="03050602040202020205" pitchFamily="66" charset="77"/>
              </a:rPr>
              <a:t>Interested in a health career?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72A09B-F31E-BE4D-A0A6-EA772CF8C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1" y="4330461"/>
            <a:ext cx="8974668" cy="7498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Jan Mould, RN, BSN, MEd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HOSA – FUTURE HEALTH PROFESSIONALS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74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D73638-DE97-0D4D-9306-52ECED4AA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Chalkboard SE" panose="03050602040202020205" pitchFamily="66" charset="77"/>
              </a:rPr>
              <a:t>Explore the possibilities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79A8E-1EBE-454F-BDCF-0F6E0BF37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936416"/>
            <a:ext cx="4870512" cy="49851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halkboard SE" panose="03050602040202020205" pitchFamily="66" charset="77"/>
                <a:hlinkClick r:id="rId3"/>
              </a:rPr>
              <a:t>National Consortium for Health Science Education</a:t>
            </a:r>
            <a:endParaRPr lang="en-US" sz="2000" dirty="0">
              <a:latin typeface="Chalkboard SE" panose="03050602040202020205" pitchFamily="66" charset="77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080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AFDD1-7025-E14E-9EC1-206130D6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halkboard SE" panose="03050602040202020205" pitchFamily="66" charset="77"/>
              </a:rPr>
              <a:t>Health Career Exploration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A6F3E6D-F499-5B43-97D0-CA6555D78EB9}"/>
              </a:ext>
            </a:extLst>
          </p:cNvPr>
          <p:cNvSpPr/>
          <p:nvPr/>
        </p:nvSpPr>
        <p:spPr>
          <a:xfrm>
            <a:off x="1066799" y="3045864"/>
            <a:ext cx="4294911" cy="2980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halkboard SE" panose="03050602040202020205" pitchFamily="66" charset="77"/>
                <a:hlinkClick r:id="rId2"/>
              </a:rPr>
              <a:t>Princeton Edu </a:t>
            </a:r>
            <a:r>
              <a:rPr lang="en-US" sz="2000" dirty="0">
                <a:latin typeface="Chalkboard SE" panose="03050602040202020205" pitchFamily="66" charset="77"/>
              </a:rPr>
              <a:t>offers info regarding many health careers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E90D34-1FE1-9949-B966-CF1B2A50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925" y="3110359"/>
            <a:ext cx="4771901" cy="2980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halkboard SE" panose="03050602040202020205" pitchFamily="66" charset="77"/>
              </a:rPr>
              <a:t>Check out this video found on their site regarding </a:t>
            </a:r>
            <a:r>
              <a:rPr lang="en-US" sz="2000" dirty="0">
                <a:latin typeface="Chalkboard SE" panose="03050602040202020205" pitchFamily="66" charset="77"/>
                <a:hlinkClick r:id="rId3"/>
              </a:rPr>
              <a:t>Biomedical Engineering</a:t>
            </a:r>
            <a:endParaRPr lang="en-US" sz="2000" dirty="0">
              <a:latin typeface="Chalkboard SE" panose="03050602040202020205" pitchFamily="66" charset="77"/>
            </a:endParaRPr>
          </a:p>
        </p:txBody>
      </p:sp>
      <p:pic>
        <p:nvPicPr>
          <p:cNvPr id="7" name="Picture 6" descr="Man running on track">
            <a:extLst>
              <a:ext uri="{FF2B5EF4-FFF2-40B4-BE49-F238E27FC236}">
                <a16:creationId xmlns:a16="http://schemas.microsoft.com/office/drawing/2014/main" id="{3C62EB75-E8DE-4B64-BE21-8DF849005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640" y="1674264"/>
            <a:ext cx="3688719" cy="245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0FB48-63C2-A54B-9CE6-E3A018A2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>
                <a:latin typeface="Chalkboard SE" panose="03050602040202020205" pitchFamily="66" charset="77"/>
              </a:rPr>
              <a:t>HOSA CAN HELP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F931363-4EF9-A24F-A4D9-339F0BE7C4FB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5256" y="2516568"/>
            <a:ext cx="4414438" cy="1843029"/>
          </a:xfrm>
          <a:prstGeom prst="rect">
            <a:avLst/>
          </a:prstGeom>
        </p:spPr>
      </p:pic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26738112-6ABD-45CE-B02C-4F66892B5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halkboard SE" panose="03050602040202020205" pitchFamily="66" charset="77"/>
                <a:hlinkClick r:id="rId3"/>
              </a:rPr>
              <a:t>www.hosa.org</a:t>
            </a:r>
            <a:endParaRPr lang="en-US" sz="3200">
              <a:latin typeface="Chalkboard SE" panose="03050602040202020205" pitchFamily="66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6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AFDD1-7025-E14E-9EC1-206130D6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halkboard SE" panose="03050602040202020205" pitchFamily="66" charset="77"/>
              </a:rPr>
              <a:t>Ways to Explore the </a:t>
            </a:r>
            <a:br>
              <a:rPr lang="en-US" dirty="0">
                <a:latin typeface="Chalkboard SE" panose="03050602040202020205" pitchFamily="66" charset="77"/>
              </a:rPr>
            </a:br>
            <a:r>
              <a:rPr lang="en-US" dirty="0">
                <a:latin typeface="Chalkboard SE" panose="03050602040202020205" pitchFamily="66" charset="77"/>
              </a:rPr>
              <a:t>Over 300 Health Careers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A6F3E6D-F499-5B43-97D0-CA6555D78EB9}"/>
              </a:ext>
            </a:extLst>
          </p:cNvPr>
          <p:cNvSpPr/>
          <p:nvPr/>
        </p:nvSpPr>
        <p:spPr>
          <a:xfrm>
            <a:off x="1200892" y="2971800"/>
            <a:ext cx="4294911" cy="2980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halkboard SE" panose="03050602040202020205" pitchFamily="66" charset="77"/>
              </a:rPr>
              <a:t>MIDDLE SCHOOL</a:t>
            </a:r>
          </a:p>
          <a:p>
            <a:pPr algn="ctr"/>
            <a:r>
              <a:rPr lang="en-US" sz="2000" dirty="0">
                <a:latin typeface="Chalkboard SE" panose="03050602040202020205" pitchFamily="66" charset="77"/>
                <a:hlinkClick r:id="rId2"/>
              </a:rPr>
              <a:t>HEALTH CAREER EXPLORATION</a:t>
            </a:r>
            <a:endParaRPr lang="en-US" sz="2000" dirty="0">
              <a:latin typeface="Chalkboard SE" panose="03050602040202020205" pitchFamily="66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E90D34-1FE1-9949-B966-CF1B2A50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3298" y="2971800"/>
            <a:ext cx="4771901" cy="2980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latin typeface="Chalkboard SE" panose="03050602040202020205" pitchFamily="66" charset="77"/>
              </a:rPr>
              <a:t>All Divisions</a:t>
            </a:r>
          </a:p>
          <a:p>
            <a:pPr marL="0" indent="0" algn="ctr">
              <a:buNone/>
            </a:pPr>
            <a:r>
              <a:rPr lang="en-US" sz="2000" dirty="0">
                <a:latin typeface="Chalkboard SE" panose="03050602040202020205" pitchFamily="66" charset="77"/>
                <a:hlinkClick r:id="rId2"/>
              </a:rPr>
              <a:t>HEALTH CAREER DISPLAY</a:t>
            </a:r>
            <a:endParaRPr lang="en-US" sz="2000" dirty="0">
              <a:latin typeface="Chalkboard SE" panose="03050602040202020205" pitchFamily="66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81E74E-763C-D547-A97E-46B4B0C99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009" y="2014194"/>
            <a:ext cx="3167981" cy="211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9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071C0CD-5EFD-45A1-AAFD-61C3D4A65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03302C-20A2-4C4F-9760-E85AE1041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10912338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00F093B-0739-4429-B30D-D72924D0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702" y="809244"/>
            <a:ext cx="10579608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B2D716-3584-C54A-8373-435514D67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632" y="1559768"/>
            <a:ext cx="9678368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600" cap="all" spc="-100" dirty="0">
                <a:latin typeface="Chalkboard SE" panose="03050602040202020205" pitchFamily="66" charset="77"/>
              </a:rPr>
              <a:t>interested in a Therapeutic Career…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8253A-9ECA-9845-B727-E046E399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633" y="4817251"/>
            <a:ext cx="9678367" cy="6880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spc="80" dirty="0">
                <a:solidFill>
                  <a:schemeClr val="tx1">
                    <a:lumMod val="95000"/>
                    <a:lumOff val="5000"/>
                  </a:schemeClr>
                </a:solidFill>
                <a:latin typeface="Chalkboard SE" panose="03050602040202020205" pitchFamily="66" charset="77"/>
                <a:hlinkClick r:id="rId2"/>
              </a:rPr>
              <a:t>Pharmacy Science </a:t>
            </a:r>
            <a:r>
              <a:rPr lang="en-US" sz="2400" spc="80" dirty="0">
                <a:solidFill>
                  <a:schemeClr val="tx1">
                    <a:lumMod val="95000"/>
                    <a:lumOff val="5000"/>
                  </a:schemeClr>
                </a:solidFill>
                <a:latin typeface="Chalkboard SE" panose="03050602040202020205" pitchFamily="66" charset="77"/>
              </a:rPr>
              <a:t>may be a good fit PT, SM, NA…..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B92999-6A40-480A-8965-2F20DFB0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40856"/>
            <a:ext cx="1920240" cy="7315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5573B87-7D61-460C-9ADA-EF63674E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AF6B7C-985D-4351-9564-8DBDF5BB0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8433F4-33AB-4CE1-9DE3-72A840365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7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352B744B-0F81-487E-A851-51A3233F0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4D6D39BE-B8E2-4FCD-92BE-1E88F5973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C13A2EBD-9403-4884-A9BD-8B154778C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4DAB0-8077-9244-8941-69DCB9545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Chalkboard SE" panose="03050602040202020205" pitchFamily="66" charset="77"/>
              </a:rPr>
              <a:t>How about a Diagnostic Career</a:t>
            </a:r>
          </a:p>
        </p:txBody>
      </p:sp>
      <p:pic>
        <p:nvPicPr>
          <p:cNvPr id="19" name="Graphic 6" descr="Doctor">
            <a:extLst>
              <a:ext uri="{FF2B5EF4-FFF2-40B4-BE49-F238E27FC236}">
                <a16:creationId xmlns:a16="http://schemas.microsoft.com/office/drawing/2014/main" id="{02AC5487-7E56-4E57-80D8-688685EA0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352" y="2467985"/>
            <a:ext cx="3019646" cy="30196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689D1-E3CE-0D4C-A52F-D0047E295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165" y="2103120"/>
            <a:ext cx="6488035" cy="393192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halkboard SE" panose="03050602040202020205" pitchFamily="66" charset="77"/>
                <a:hlinkClick r:id="rId5"/>
              </a:rPr>
              <a:t>Clinical Specialty </a:t>
            </a:r>
            <a:r>
              <a:rPr lang="en-US" sz="2800" dirty="0">
                <a:latin typeface="Chalkboard SE" panose="03050602040202020205" pitchFamily="66" charset="77"/>
              </a:rPr>
              <a:t>allows you to explore the options!</a:t>
            </a:r>
          </a:p>
        </p:txBody>
      </p:sp>
    </p:spTree>
    <p:extLst>
      <p:ext uri="{BB962C8B-B14F-4D97-AF65-F5344CB8AC3E}">
        <p14:creationId xmlns:p14="http://schemas.microsoft.com/office/powerpoint/2010/main" val="653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2B744B-0F81-487E-A851-51A3233F0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6D39BE-B8E2-4FCD-92BE-1E88F5973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A2EBD-9403-4884-A9BD-8B154778C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A65FB-9DD5-4B49-8A74-24C422BFE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Chalkboard SE" panose="03050602040202020205" pitchFamily="66" charset="77"/>
              </a:rPr>
              <a:t>Health Informatics</a:t>
            </a:r>
          </a:p>
        </p:txBody>
      </p: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0943CABE-B5D2-4DFD-90B0-AC32C44AC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352" y="2467985"/>
            <a:ext cx="3019646" cy="30196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70418-9E20-394E-9E3F-23745E1D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165" y="2103120"/>
            <a:ext cx="6488035" cy="393192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halkboard SE" panose="03050602040202020205" pitchFamily="66" charset="77"/>
                <a:hlinkClick r:id="rId5"/>
              </a:rPr>
              <a:t>What is Informatics?</a:t>
            </a:r>
            <a:endParaRPr lang="en-US" sz="2800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269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90639C-435D-4F4B-BDDF-89EA17DAEF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68820-C713-1B43-AFD1-303BBDB2C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halkboard SE" panose="03050602040202020205" pitchFamily="66" charset="77"/>
              </a:rPr>
              <a:t>Support Services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59827-C308-2F4F-9B6C-F0FCDD9BA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halkboard SE" panose="03050602040202020205" pitchFamily="66" charset="77"/>
                <a:hlinkClick r:id="rId4"/>
              </a:rPr>
              <a:t>Medical Assisting </a:t>
            </a:r>
            <a:r>
              <a:rPr lang="en-US" sz="2400" dirty="0">
                <a:latin typeface="Chalkboard SE" panose="03050602040202020205" pitchFamily="66" charset="77"/>
              </a:rPr>
              <a:t>may be a right for you</a:t>
            </a:r>
          </a:p>
        </p:txBody>
      </p:sp>
    </p:spTree>
    <p:extLst>
      <p:ext uri="{BB962C8B-B14F-4D97-AF65-F5344CB8AC3E}">
        <p14:creationId xmlns:p14="http://schemas.microsoft.com/office/powerpoint/2010/main" val="107954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9FE-51E2-5E4E-B2B7-310758DC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halkboard SE" panose="03050602040202020205" pitchFamily="66" charset="77"/>
              </a:rPr>
              <a:t>BIOTECHNOLOGY RESEARCH AND DEVELOPMENT 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D0651F-C2D8-D142-8EDA-FAE07095D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3000" y="2218531"/>
            <a:ext cx="4826000" cy="3619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0E7D52-26DD-9D4F-A6C0-C9CCA1045146}"/>
              </a:ext>
            </a:extLst>
          </p:cNvPr>
          <p:cNvSpPr txBox="1"/>
          <p:nvPr/>
        </p:nvSpPr>
        <p:spPr>
          <a:xfrm>
            <a:off x="1066800" y="2771775"/>
            <a:ext cx="2400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alkboard SE" panose="03050602040202020205" pitchFamily="66" charset="77"/>
                <a:hlinkClick r:id="rId3"/>
              </a:rPr>
              <a:t>Medical Innovation</a:t>
            </a:r>
            <a:endParaRPr lang="en-US" sz="2400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8762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9DF8F6-883E-6F42-B73E-E34B60208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976" y="643467"/>
            <a:ext cx="9904048" cy="557106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E8E4DB-BB46-A140-BF41-C39FD6C3E4BD}"/>
              </a:ext>
            </a:extLst>
          </p:cNvPr>
          <p:cNvSpPr txBox="1"/>
          <p:nvPr/>
        </p:nvSpPr>
        <p:spPr>
          <a:xfrm>
            <a:off x="4041913" y="4426226"/>
            <a:ext cx="4306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halkboard SE" panose="03050602040202020205" pitchFamily="66" charset="77"/>
              </a:rPr>
              <a:t>Health Career Photography</a:t>
            </a:r>
          </a:p>
        </p:txBody>
      </p:sp>
    </p:spTree>
    <p:extLst>
      <p:ext uri="{BB962C8B-B14F-4D97-AF65-F5344CB8AC3E}">
        <p14:creationId xmlns:p14="http://schemas.microsoft.com/office/powerpoint/2010/main" val="7370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36604-A3D9-3344-8486-06C82D23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  <a:latin typeface="Chalkboard SE" panose="03050602040202020205" pitchFamily="66" charset="77"/>
              </a:rPr>
              <a:t>Plenty to choose from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C3E95-A5FF-DA47-B757-84D4D5B5E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Chalkboard SE" panose="03050602040202020205" pitchFamily="66" charset="77"/>
              </a:rPr>
              <a:t>There are over 300 different professions in healthcare.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30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A7A5B0-A86B-4B2D-B579-7DD940594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2E8A20-C7E5-410C-8629-67A146626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B73B696-5822-48EF-A402-323BFB21F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7B69C2-7C78-4AC6-A64C-8CF1E6B96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urple and blue background with icons&#10;&#10;Description automatically generated">
            <a:extLst>
              <a:ext uri="{FF2B5EF4-FFF2-40B4-BE49-F238E27FC236}">
                <a16:creationId xmlns:a16="http://schemas.microsoft.com/office/drawing/2014/main" id="{3376F087-B4BB-ED44-B3D9-BCC5FC584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79" y="1343406"/>
            <a:ext cx="4171187" cy="417118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5E89B2A-A4B6-457B-89C9-AC02A0F96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5690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B5E9CA6-EF9B-B848-94B5-A7086B830B22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9157" y="2558264"/>
            <a:ext cx="4171187" cy="17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07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FAE0B-05B3-5E4F-BCCD-4E4C47F26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Chalkboard SE" panose="03050602040202020205" pitchFamily="66" charset="77"/>
              </a:rPr>
              <a:t>Occupational Outlook Handbook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7C9E0-60B4-4E4C-B4E5-F92CAE209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936416"/>
            <a:ext cx="4870512" cy="49851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halkboard SE" panose="03050602040202020205" pitchFamily="66" charset="77"/>
              </a:rPr>
              <a:t>Expected growth for Healthcare Careers is 14% between 2018 - 2028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804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D63EEE-E449-A24C-AD38-23DAB168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halkboard SE" panose="03050602040202020205" pitchFamily="66" charset="77"/>
              </a:rPr>
              <a:t>CAREER PATHWAYS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B9EECDB-CABB-4D6D-8A11-07CF996072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5792444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598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6359C4A9-5E60-471C-830B-8875C59BA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C23BFAB-D9E7-42FB-88CA-21BF19F39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6796" y="237744"/>
            <a:ext cx="53805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5D7AE96-093D-45DC-8519-AD795CD8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2560" y="374904"/>
            <a:ext cx="5117584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743615-9F2B-4D4B-B023-B86BCABA04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264" y="233264"/>
            <a:ext cx="3324388" cy="3755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0BA4A1-29E5-A54E-9E6C-51B1834514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534" y="229025"/>
            <a:ext cx="2695380" cy="2484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B6E754-06BC-7345-844F-B311111E6E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232594" y="4154697"/>
            <a:ext cx="3325058" cy="247004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B9A663-35F0-8245-8705-438909026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534" y="2874856"/>
            <a:ext cx="2695380" cy="374987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A1628F6-6ECE-4AF0-86E5-9F1720E4C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halkboard SE" panose="03050602040202020205" pitchFamily="66" charset="77"/>
              </a:rPr>
              <a:t>Therapeutic Careers</a:t>
            </a:r>
          </a:p>
          <a:p>
            <a:pPr marL="0" indent="0">
              <a:buNone/>
            </a:pPr>
            <a:r>
              <a:rPr lang="en-US" sz="2600" spc="80" dirty="0">
                <a:latin typeface="Chalkboard SE" panose="03050602040202020205" pitchFamily="66" charset="77"/>
              </a:rPr>
              <a:t>The goal of the therapeutic services is to change health over time</a:t>
            </a:r>
          </a:p>
          <a:p>
            <a:pPr marL="0" indent="0">
              <a:buNone/>
            </a:pPr>
            <a:endParaRPr lang="en-US" sz="4000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678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EF83A283-E546-44AF-9CEE-7C5EA258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19999D7-48EA-4DE8-99D3-56469192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507245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9369F31-E5D8-BB47-9AAB-892701A92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02" y="1556993"/>
            <a:ext cx="6281928" cy="1744183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Chalkboard SE" panose="03050602040202020205" pitchFamily="66" charset="77"/>
              </a:rPr>
              <a:t>DIAGNOSTIC CAREERS:</a:t>
            </a:r>
            <a:br>
              <a:rPr lang="en-US" sz="4400" dirty="0">
                <a:latin typeface="Chalkboard SE" panose="03050602040202020205" pitchFamily="66" charset="77"/>
              </a:rPr>
            </a:br>
            <a:br>
              <a:rPr lang="en-US" sz="4400" dirty="0">
                <a:latin typeface="Chalkboard SE" panose="03050602040202020205" pitchFamily="66" charset="77"/>
              </a:rPr>
            </a:br>
            <a:r>
              <a:rPr lang="en-US" sz="3100" dirty="0">
                <a:latin typeface="Chalkboard SE" panose="03050602040202020205" pitchFamily="66" charset="77"/>
              </a:rPr>
              <a:t>LOOKING AT THE STATE OF HEALTH AT A GIVEN POINT IN TIME</a:t>
            </a:r>
            <a:br>
              <a:rPr lang="en-US" sz="4400" dirty="0">
                <a:latin typeface="Chalkboard SE" panose="03050602040202020205" pitchFamily="66" charset="77"/>
              </a:rPr>
            </a:br>
            <a:endParaRPr lang="en-US" sz="4400" dirty="0">
              <a:latin typeface="Chalkboard SE" panose="03050602040202020205" pitchFamily="66" charset="77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EA0FEA3-230A-48E7-B24C-D648EA34C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46" y="374904"/>
            <a:ext cx="7178040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698EBE-5696-654C-90A9-412200BF0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833571" y="237744"/>
            <a:ext cx="2024804" cy="3217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ECE020-94B1-B148-9DDF-2EA1E2DDAE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9944100" y="237744"/>
            <a:ext cx="2019300" cy="3217773"/>
          </a:xfrm>
          <a:prstGeom prst="rect">
            <a:avLst/>
          </a:prstGeom>
        </p:spPr>
      </p:pic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133FBE6F-BD1B-5044-90AD-6C48E54E5A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572" y="3533774"/>
            <a:ext cx="4129828" cy="308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1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2B3FF0-94A5-6D4E-AE3E-C5A2C4B085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7C09E-C302-3145-BDAF-8D829A5F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dirty="0">
                <a:latin typeface="Chalkboard SE" panose="03050602040202020205" pitchFamily="66" charset="77"/>
              </a:rPr>
              <a:t>HEALTH INFORMATICS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63F0D-0CEA-4141-BE15-A0AD2CBFE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5780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halkboard SE" panose="03050602040202020205" pitchFamily="66" charset="77"/>
              </a:rPr>
              <a:t>DOCUMENT!</a:t>
            </a:r>
          </a:p>
          <a:p>
            <a:r>
              <a:rPr lang="en-US" sz="2000" dirty="0">
                <a:latin typeface="Chalkboard SE" panose="03050602040202020205" pitchFamily="66" charset="77"/>
              </a:rPr>
              <a:t>DOCUMENT!</a:t>
            </a:r>
          </a:p>
          <a:p>
            <a:r>
              <a:rPr lang="en-US" sz="2000" dirty="0">
                <a:latin typeface="Chalkboard SE" panose="03050602040202020205" pitchFamily="66" charset="77"/>
              </a:rPr>
              <a:t>DOCUMENT!</a:t>
            </a:r>
          </a:p>
        </p:txBody>
      </p:sp>
    </p:spTree>
    <p:extLst>
      <p:ext uri="{BB962C8B-B14F-4D97-AF65-F5344CB8AC3E}">
        <p14:creationId xmlns:p14="http://schemas.microsoft.com/office/powerpoint/2010/main" val="365429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2B744B-0F81-487E-A851-51A3233F0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6D39BE-B8E2-4FCD-92BE-1E88F5973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A2EBD-9403-4884-A9BD-8B154778C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E269E3-F0BE-3541-8D9D-C4B8A962D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Chalkboard SE" panose="03050602040202020205" pitchFamily="66" charset="77"/>
              </a:rPr>
              <a:t>SUPPORT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A37F5-1F62-864B-B266-B787BB16F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165" y="2103120"/>
            <a:ext cx="6488035" cy="393192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halkboard SE" panose="03050602040202020205" pitchFamily="66" charset="77"/>
              </a:rPr>
              <a:t>Professions that help provide a therapeutic environment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A2E3D835-1462-824A-B571-62365E8E1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43" y="2014194"/>
            <a:ext cx="2570936" cy="384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9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634EA7-4439-2A4E-9EA8-DD21E369F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Chalkboard SE" panose="03050602040202020205" pitchFamily="66" charset="77"/>
              </a:rPr>
              <a:t>BIOTECHNOLOGY RESEARCH AND DEVELOPMENT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3226CB30-42DA-CA44-B2C8-3CE6F772C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3600" y="2368550"/>
            <a:ext cx="32512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5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Savon">
      <a:majorFont>
        <a:latin typeface="Century School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330</Words>
  <Application>Microsoft Macintosh PowerPoint</Application>
  <PresentationFormat>Widescreen</PresentationFormat>
  <Paragraphs>62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Century Schoolbook</vt:lpstr>
      <vt:lpstr>Chalkboard SE</vt:lpstr>
      <vt:lpstr>Franklin Gothic Book</vt:lpstr>
      <vt:lpstr>Garamond</vt:lpstr>
      <vt:lpstr>SavonVTI</vt:lpstr>
      <vt:lpstr>Interested in a health career? </vt:lpstr>
      <vt:lpstr>Plenty to choose from</vt:lpstr>
      <vt:lpstr>Occupational Outlook Handbook</vt:lpstr>
      <vt:lpstr>CAREER PATHWAYS</vt:lpstr>
      <vt:lpstr>PowerPoint Presentation</vt:lpstr>
      <vt:lpstr>DIAGNOSTIC CAREERS:  LOOKING AT THE STATE OF HEALTH AT A GIVEN POINT IN TIME </vt:lpstr>
      <vt:lpstr>HEALTH INFORMATICS</vt:lpstr>
      <vt:lpstr>SUPPORT SERVICES</vt:lpstr>
      <vt:lpstr>BIOTECHNOLOGY RESEARCH AND DEVELOPMENT </vt:lpstr>
      <vt:lpstr>Explore the possibilities</vt:lpstr>
      <vt:lpstr>Health Career Exploration</vt:lpstr>
      <vt:lpstr>HOSA CAN HELP</vt:lpstr>
      <vt:lpstr>Ways to Explore the  Over 300 Health Careers</vt:lpstr>
      <vt:lpstr>interested in a Therapeutic Career…</vt:lpstr>
      <vt:lpstr>How about a Diagnostic Career</vt:lpstr>
      <vt:lpstr>Health Informatics</vt:lpstr>
      <vt:lpstr>Support Services </vt:lpstr>
      <vt:lpstr>BIOTECHNOLOGY RESEARCH AND DEVELOPMENT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Interested in a health career? </dc:title>
  <dc:creator>Microsoft Office User</dc:creator>
  <cp:lastModifiedBy>Jan Mould</cp:lastModifiedBy>
  <cp:revision>11</cp:revision>
  <dcterms:created xsi:type="dcterms:W3CDTF">2020-07-29T14:57:16Z</dcterms:created>
  <dcterms:modified xsi:type="dcterms:W3CDTF">2024-09-25T13:58:43Z</dcterms:modified>
</cp:coreProperties>
</file>