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>
      <p:cViewPr varScale="1">
        <p:scale>
          <a:sx n="121" d="100"/>
          <a:sy n="121" d="100"/>
        </p:scale>
        <p:origin x="744" y="17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91677" y="104757"/>
            <a:ext cx="4550410" cy="28295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300" b="0" i="0">
                <a:solidFill>
                  <a:srgbClr val="C00000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4/19/24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300" b="0" i="0">
                <a:solidFill>
                  <a:srgbClr val="C00000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4/19/24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300" b="0" i="0">
                <a:solidFill>
                  <a:srgbClr val="C00000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4/19/24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300" b="0" i="0">
                <a:solidFill>
                  <a:srgbClr val="C00000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4/19/24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4/19/24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108" y="55441"/>
            <a:ext cx="5745480" cy="18599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300" b="0" i="0">
                <a:solidFill>
                  <a:srgbClr val="C00000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471597" y="2090971"/>
            <a:ext cx="5925820" cy="4289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4/19/24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be.com/playlist?list=PL2CI_VAvi7KCeXgFin5oh_qd9uMU0zNA0&amp;si=eSZ3JnAAxxsAPEOQ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hatsmynext.org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sting.com/articles/medical-laboratory-professionals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jobs.criver.com/?locale=en_US" TargetMode="External"/><Relationship Id="rId4" Type="http://schemas.openxmlformats.org/officeDocument/2006/relationships/hyperlink" Target="https://www.biotech-careers.org/careers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hosa.org/guidelines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8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36488" y="156071"/>
            <a:ext cx="3118485" cy="3070860"/>
          </a:xfrm>
          <a:prstGeom prst="rect">
            <a:avLst/>
          </a:prstGeom>
        </p:spPr>
        <p:txBody>
          <a:bodyPr vert="horz" wrap="square" lIns="0" tIns="106045" rIns="0" bIns="0" rtlCol="0">
            <a:spAutoFit/>
          </a:bodyPr>
          <a:lstStyle/>
          <a:p>
            <a:pPr marL="12700" marR="5080" algn="ctr">
              <a:lnSpc>
                <a:spcPts val="5830"/>
              </a:lnSpc>
              <a:spcBef>
                <a:spcPts val="835"/>
              </a:spcBef>
            </a:pPr>
            <a:r>
              <a:rPr sz="5400" b="0" dirty="0">
                <a:solidFill>
                  <a:srgbClr val="C00000"/>
                </a:solidFill>
                <a:latin typeface="Calibri Light"/>
                <a:cs typeface="Calibri Light"/>
              </a:rPr>
              <a:t>Did</a:t>
            </a:r>
            <a:r>
              <a:rPr sz="5400" b="0" spc="-155" dirty="0">
                <a:solidFill>
                  <a:srgbClr val="C00000"/>
                </a:solidFill>
                <a:latin typeface="Calibri Light"/>
                <a:cs typeface="Calibri Light"/>
              </a:rPr>
              <a:t> </a:t>
            </a:r>
            <a:r>
              <a:rPr sz="5400" b="0" spc="-150" dirty="0">
                <a:solidFill>
                  <a:srgbClr val="C00000"/>
                </a:solidFill>
                <a:latin typeface="Calibri Light"/>
                <a:cs typeface="Calibri Light"/>
              </a:rPr>
              <a:t>You </a:t>
            </a:r>
            <a:r>
              <a:rPr sz="5400" b="0" spc="-60" dirty="0">
                <a:solidFill>
                  <a:srgbClr val="C00000"/>
                </a:solidFill>
                <a:latin typeface="Calibri Light"/>
                <a:cs typeface="Calibri Light"/>
              </a:rPr>
              <a:t>Say </a:t>
            </a:r>
            <a:r>
              <a:rPr sz="5400" b="0" spc="-10" dirty="0">
                <a:solidFill>
                  <a:srgbClr val="C00000"/>
                </a:solidFill>
                <a:latin typeface="Calibri Light"/>
                <a:cs typeface="Calibri Light"/>
              </a:rPr>
              <a:t>Clinical Laboratory Science?</a:t>
            </a:r>
            <a:endParaRPr sz="5400">
              <a:latin typeface="Calibri Light"/>
              <a:cs typeface="Calibri Light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55564" y="5189220"/>
            <a:ext cx="6536435" cy="1668779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879627" y="5262192"/>
            <a:ext cx="6155690" cy="137922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 indent="766445">
              <a:lnSpc>
                <a:spcPts val="2590"/>
              </a:lnSpc>
              <a:spcBef>
                <a:spcPts val="425"/>
              </a:spcBef>
            </a:pPr>
            <a:r>
              <a:rPr sz="2400" dirty="0">
                <a:solidFill>
                  <a:srgbClr val="C00000"/>
                </a:solidFill>
                <a:latin typeface="Arial"/>
                <a:cs typeface="Arial"/>
              </a:rPr>
              <a:t>Wanda</a:t>
            </a:r>
            <a:r>
              <a:rPr sz="2400" spc="-9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C00000"/>
                </a:solidFill>
                <a:latin typeface="Arial"/>
                <a:cs typeface="Arial"/>
              </a:rPr>
              <a:t>Haberer</a:t>
            </a:r>
            <a:r>
              <a:rPr sz="2400" spc="-7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C00000"/>
                </a:solidFill>
                <a:latin typeface="Arial"/>
                <a:cs typeface="Arial"/>
              </a:rPr>
              <a:t>MS,</a:t>
            </a:r>
            <a:r>
              <a:rPr sz="2400" spc="-9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C00000"/>
                </a:solidFill>
                <a:latin typeface="Arial"/>
                <a:cs typeface="Arial"/>
              </a:rPr>
              <a:t>MLS</a:t>
            </a:r>
            <a:r>
              <a:rPr sz="2400" spc="-10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C00000"/>
                </a:solidFill>
                <a:latin typeface="Arial"/>
                <a:cs typeface="Arial"/>
              </a:rPr>
              <a:t>(ASCP) </a:t>
            </a:r>
            <a:r>
              <a:rPr sz="2400" dirty="0">
                <a:solidFill>
                  <a:srgbClr val="C00000"/>
                </a:solidFill>
                <a:latin typeface="Arial"/>
                <a:cs typeface="Arial"/>
              </a:rPr>
              <a:t>Alexandria</a:t>
            </a:r>
            <a:r>
              <a:rPr sz="2400" spc="-1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C00000"/>
                </a:solidFill>
                <a:latin typeface="Arial"/>
                <a:cs typeface="Arial"/>
              </a:rPr>
              <a:t>Technical</a:t>
            </a:r>
            <a:r>
              <a:rPr sz="2400" spc="-9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C00000"/>
                </a:solidFill>
                <a:latin typeface="Arial"/>
                <a:cs typeface="Arial"/>
              </a:rPr>
              <a:t>and</a:t>
            </a:r>
            <a:r>
              <a:rPr sz="2400" spc="-114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C00000"/>
                </a:solidFill>
                <a:latin typeface="Arial"/>
                <a:cs typeface="Arial"/>
              </a:rPr>
              <a:t>Community</a:t>
            </a:r>
            <a:r>
              <a:rPr sz="2400" spc="-1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C00000"/>
                </a:solidFill>
                <a:latin typeface="Arial"/>
                <a:cs typeface="Arial"/>
              </a:rPr>
              <a:t>College</a:t>
            </a:r>
            <a:endParaRPr sz="2400">
              <a:latin typeface="Arial"/>
              <a:cs typeface="Arial"/>
            </a:endParaRPr>
          </a:p>
          <a:p>
            <a:pPr marL="814069">
              <a:lnSpc>
                <a:spcPts val="2405"/>
              </a:lnSpc>
            </a:pPr>
            <a:r>
              <a:rPr sz="2400" spc="-50" dirty="0">
                <a:solidFill>
                  <a:srgbClr val="C00000"/>
                </a:solidFill>
                <a:latin typeface="Arial"/>
                <a:cs typeface="Arial"/>
              </a:rPr>
              <a:t>MLT</a:t>
            </a:r>
            <a:r>
              <a:rPr sz="2400" spc="-10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C00000"/>
                </a:solidFill>
                <a:latin typeface="Arial"/>
                <a:cs typeface="Arial"/>
              </a:rPr>
              <a:t>Program</a:t>
            </a:r>
            <a:r>
              <a:rPr sz="2400" spc="-5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C00000"/>
                </a:solidFill>
                <a:latin typeface="Arial"/>
                <a:cs typeface="Arial"/>
              </a:rPr>
              <a:t>Director</a:t>
            </a:r>
            <a:r>
              <a:rPr sz="2400" spc="-5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C00000"/>
                </a:solidFill>
                <a:latin typeface="Wingdings"/>
                <a:cs typeface="Wingdings"/>
              </a:rPr>
              <a:t></a:t>
            </a:r>
            <a:r>
              <a:rPr sz="240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C00000"/>
                </a:solidFill>
                <a:latin typeface="Arial"/>
                <a:cs typeface="Arial"/>
              </a:rPr>
              <a:t>Instructor</a:t>
            </a:r>
            <a:endParaRPr sz="2400">
              <a:latin typeface="Arial"/>
              <a:cs typeface="Arial"/>
            </a:endParaRPr>
          </a:p>
          <a:p>
            <a:pPr marL="60960">
              <a:lnSpc>
                <a:spcPts val="2740"/>
              </a:lnSpc>
            </a:pPr>
            <a:r>
              <a:rPr sz="2400" dirty="0">
                <a:solidFill>
                  <a:srgbClr val="C00000"/>
                </a:solidFill>
                <a:latin typeface="Arial"/>
                <a:cs typeface="Arial"/>
              </a:rPr>
              <a:t>HOSA</a:t>
            </a:r>
            <a:r>
              <a:rPr sz="2400" spc="-16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C00000"/>
                </a:solidFill>
                <a:latin typeface="Arial"/>
                <a:cs typeface="Arial"/>
              </a:rPr>
              <a:t>–</a:t>
            </a:r>
            <a:r>
              <a:rPr sz="2400" spc="-4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C00000"/>
                </a:solidFill>
                <a:latin typeface="Arial"/>
                <a:cs typeface="Arial"/>
              </a:rPr>
              <a:t>Future</a:t>
            </a:r>
            <a:r>
              <a:rPr sz="2400" spc="-3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C00000"/>
                </a:solidFill>
                <a:latin typeface="Arial"/>
                <a:cs typeface="Arial"/>
              </a:rPr>
              <a:t>Health</a:t>
            </a:r>
            <a:r>
              <a:rPr sz="2400" spc="-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C00000"/>
                </a:solidFill>
                <a:latin typeface="Arial"/>
                <a:cs typeface="Arial"/>
              </a:rPr>
              <a:t>Professionals</a:t>
            </a:r>
            <a:r>
              <a:rPr sz="2400" spc="-13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C00000"/>
                </a:solidFill>
                <a:latin typeface="Arial"/>
                <a:cs typeface="Arial"/>
              </a:rPr>
              <a:t>Advisor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8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55419" y="208121"/>
            <a:ext cx="862330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20" dirty="0"/>
              <a:t>What</a:t>
            </a:r>
            <a:r>
              <a:rPr sz="4800" spc="-185" dirty="0"/>
              <a:t> </a:t>
            </a:r>
            <a:r>
              <a:rPr sz="4800" dirty="0"/>
              <a:t>is</a:t>
            </a:r>
            <a:r>
              <a:rPr sz="4800" spc="-175" dirty="0"/>
              <a:t> </a:t>
            </a:r>
            <a:r>
              <a:rPr sz="4800" spc="-35" dirty="0"/>
              <a:t>Clinical</a:t>
            </a:r>
            <a:r>
              <a:rPr sz="4800" spc="-185" dirty="0"/>
              <a:t> </a:t>
            </a:r>
            <a:r>
              <a:rPr sz="4800" spc="-50" dirty="0"/>
              <a:t>Laboratory</a:t>
            </a:r>
            <a:r>
              <a:rPr sz="4800" spc="-195" dirty="0"/>
              <a:t> </a:t>
            </a:r>
            <a:r>
              <a:rPr sz="4800" spc="-10" dirty="0"/>
              <a:t>Science?</a:t>
            </a:r>
            <a:endParaRPr sz="4800"/>
          </a:p>
        </p:txBody>
      </p:sp>
      <p:grpSp>
        <p:nvGrpSpPr>
          <p:cNvPr id="4" name="object 4"/>
          <p:cNvGrpSpPr/>
          <p:nvPr/>
        </p:nvGrpSpPr>
        <p:grpSpPr>
          <a:xfrm>
            <a:off x="2485389" y="1430782"/>
            <a:ext cx="7075170" cy="1450340"/>
            <a:chOff x="2485389" y="1430782"/>
            <a:chExt cx="7075170" cy="1450340"/>
          </a:xfrm>
        </p:grpSpPr>
        <p:sp>
          <p:nvSpPr>
            <p:cNvPr id="5" name="object 5"/>
            <p:cNvSpPr/>
            <p:nvPr/>
          </p:nvSpPr>
          <p:spPr>
            <a:xfrm>
              <a:off x="2491739" y="1437132"/>
              <a:ext cx="7062470" cy="1437640"/>
            </a:xfrm>
            <a:custGeom>
              <a:avLst/>
              <a:gdLst/>
              <a:ahLst/>
              <a:cxnLst/>
              <a:rect l="l" t="t" r="r" b="b"/>
              <a:pathLst>
                <a:path w="7062470" h="1437639">
                  <a:moveTo>
                    <a:pt x="7062216" y="0"/>
                  </a:moveTo>
                  <a:lnTo>
                    <a:pt x="718566" y="0"/>
                  </a:lnTo>
                  <a:lnTo>
                    <a:pt x="0" y="718566"/>
                  </a:lnTo>
                  <a:lnTo>
                    <a:pt x="718566" y="1437132"/>
                  </a:lnTo>
                  <a:lnTo>
                    <a:pt x="7062216" y="1437132"/>
                  </a:lnTo>
                  <a:lnTo>
                    <a:pt x="706221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491739" y="1437132"/>
              <a:ext cx="7062470" cy="1437640"/>
            </a:xfrm>
            <a:custGeom>
              <a:avLst/>
              <a:gdLst/>
              <a:ahLst/>
              <a:cxnLst/>
              <a:rect l="l" t="t" r="r" b="b"/>
              <a:pathLst>
                <a:path w="7062470" h="1437639">
                  <a:moveTo>
                    <a:pt x="7062216" y="1437132"/>
                  </a:moveTo>
                  <a:lnTo>
                    <a:pt x="718566" y="1437132"/>
                  </a:lnTo>
                  <a:lnTo>
                    <a:pt x="0" y="718566"/>
                  </a:lnTo>
                  <a:lnTo>
                    <a:pt x="718566" y="0"/>
                  </a:lnTo>
                  <a:lnTo>
                    <a:pt x="7062216" y="0"/>
                  </a:lnTo>
                  <a:lnTo>
                    <a:pt x="7062216" y="1437132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3471597" y="1421935"/>
            <a:ext cx="1018540" cy="72644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 marR="5080">
              <a:lnSpc>
                <a:spcPts val="2640"/>
              </a:lnSpc>
              <a:spcBef>
                <a:spcPts val="385"/>
              </a:spcBef>
            </a:pP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Clinical medical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706037" y="1421935"/>
            <a:ext cx="4689475" cy="72644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 marR="5080" indent="27305">
              <a:lnSpc>
                <a:spcPts val="2640"/>
              </a:lnSpc>
              <a:spcBef>
                <a:spcPts val="385"/>
              </a:spcBef>
              <a:tabLst>
                <a:tab pos="1577340" algn="l"/>
                <a:tab pos="1724025" algn="l"/>
                <a:tab pos="3241675" algn="l"/>
                <a:tab pos="3753485" algn="l"/>
                <a:tab pos="4197350" algn="l"/>
              </a:tabLst>
            </a:pP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laboratory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		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professionals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include laboratory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technicians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(MLT)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2400" b="1" spc="-25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767839" y="1431036"/>
            <a:ext cx="1447800" cy="1449705"/>
            <a:chOff x="1767839" y="1431036"/>
            <a:chExt cx="1447800" cy="1449705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73935" y="1437132"/>
              <a:ext cx="1435608" cy="1437131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773935" y="1437132"/>
              <a:ext cx="1435735" cy="1437640"/>
            </a:xfrm>
            <a:custGeom>
              <a:avLst/>
              <a:gdLst/>
              <a:ahLst/>
              <a:cxnLst/>
              <a:rect l="l" t="t" r="r" b="b"/>
              <a:pathLst>
                <a:path w="1435735" h="1437639">
                  <a:moveTo>
                    <a:pt x="0" y="718565"/>
                  </a:moveTo>
                  <a:lnTo>
                    <a:pt x="1526" y="671320"/>
                  </a:lnTo>
                  <a:lnTo>
                    <a:pt x="6044" y="624890"/>
                  </a:lnTo>
                  <a:lnTo>
                    <a:pt x="13457" y="579371"/>
                  </a:lnTo>
                  <a:lnTo>
                    <a:pt x="23672" y="534858"/>
                  </a:lnTo>
                  <a:lnTo>
                    <a:pt x="36594" y="491444"/>
                  </a:lnTo>
                  <a:lnTo>
                    <a:pt x="52128" y="449226"/>
                  </a:lnTo>
                  <a:lnTo>
                    <a:pt x="70179" y="408296"/>
                  </a:lnTo>
                  <a:lnTo>
                    <a:pt x="90654" y="368751"/>
                  </a:lnTo>
                  <a:lnTo>
                    <a:pt x="113457" y="330684"/>
                  </a:lnTo>
                  <a:lnTo>
                    <a:pt x="138495" y="294191"/>
                  </a:lnTo>
                  <a:lnTo>
                    <a:pt x="165671" y="259366"/>
                  </a:lnTo>
                  <a:lnTo>
                    <a:pt x="194892" y="226304"/>
                  </a:lnTo>
                  <a:lnTo>
                    <a:pt x="226064" y="195100"/>
                  </a:lnTo>
                  <a:lnTo>
                    <a:pt x="259091" y="165847"/>
                  </a:lnTo>
                  <a:lnTo>
                    <a:pt x="293879" y="138642"/>
                  </a:lnTo>
                  <a:lnTo>
                    <a:pt x="330333" y="113578"/>
                  </a:lnTo>
                  <a:lnTo>
                    <a:pt x="368359" y="90751"/>
                  </a:lnTo>
                  <a:lnTo>
                    <a:pt x="407862" y="70254"/>
                  </a:lnTo>
                  <a:lnTo>
                    <a:pt x="448748" y="52183"/>
                  </a:lnTo>
                  <a:lnTo>
                    <a:pt x="490923" y="36633"/>
                  </a:lnTo>
                  <a:lnTo>
                    <a:pt x="534290" y="23697"/>
                  </a:lnTo>
                  <a:lnTo>
                    <a:pt x="578757" y="13472"/>
                  </a:lnTo>
                  <a:lnTo>
                    <a:pt x="624227" y="6050"/>
                  </a:lnTo>
                  <a:lnTo>
                    <a:pt x="670608" y="1528"/>
                  </a:lnTo>
                  <a:lnTo>
                    <a:pt x="717804" y="0"/>
                  </a:lnTo>
                  <a:lnTo>
                    <a:pt x="764999" y="1528"/>
                  </a:lnTo>
                  <a:lnTo>
                    <a:pt x="811380" y="6050"/>
                  </a:lnTo>
                  <a:lnTo>
                    <a:pt x="856850" y="13472"/>
                  </a:lnTo>
                  <a:lnTo>
                    <a:pt x="901317" y="23697"/>
                  </a:lnTo>
                  <a:lnTo>
                    <a:pt x="944684" y="36633"/>
                  </a:lnTo>
                  <a:lnTo>
                    <a:pt x="986859" y="52183"/>
                  </a:lnTo>
                  <a:lnTo>
                    <a:pt x="1027745" y="70254"/>
                  </a:lnTo>
                  <a:lnTo>
                    <a:pt x="1067248" y="90751"/>
                  </a:lnTo>
                  <a:lnTo>
                    <a:pt x="1105274" y="113578"/>
                  </a:lnTo>
                  <a:lnTo>
                    <a:pt x="1141728" y="138642"/>
                  </a:lnTo>
                  <a:lnTo>
                    <a:pt x="1176516" y="165847"/>
                  </a:lnTo>
                  <a:lnTo>
                    <a:pt x="1209543" y="195100"/>
                  </a:lnTo>
                  <a:lnTo>
                    <a:pt x="1240715" y="226304"/>
                  </a:lnTo>
                  <a:lnTo>
                    <a:pt x="1269936" y="259366"/>
                  </a:lnTo>
                  <a:lnTo>
                    <a:pt x="1297112" y="294191"/>
                  </a:lnTo>
                  <a:lnTo>
                    <a:pt x="1322150" y="330684"/>
                  </a:lnTo>
                  <a:lnTo>
                    <a:pt x="1344953" y="368751"/>
                  </a:lnTo>
                  <a:lnTo>
                    <a:pt x="1365428" y="408296"/>
                  </a:lnTo>
                  <a:lnTo>
                    <a:pt x="1383479" y="449226"/>
                  </a:lnTo>
                  <a:lnTo>
                    <a:pt x="1399013" y="491444"/>
                  </a:lnTo>
                  <a:lnTo>
                    <a:pt x="1411935" y="534858"/>
                  </a:lnTo>
                  <a:lnTo>
                    <a:pt x="1422150" y="579371"/>
                  </a:lnTo>
                  <a:lnTo>
                    <a:pt x="1429563" y="624890"/>
                  </a:lnTo>
                  <a:lnTo>
                    <a:pt x="1434081" y="671320"/>
                  </a:lnTo>
                  <a:lnTo>
                    <a:pt x="1435608" y="718565"/>
                  </a:lnTo>
                  <a:lnTo>
                    <a:pt x="1434081" y="765811"/>
                  </a:lnTo>
                  <a:lnTo>
                    <a:pt x="1429563" y="812241"/>
                  </a:lnTo>
                  <a:lnTo>
                    <a:pt x="1422150" y="857760"/>
                  </a:lnTo>
                  <a:lnTo>
                    <a:pt x="1411935" y="902273"/>
                  </a:lnTo>
                  <a:lnTo>
                    <a:pt x="1399013" y="945687"/>
                  </a:lnTo>
                  <a:lnTo>
                    <a:pt x="1383479" y="987905"/>
                  </a:lnTo>
                  <a:lnTo>
                    <a:pt x="1365428" y="1028835"/>
                  </a:lnTo>
                  <a:lnTo>
                    <a:pt x="1344953" y="1068380"/>
                  </a:lnTo>
                  <a:lnTo>
                    <a:pt x="1322150" y="1106447"/>
                  </a:lnTo>
                  <a:lnTo>
                    <a:pt x="1297112" y="1142940"/>
                  </a:lnTo>
                  <a:lnTo>
                    <a:pt x="1269936" y="1177765"/>
                  </a:lnTo>
                  <a:lnTo>
                    <a:pt x="1240715" y="1210827"/>
                  </a:lnTo>
                  <a:lnTo>
                    <a:pt x="1209543" y="1242031"/>
                  </a:lnTo>
                  <a:lnTo>
                    <a:pt x="1176516" y="1271284"/>
                  </a:lnTo>
                  <a:lnTo>
                    <a:pt x="1141728" y="1298489"/>
                  </a:lnTo>
                  <a:lnTo>
                    <a:pt x="1105274" y="1323553"/>
                  </a:lnTo>
                  <a:lnTo>
                    <a:pt x="1067248" y="1346380"/>
                  </a:lnTo>
                  <a:lnTo>
                    <a:pt x="1027745" y="1366877"/>
                  </a:lnTo>
                  <a:lnTo>
                    <a:pt x="986859" y="1384948"/>
                  </a:lnTo>
                  <a:lnTo>
                    <a:pt x="944684" y="1400498"/>
                  </a:lnTo>
                  <a:lnTo>
                    <a:pt x="901317" y="1413434"/>
                  </a:lnTo>
                  <a:lnTo>
                    <a:pt x="856850" y="1423659"/>
                  </a:lnTo>
                  <a:lnTo>
                    <a:pt x="811380" y="1431081"/>
                  </a:lnTo>
                  <a:lnTo>
                    <a:pt x="764999" y="1435603"/>
                  </a:lnTo>
                  <a:lnTo>
                    <a:pt x="717804" y="1437131"/>
                  </a:lnTo>
                  <a:lnTo>
                    <a:pt x="670608" y="1435603"/>
                  </a:lnTo>
                  <a:lnTo>
                    <a:pt x="624227" y="1431081"/>
                  </a:lnTo>
                  <a:lnTo>
                    <a:pt x="578757" y="1423659"/>
                  </a:lnTo>
                  <a:lnTo>
                    <a:pt x="534290" y="1413434"/>
                  </a:lnTo>
                  <a:lnTo>
                    <a:pt x="490923" y="1400498"/>
                  </a:lnTo>
                  <a:lnTo>
                    <a:pt x="448748" y="1384948"/>
                  </a:lnTo>
                  <a:lnTo>
                    <a:pt x="407862" y="1366877"/>
                  </a:lnTo>
                  <a:lnTo>
                    <a:pt x="368359" y="1346380"/>
                  </a:lnTo>
                  <a:lnTo>
                    <a:pt x="330333" y="1323553"/>
                  </a:lnTo>
                  <a:lnTo>
                    <a:pt x="293879" y="1298489"/>
                  </a:lnTo>
                  <a:lnTo>
                    <a:pt x="259091" y="1271284"/>
                  </a:lnTo>
                  <a:lnTo>
                    <a:pt x="226064" y="1242031"/>
                  </a:lnTo>
                  <a:lnTo>
                    <a:pt x="194892" y="1210827"/>
                  </a:lnTo>
                  <a:lnTo>
                    <a:pt x="165671" y="1177765"/>
                  </a:lnTo>
                  <a:lnTo>
                    <a:pt x="138495" y="1142940"/>
                  </a:lnTo>
                  <a:lnTo>
                    <a:pt x="113457" y="1106447"/>
                  </a:lnTo>
                  <a:lnTo>
                    <a:pt x="90654" y="1068380"/>
                  </a:lnTo>
                  <a:lnTo>
                    <a:pt x="70179" y="1028835"/>
                  </a:lnTo>
                  <a:lnTo>
                    <a:pt x="52128" y="987905"/>
                  </a:lnTo>
                  <a:lnTo>
                    <a:pt x="36594" y="945687"/>
                  </a:lnTo>
                  <a:lnTo>
                    <a:pt x="23672" y="902273"/>
                  </a:lnTo>
                  <a:lnTo>
                    <a:pt x="13457" y="857760"/>
                  </a:lnTo>
                  <a:lnTo>
                    <a:pt x="6044" y="812241"/>
                  </a:lnTo>
                  <a:lnTo>
                    <a:pt x="1526" y="765811"/>
                  </a:lnTo>
                  <a:lnTo>
                    <a:pt x="0" y="718565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1767839" y="3296411"/>
            <a:ext cx="7792720" cy="1449705"/>
            <a:chOff x="1767839" y="3296411"/>
            <a:chExt cx="7792720" cy="1449705"/>
          </a:xfrm>
        </p:grpSpPr>
        <p:sp>
          <p:nvSpPr>
            <p:cNvPr id="13" name="object 13"/>
            <p:cNvSpPr/>
            <p:nvPr/>
          </p:nvSpPr>
          <p:spPr>
            <a:xfrm>
              <a:off x="2491739" y="3302507"/>
              <a:ext cx="7062470" cy="1437640"/>
            </a:xfrm>
            <a:custGeom>
              <a:avLst/>
              <a:gdLst/>
              <a:ahLst/>
              <a:cxnLst/>
              <a:rect l="l" t="t" r="r" b="b"/>
              <a:pathLst>
                <a:path w="7062470" h="1437639">
                  <a:moveTo>
                    <a:pt x="7062216" y="0"/>
                  </a:moveTo>
                  <a:lnTo>
                    <a:pt x="718566" y="0"/>
                  </a:lnTo>
                  <a:lnTo>
                    <a:pt x="0" y="718566"/>
                  </a:lnTo>
                  <a:lnTo>
                    <a:pt x="718566" y="1437132"/>
                  </a:lnTo>
                  <a:lnTo>
                    <a:pt x="7062216" y="1437132"/>
                  </a:lnTo>
                  <a:lnTo>
                    <a:pt x="706221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491739" y="3302507"/>
              <a:ext cx="7062470" cy="1437640"/>
            </a:xfrm>
            <a:custGeom>
              <a:avLst/>
              <a:gdLst/>
              <a:ahLst/>
              <a:cxnLst/>
              <a:rect l="l" t="t" r="r" b="b"/>
              <a:pathLst>
                <a:path w="7062470" h="1437639">
                  <a:moveTo>
                    <a:pt x="7062216" y="1437132"/>
                  </a:moveTo>
                  <a:lnTo>
                    <a:pt x="718566" y="1437132"/>
                  </a:lnTo>
                  <a:lnTo>
                    <a:pt x="0" y="718566"/>
                  </a:lnTo>
                  <a:lnTo>
                    <a:pt x="718566" y="0"/>
                  </a:lnTo>
                  <a:lnTo>
                    <a:pt x="7062216" y="0"/>
                  </a:lnTo>
                  <a:lnTo>
                    <a:pt x="7062216" y="1437132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73935" y="3302507"/>
              <a:ext cx="1435608" cy="1437131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773935" y="3302507"/>
              <a:ext cx="1435735" cy="1437640"/>
            </a:xfrm>
            <a:custGeom>
              <a:avLst/>
              <a:gdLst/>
              <a:ahLst/>
              <a:cxnLst/>
              <a:rect l="l" t="t" r="r" b="b"/>
              <a:pathLst>
                <a:path w="1435735" h="1437639">
                  <a:moveTo>
                    <a:pt x="0" y="718565"/>
                  </a:moveTo>
                  <a:lnTo>
                    <a:pt x="1526" y="671320"/>
                  </a:lnTo>
                  <a:lnTo>
                    <a:pt x="6044" y="624890"/>
                  </a:lnTo>
                  <a:lnTo>
                    <a:pt x="13457" y="579371"/>
                  </a:lnTo>
                  <a:lnTo>
                    <a:pt x="23672" y="534858"/>
                  </a:lnTo>
                  <a:lnTo>
                    <a:pt x="36594" y="491444"/>
                  </a:lnTo>
                  <a:lnTo>
                    <a:pt x="52128" y="449226"/>
                  </a:lnTo>
                  <a:lnTo>
                    <a:pt x="70179" y="408296"/>
                  </a:lnTo>
                  <a:lnTo>
                    <a:pt x="90654" y="368751"/>
                  </a:lnTo>
                  <a:lnTo>
                    <a:pt x="113457" y="330684"/>
                  </a:lnTo>
                  <a:lnTo>
                    <a:pt x="138495" y="294191"/>
                  </a:lnTo>
                  <a:lnTo>
                    <a:pt x="165671" y="259366"/>
                  </a:lnTo>
                  <a:lnTo>
                    <a:pt x="194892" y="226304"/>
                  </a:lnTo>
                  <a:lnTo>
                    <a:pt x="226064" y="195100"/>
                  </a:lnTo>
                  <a:lnTo>
                    <a:pt x="259091" y="165847"/>
                  </a:lnTo>
                  <a:lnTo>
                    <a:pt x="293879" y="138642"/>
                  </a:lnTo>
                  <a:lnTo>
                    <a:pt x="330333" y="113578"/>
                  </a:lnTo>
                  <a:lnTo>
                    <a:pt x="368359" y="90751"/>
                  </a:lnTo>
                  <a:lnTo>
                    <a:pt x="407862" y="70254"/>
                  </a:lnTo>
                  <a:lnTo>
                    <a:pt x="448748" y="52183"/>
                  </a:lnTo>
                  <a:lnTo>
                    <a:pt x="490923" y="36633"/>
                  </a:lnTo>
                  <a:lnTo>
                    <a:pt x="534290" y="23697"/>
                  </a:lnTo>
                  <a:lnTo>
                    <a:pt x="578757" y="13472"/>
                  </a:lnTo>
                  <a:lnTo>
                    <a:pt x="624227" y="6050"/>
                  </a:lnTo>
                  <a:lnTo>
                    <a:pt x="670608" y="1528"/>
                  </a:lnTo>
                  <a:lnTo>
                    <a:pt x="717804" y="0"/>
                  </a:lnTo>
                  <a:lnTo>
                    <a:pt x="764999" y="1528"/>
                  </a:lnTo>
                  <a:lnTo>
                    <a:pt x="811380" y="6050"/>
                  </a:lnTo>
                  <a:lnTo>
                    <a:pt x="856850" y="13472"/>
                  </a:lnTo>
                  <a:lnTo>
                    <a:pt x="901317" y="23697"/>
                  </a:lnTo>
                  <a:lnTo>
                    <a:pt x="944684" y="36633"/>
                  </a:lnTo>
                  <a:lnTo>
                    <a:pt x="986859" y="52183"/>
                  </a:lnTo>
                  <a:lnTo>
                    <a:pt x="1027745" y="70254"/>
                  </a:lnTo>
                  <a:lnTo>
                    <a:pt x="1067248" y="90751"/>
                  </a:lnTo>
                  <a:lnTo>
                    <a:pt x="1105274" y="113578"/>
                  </a:lnTo>
                  <a:lnTo>
                    <a:pt x="1141728" y="138642"/>
                  </a:lnTo>
                  <a:lnTo>
                    <a:pt x="1176516" y="165847"/>
                  </a:lnTo>
                  <a:lnTo>
                    <a:pt x="1209543" y="195100"/>
                  </a:lnTo>
                  <a:lnTo>
                    <a:pt x="1240715" y="226304"/>
                  </a:lnTo>
                  <a:lnTo>
                    <a:pt x="1269936" y="259366"/>
                  </a:lnTo>
                  <a:lnTo>
                    <a:pt x="1297112" y="294191"/>
                  </a:lnTo>
                  <a:lnTo>
                    <a:pt x="1322150" y="330684"/>
                  </a:lnTo>
                  <a:lnTo>
                    <a:pt x="1344953" y="368751"/>
                  </a:lnTo>
                  <a:lnTo>
                    <a:pt x="1365428" y="408296"/>
                  </a:lnTo>
                  <a:lnTo>
                    <a:pt x="1383479" y="449226"/>
                  </a:lnTo>
                  <a:lnTo>
                    <a:pt x="1399013" y="491444"/>
                  </a:lnTo>
                  <a:lnTo>
                    <a:pt x="1411935" y="534858"/>
                  </a:lnTo>
                  <a:lnTo>
                    <a:pt x="1422150" y="579371"/>
                  </a:lnTo>
                  <a:lnTo>
                    <a:pt x="1429563" y="624890"/>
                  </a:lnTo>
                  <a:lnTo>
                    <a:pt x="1434081" y="671320"/>
                  </a:lnTo>
                  <a:lnTo>
                    <a:pt x="1435608" y="718565"/>
                  </a:lnTo>
                  <a:lnTo>
                    <a:pt x="1434081" y="765811"/>
                  </a:lnTo>
                  <a:lnTo>
                    <a:pt x="1429563" y="812241"/>
                  </a:lnTo>
                  <a:lnTo>
                    <a:pt x="1422150" y="857760"/>
                  </a:lnTo>
                  <a:lnTo>
                    <a:pt x="1411935" y="902273"/>
                  </a:lnTo>
                  <a:lnTo>
                    <a:pt x="1399013" y="945687"/>
                  </a:lnTo>
                  <a:lnTo>
                    <a:pt x="1383479" y="987905"/>
                  </a:lnTo>
                  <a:lnTo>
                    <a:pt x="1365428" y="1028835"/>
                  </a:lnTo>
                  <a:lnTo>
                    <a:pt x="1344953" y="1068380"/>
                  </a:lnTo>
                  <a:lnTo>
                    <a:pt x="1322150" y="1106447"/>
                  </a:lnTo>
                  <a:lnTo>
                    <a:pt x="1297112" y="1142940"/>
                  </a:lnTo>
                  <a:lnTo>
                    <a:pt x="1269936" y="1177765"/>
                  </a:lnTo>
                  <a:lnTo>
                    <a:pt x="1240715" y="1210827"/>
                  </a:lnTo>
                  <a:lnTo>
                    <a:pt x="1209543" y="1242031"/>
                  </a:lnTo>
                  <a:lnTo>
                    <a:pt x="1176516" y="1271284"/>
                  </a:lnTo>
                  <a:lnTo>
                    <a:pt x="1141728" y="1298489"/>
                  </a:lnTo>
                  <a:lnTo>
                    <a:pt x="1105274" y="1323553"/>
                  </a:lnTo>
                  <a:lnTo>
                    <a:pt x="1067248" y="1346380"/>
                  </a:lnTo>
                  <a:lnTo>
                    <a:pt x="1027745" y="1366877"/>
                  </a:lnTo>
                  <a:lnTo>
                    <a:pt x="986859" y="1384948"/>
                  </a:lnTo>
                  <a:lnTo>
                    <a:pt x="944684" y="1400498"/>
                  </a:lnTo>
                  <a:lnTo>
                    <a:pt x="901317" y="1413434"/>
                  </a:lnTo>
                  <a:lnTo>
                    <a:pt x="856850" y="1423659"/>
                  </a:lnTo>
                  <a:lnTo>
                    <a:pt x="811380" y="1431081"/>
                  </a:lnTo>
                  <a:lnTo>
                    <a:pt x="764999" y="1435603"/>
                  </a:lnTo>
                  <a:lnTo>
                    <a:pt x="717804" y="1437131"/>
                  </a:lnTo>
                  <a:lnTo>
                    <a:pt x="670608" y="1435603"/>
                  </a:lnTo>
                  <a:lnTo>
                    <a:pt x="624227" y="1431081"/>
                  </a:lnTo>
                  <a:lnTo>
                    <a:pt x="578757" y="1423659"/>
                  </a:lnTo>
                  <a:lnTo>
                    <a:pt x="534290" y="1413434"/>
                  </a:lnTo>
                  <a:lnTo>
                    <a:pt x="490923" y="1400498"/>
                  </a:lnTo>
                  <a:lnTo>
                    <a:pt x="448748" y="1384948"/>
                  </a:lnTo>
                  <a:lnTo>
                    <a:pt x="407862" y="1366877"/>
                  </a:lnTo>
                  <a:lnTo>
                    <a:pt x="368359" y="1346380"/>
                  </a:lnTo>
                  <a:lnTo>
                    <a:pt x="330333" y="1323553"/>
                  </a:lnTo>
                  <a:lnTo>
                    <a:pt x="293879" y="1298489"/>
                  </a:lnTo>
                  <a:lnTo>
                    <a:pt x="259091" y="1271284"/>
                  </a:lnTo>
                  <a:lnTo>
                    <a:pt x="226064" y="1242031"/>
                  </a:lnTo>
                  <a:lnTo>
                    <a:pt x="194892" y="1210827"/>
                  </a:lnTo>
                  <a:lnTo>
                    <a:pt x="165671" y="1177765"/>
                  </a:lnTo>
                  <a:lnTo>
                    <a:pt x="138495" y="1142940"/>
                  </a:lnTo>
                  <a:lnTo>
                    <a:pt x="113457" y="1106447"/>
                  </a:lnTo>
                  <a:lnTo>
                    <a:pt x="90654" y="1068380"/>
                  </a:lnTo>
                  <a:lnTo>
                    <a:pt x="70179" y="1028835"/>
                  </a:lnTo>
                  <a:lnTo>
                    <a:pt x="52128" y="987905"/>
                  </a:lnTo>
                  <a:lnTo>
                    <a:pt x="36594" y="945687"/>
                  </a:lnTo>
                  <a:lnTo>
                    <a:pt x="23672" y="902273"/>
                  </a:lnTo>
                  <a:lnTo>
                    <a:pt x="13457" y="857760"/>
                  </a:lnTo>
                  <a:lnTo>
                    <a:pt x="6044" y="812241"/>
                  </a:lnTo>
                  <a:lnTo>
                    <a:pt x="1526" y="765811"/>
                  </a:lnTo>
                  <a:lnTo>
                    <a:pt x="0" y="718565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2485389" y="5161534"/>
            <a:ext cx="7075170" cy="1450340"/>
            <a:chOff x="2485389" y="5161534"/>
            <a:chExt cx="7075170" cy="1450340"/>
          </a:xfrm>
        </p:grpSpPr>
        <p:sp>
          <p:nvSpPr>
            <p:cNvPr id="18" name="object 18"/>
            <p:cNvSpPr/>
            <p:nvPr/>
          </p:nvSpPr>
          <p:spPr>
            <a:xfrm>
              <a:off x="2491739" y="5167884"/>
              <a:ext cx="7062470" cy="1437640"/>
            </a:xfrm>
            <a:custGeom>
              <a:avLst/>
              <a:gdLst/>
              <a:ahLst/>
              <a:cxnLst/>
              <a:rect l="l" t="t" r="r" b="b"/>
              <a:pathLst>
                <a:path w="7062470" h="1437640">
                  <a:moveTo>
                    <a:pt x="7062216" y="0"/>
                  </a:moveTo>
                  <a:lnTo>
                    <a:pt x="718566" y="0"/>
                  </a:lnTo>
                  <a:lnTo>
                    <a:pt x="0" y="718565"/>
                  </a:lnTo>
                  <a:lnTo>
                    <a:pt x="718566" y="1437131"/>
                  </a:lnTo>
                  <a:lnTo>
                    <a:pt x="7062216" y="1437131"/>
                  </a:lnTo>
                  <a:lnTo>
                    <a:pt x="706221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491739" y="5167884"/>
              <a:ext cx="7062470" cy="1437640"/>
            </a:xfrm>
            <a:custGeom>
              <a:avLst/>
              <a:gdLst/>
              <a:ahLst/>
              <a:cxnLst/>
              <a:rect l="l" t="t" r="r" b="b"/>
              <a:pathLst>
                <a:path w="7062470" h="1437640">
                  <a:moveTo>
                    <a:pt x="7062216" y="1437131"/>
                  </a:moveTo>
                  <a:lnTo>
                    <a:pt x="718566" y="1437131"/>
                  </a:lnTo>
                  <a:lnTo>
                    <a:pt x="0" y="718565"/>
                  </a:lnTo>
                  <a:lnTo>
                    <a:pt x="718566" y="0"/>
                  </a:lnTo>
                  <a:lnTo>
                    <a:pt x="7062216" y="0"/>
                  </a:lnTo>
                  <a:lnTo>
                    <a:pt x="7062216" y="1437131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3471597" y="2090971"/>
            <a:ext cx="5925820" cy="428942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 marR="12065" algn="just">
              <a:lnSpc>
                <a:spcPts val="2640"/>
              </a:lnSpc>
              <a:spcBef>
                <a:spcPts val="385"/>
              </a:spcBef>
            </a:pP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medical</a:t>
            </a:r>
            <a:r>
              <a:rPr sz="2400" b="1" spc="4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laboratory</a:t>
            </a:r>
            <a:r>
              <a:rPr sz="2400" b="1" spc="50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scientists</a:t>
            </a:r>
            <a:r>
              <a:rPr sz="2400" b="1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(MLS)</a:t>
            </a:r>
            <a:r>
              <a:rPr sz="2400" b="1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who</a:t>
            </a:r>
            <a:r>
              <a:rPr sz="2400" b="1" spc="5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25" dirty="0">
                <a:solidFill>
                  <a:srgbClr val="FFFFFF"/>
                </a:solidFill>
                <a:latin typeface="Calibri"/>
                <a:cs typeface="Calibri"/>
              </a:rPr>
              <a:t>are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vital</a:t>
            </a:r>
            <a:r>
              <a:rPr sz="240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members</a:t>
            </a:r>
            <a:r>
              <a:rPr sz="2400" b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4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4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healthcare</a:t>
            </a:r>
            <a:r>
              <a:rPr sz="24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team.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340"/>
              </a:spcBef>
            </a:pPr>
            <a:endParaRPr sz="2400">
              <a:latin typeface="Calibri"/>
              <a:cs typeface="Calibri"/>
            </a:endParaRPr>
          </a:p>
          <a:p>
            <a:pPr marL="12700" marR="483234">
              <a:lnSpc>
                <a:spcPct val="89900"/>
              </a:lnSpc>
            </a:pPr>
            <a:r>
              <a:rPr sz="2400" spc="-120" dirty="0">
                <a:solidFill>
                  <a:srgbClr val="FFFFFF"/>
                </a:solidFill>
                <a:latin typeface="Arial"/>
                <a:cs typeface="Arial"/>
              </a:rPr>
              <a:t>Laboratory</a:t>
            </a:r>
            <a:r>
              <a:rPr sz="2400" spc="-2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85" dirty="0">
                <a:solidFill>
                  <a:srgbClr val="FFFFFF"/>
                </a:solidFill>
                <a:latin typeface="Arial"/>
                <a:cs typeface="Arial"/>
              </a:rPr>
              <a:t>professionals</a:t>
            </a:r>
            <a:r>
              <a:rPr sz="2400" spc="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60" dirty="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sz="2400" spc="-3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20" dirty="0">
                <a:solidFill>
                  <a:srgbClr val="FFFFFF"/>
                </a:solidFill>
                <a:latin typeface="Arial"/>
                <a:cs typeface="Arial"/>
              </a:rPr>
              <a:t>responsible</a:t>
            </a:r>
            <a:r>
              <a:rPr sz="2400" spc="-3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for </a:t>
            </a:r>
            <a:r>
              <a:rPr sz="2400" spc="-110" dirty="0">
                <a:solidFill>
                  <a:srgbClr val="FFFFFF"/>
                </a:solidFill>
                <a:latin typeface="Arial"/>
                <a:cs typeface="Arial"/>
              </a:rPr>
              <a:t>providing</a:t>
            </a:r>
            <a:r>
              <a:rPr sz="2400" spc="-2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35" dirty="0">
                <a:solidFill>
                  <a:srgbClr val="FFFFFF"/>
                </a:solidFill>
                <a:latin typeface="Arial"/>
                <a:cs typeface="Arial"/>
              </a:rPr>
              <a:t>accurate,</a:t>
            </a:r>
            <a:r>
              <a:rPr sz="24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60" dirty="0">
                <a:solidFill>
                  <a:srgbClr val="FFFFFF"/>
                </a:solidFill>
                <a:latin typeface="Arial"/>
                <a:cs typeface="Arial"/>
              </a:rPr>
              <a:t>reliable</a:t>
            </a:r>
            <a:r>
              <a:rPr sz="2400" spc="-2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90" dirty="0">
                <a:solidFill>
                  <a:srgbClr val="FFFFFF"/>
                </a:solidFill>
                <a:latin typeface="Arial"/>
                <a:cs typeface="Arial"/>
              </a:rPr>
              <a:t>laboratory</a:t>
            </a:r>
            <a:r>
              <a:rPr sz="2400" spc="-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test </a:t>
            </a:r>
            <a:r>
              <a:rPr sz="2400" spc="-50" dirty="0">
                <a:solidFill>
                  <a:srgbClr val="FFFFFF"/>
                </a:solidFill>
                <a:latin typeface="Arial"/>
                <a:cs typeface="Arial"/>
              </a:rPr>
              <a:t>results</a:t>
            </a:r>
            <a:r>
              <a:rPr sz="2400" spc="-2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2400" spc="-2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5" dirty="0">
                <a:solidFill>
                  <a:srgbClr val="FFFFFF"/>
                </a:solidFill>
                <a:latin typeface="Arial"/>
                <a:cs typeface="Arial"/>
              </a:rPr>
              <a:t>monitoring</a:t>
            </a:r>
            <a:r>
              <a:rPr sz="2400" spc="-2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14" dirty="0">
                <a:solidFill>
                  <a:srgbClr val="FFFFFF"/>
                </a:solidFill>
                <a:latin typeface="Arial"/>
                <a:cs typeface="Arial"/>
              </a:rPr>
              <a:t>health,</a:t>
            </a:r>
            <a:r>
              <a:rPr sz="2400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45" dirty="0">
                <a:solidFill>
                  <a:srgbClr val="FFFFFF"/>
                </a:solidFill>
                <a:latin typeface="Arial"/>
                <a:cs typeface="Arial"/>
              </a:rPr>
              <a:t>diagnosis,</a:t>
            </a:r>
            <a:r>
              <a:rPr sz="240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2400" spc="-90" dirty="0">
                <a:solidFill>
                  <a:srgbClr val="FFFFFF"/>
                </a:solidFill>
                <a:latin typeface="Arial"/>
                <a:cs typeface="Arial"/>
              </a:rPr>
              <a:t>treatment</a:t>
            </a:r>
            <a:r>
              <a:rPr sz="2400" spc="-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8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4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60" dirty="0">
                <a:solidFill>
                  <a:srgbClr val="FFFFFF"/>
                </a:solidFill>
                <a:latin typeface="Arial"/>
                <a:cs typeface="Arial"/>
              </a:rPr>
              <a:t>disease.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720"/>
              </a:spcBef>
            </a:pPr>
            <a:endParaRPr sz="2400">
              <a:latin typeface="Arial"/>
              <a:cs typeface="Arial"/>
            </a:endParaRPr>
          </a:p>
          <a:p>
            <a:pPr marL="12700" marR="5080" algn="just">
              <a:lnSpc>
                <a:spcPct val="91500"/>
              </a:lnSpc>
            </a:pP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Laboratory</a:t>
            </a:r>
            <a:r>
              <a:rPr sz="2400" b="1" spc="3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tests</a:t>
            </a:r>
            <a:r>
              <a:rPr sz="2400" b="1" spc="3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monitor</a:t>
            </a:r>
            <a:r>
              <a:rPr sz="2400" b="1" spc="3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400" b="1" spc="3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composition</a:t>
            </a:r>
            <a:r>
              <a:rPr sz="2400" b="1" spc="3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25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our</a:t>
            </a:r>
            <a:r>
              <a:rPr sz="2400" b="1" spc="4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blood,</a:t>
            </a:r>
            <a:r>
              <a:rPr sz="2400" b="1" spc="4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urine,</a:t>
            </a:r>
            <a:r>
              <a:rPr sz="2400" b="1" spc="4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2400" b="1" spc="4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other</a:t>
            </a:r>
            <a:r>
              <a:rPr sz="2400" b="1" spc="45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body</a:t>
            </a:r>
            <a:r>
              <a:rPr sz="2400" b="1" spc="4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fluids</a:t>
            </a:r>
            <a:r>
              <a:rPr sz="2400" b="1" spc="4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25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tissues</a:t>
            </a:r>
            <a:r>
              <a:rPr sz="24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sz="240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early</a:t>
            </a:r>
            <a:r>
              <a:rPr sz="24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warning</a:t>
            </a:r>
            <a:r>
              <a:rPr sz="24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signs</a:t>
            </a:r>
            <a:r>
              <a:rPr sz="24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4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disease.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1767839" y="5161788"/>
            <a:ext cx="1447800" cy="1449705"/>
            <a:chOff x="1767839" y="5161788"/>
            <a:chExt cx="1447800" cy="1449705"/>
          </a:xfrm>
        </p:grpSpPr>
        <p:pic>
          <p:nvPicPr>
            <p:cNvPr id="22" name="object 2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73935" y="5167884"/>
              <a:ext cx="1435608" cy="1437131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1773935" y="5167884"/>
              <a:ext cx="1435735" cy="1437640"/>
            </a:xfrm>
            <a:custGeom>
              <a:avLst/>
              <a:gdLst/>
              <a:ahLst/>
              <a:cxnLst/>
              <a:rect l="l" t="t" r="r" b="b"/>
              <a:pathLst>
                <a:path w="1435735" h="1437640">
                  <a:moveTo>
                    <a:pt x="0" y="718565"/>
                  </a:moveTo>
                  <a:lnTo>
                    <a:pt x="1526" y="671320"/>
                  </a:lnTo>
                  <a:lnTo>
                    <a:pt x="6044" y="624890"/>
                  </a:lnTo>
                  <a:lnTo>
                    <a:pt x="13457" y="579371"/>
                  </a:lnTo>
                  <a:lnTo>
                    <a:pt x="23672" y="534858"/>
                  </a:lnTo>
                  <a:lnTo>
                    <a:pt x="36594" y="491444"/>
                  </a:lnTo>
                  <a:lnTo>
                    <a:pt x="52128" y="449226"/>
                  </a:lnTo>
                  <a:lnTo>
                    <a:pt x="70179" y="408296"/>
                  </a:lnTo>
                  <a:lnTo>
                    <a:pt x="90654" y="368751"/>
                  </a:lnTo>
                  <a:lnTo>
                    <a:pt x="113457" y="330684"/>
                  </a:lnTo>
                  <a:lnTo>
                    <a:pt x="138495" y="294191"/>
                  </a:lnTo>
                  <a:lnTo>
                    <a:pt x="165671" y="259366"/>
                  </a:lnTo>
                  <a:lnTo>
                    <a:pt x="194892" y="226304"/>
                  </a:lnTo>
                  <a:lnTo>
                    <a:pt x="226064" y="195100"/>
                  </a:lnTo>
                  <a:lnTo>
                    <a:pt x="259091" y="165847"/>
                  </a:lnTo>
                  <a:lnTo>
                    <a:pt x="293879" y="138642"/>
                  </a:lnTo>
                  <a:lnTo>
                    <a:pt x="330333" y="113578"/>
                  </a:lnTo>
                  <a:lnTo>
                    <a:pt x="368359" y="90751"/>
                  </a:lnTo>
                  <a:lnTo>
                    <a:pt x="407862" y="70254"/>
                  </a:lnTo>
                  <a:lnTo>
                    <a:pt x="448748" y="52183"/>
                  </a:lnTo>
                  <a:lnTo>
                    <a:pt x="490923" y="36633"/>
                  </a:lnTo>
                  <a:lnTo>
                    <a:pt x="534290" y="23697"/>
                  </a:lnTo>
                  <a:lnTo>
                    <a:pt x="578757" y="13472"/>
                  </a:lnTo>
                  <a:lnTo>
                    <a:pt x="624227" y="6050"/>
                  </a:lnTo>
                  <a:lnTo>
                    <a:pt x="670608" y="1528"/>
                  </a:lnTo>
                  <a:lnTo>
                    <a:pt x="717804" y="0"/>
                  </a:lnTo>
                  <a:lnTo>
                    <a:pt x="764999" y="1528"/>
                  </a:lnTo>
                  <a:lnTo>
                    <a:pt x="811380" y="6050"/>
                  </a:lnTo>
                  <a:lnTo>
                    <a:pt x="856850" y="13472"/>
                  </a:lnTo>
                  <a:lnTo>
                    <a:pt x="901317" y="23697"/>
                  </a:lnTo>
                  <a:lnTo>
                    <a:pt x="944684" y="36633"/>
                  </a:lnTo>
                  <a:lnTo>
                    <a:pt x="986859" y="52183"/>
                  </a:lnTo>
                  <a:lnTo>
                    <a:pt x="1027745" y="70254"/>
                  </a:lnTo>
                  <a:lnTo>
                    <a:pt x="1067248" y="90751"/>
                  </a:lnTo>
                  <a:lnTo>
                    <a:pt x="1105274" y="113578"/>
                  </a:lnTo>
                  <a:lnTo>
                    <a:pt x="1141728" y="138642"/>
                  </a:lnTo>
                  <a:lnTo>
                    <a:pt x="1176516" y="165847"/>
                  </a:lnTo>
                  <a:lnTo>
                    <a:pt x="1209543" y="195100"/>
                  </a:lnTo>
                  <a:lnTo>
                    <a:pt x="1240715" y="226304"/>
                  </a:lnTo>
                  <a:lnTo>
                    <a:pt x="1269936" y="259366"/>
                  </a:lnTo>
                  <a:lnTo>
                    <a:pt x="1297112" y="294191"/>
                  </a:lnTo>
                  <a:lnTo>
                    <a:pt x="1322150" y="330684"/>
                  </a:lnTo>
                  <a:lnTo>
                    <a:pt x="1344953" y="368751"/>
                  </a:lnTo>
                  <a:lnTo>
                    <a:pt x="1365428" y="408296"/>
                  </a:lnTo>
                  <a:lnTo>
                    <a:pt x="1383479" y="449226"/>
                  </a:lnTo>
                  <a:lnTo>
                    <a:pt x="1399013" y="491444"/>
                  </a:lnTo>
                  <a:lnTo>
                    <a:pt x="1411935" y="534858"/>
                  </a:lnTo>
                  <a:lnTo>
                    <a:pt x="1422150" y="579371"/>
                  </a:lnTo>
                  <a:lnTo>
                    <a:pt x="1429563" y="624890"/>
                  </a:lnTo>
                  <a:lnTo>
                    <a:pt x="1434081" y="671320"/>
                  </a:lnTo>
                  <a:lnTo>
                    <a:pt x="1435608" y="718565"/>
                  </a:lnTo>
                  <a:lnTo>
                    <a:pt x="1434081" y="765811"/>
                  </a:lnTo>
                  <a:lnTo>
                    <a:pt x="1429563" y="812241"/>
                  </a:lnTo>
                  <a:lnTo>
                    <a:pt x="1422150" y="857760"/>
                  </a:lnTo>
                  <a:lnTo>
                    <a:pt x="1411935" y="902273"/>
                  </a:lnTo>
                  <a:lnTo>
                    <a:pt x="1399013" y="945687"/>
                  </a:lnTo>
                  <a:lnTo>
                    <a:pt x="1383479" y="987905"/>
                  </a:lnTo>
                  <a:lnTo>
                    <a:pt x="1365428" y="1028835"/>
                  </a:lnTo>
                  <a:lnTo>
                    <a:pt x="1344953" y="1068380"/>
                  </a:lnTo>
                  <a:lnTo>
                    <a:pt x="1322150" y="1106447"/>
                  </a:lnTo>
                  <a:lnTo>
                    <a:pt x="1297112" y="1142940"/>
                  </a:lnTo>
                  <a:lnTo>
                    <a:pt x="1269936" y="1177765"/>
                  </a:lnTo>
                  <a:lnTo>
                    <a:pt x="1240715" y="1210827"/>
                  </a:lnTo>
                  <a:lnTo>
                    <a:pt x="1209543" y="1242031"/>
                  </a:lnTo>
                  <a:lnTo>
                    <a:pt x="1176516" y="1271284"/>
                  </a:lnTo>
                  <a:lnTo>
                    <a:pt x="1141728" y="1298489"/>
                  </a:lnTo>
                  <a:lnTo>
                    <a:pt x="1105274" y="1323553"/>
                  </a:lnTo>
                  <a:lnTo>
                    <a:pt x="1067248" y="1346380"/>
                  </a:lnTo>
                  <a:lnTo>
                    <a:pt x="1027745" y="1366877"/>
                  </a:lnTo>
                  <a:lnTo>
                    <a:pt x="986859" y="1384948"/>
                  </a:lnTo>
                  <a:lnTo>
                    <a:pt x="944684" y="1400498"/>
                  </a:lnTo>
                  <a:lnTo>
                    <a:pt x="901317" y="1413434"/>
                  </a:lnTo>
                  <a:lnTo>
                    <a:pt x="856850" y="1423659"/>
                  </a:lnTo>
                  <a:lnTo>
                    <a:pt x="811380" y="1431081"/>
                  </a:lnTo>
                  <a:lnTo>
                    <a:pt x="764999" y="1435603"/>
                  </a:lnTo>
                  <a:lnTo>
                    <a:pt x="717804" y="1437131"/>
                  </a:lnTo>
                  <a:lnTo>
                    <a:pt x="670608" y="1435603"/>
                  </a:lnTo>
                  <a:lnTo>
                    <a:pt x="624227" y="1431081"/>
                  </a:lnTo>
                  <a:lnTo>
                    <a:pt x="578757" y="1423659"/>
                  </a:lnTo>
                  <a:lnTo>
                    <a:pt x="534290" y="1413434"/>
                  </a:lnTo>
                  <a:lnTo>
                    <a:pt x="490923" y="1400498"/>
                  </a:lnTo>
                  <a:lnTo>
                    <a:pt x="448748" y="1384948"/>
                  </a:lnTo>
                  <a:lnTo>
                    <a:pt x="407862" y="1366877"/>
                  </a:lnTo>
                  <a:lnTo>
                    <a:pt x="368359" y="1346380"/>
                  </a:lnTo>
                  <a:lnTo>
                    <a:pt x="330333" y="1323553"/>
                  </a:lnTo>
                  <a:lnTo>
                    <a:pt x="293879" y="1298489"/>
                  </a:lnTo>
                  <a:lnTo>
                    <a:pt x="259091" y="1271284"/>
                  </a:lnTo>
                  <a:lnTo>
                    <a:pt x="226064" y="1242031"/>
                  </a:lnTo>
                  <a:lnTo>
                    <a:pt x="194892" y="1210827"/>
                  </a:lnTo>
                  <a:lnTo>
                    <a:pt x="165671" y="1177765"/>
                  </a:lnTo>
                  <a:lnTo>
                    <a:pt x="138495" y="1142940"/>
                  </a:lnTo>
                  <a:lnTo>
                    <a:pt x="113457" y="1106447"/>
                  </a:lnTo>
                  <a:lnTo>
                    <a:pt x="90654" y="1068380"/>
                  </a:lnTo>
                  <a:lnTo>
                    <a:pt x="70179" y="1028835"/>
                  </a:lnTo>
                  <a:lnTo>
                    <a:pt x="52128" y="987905"/>
                  </a:lnTo>
                  <a:lnTo>
                    <a:pt x="36594" y="945687"/>
                  </a:lnTo>
                  <a:lnTo>
                    <a:pt x="23672" y="902273"/>
                  </a:lnTo>
                  <a:lnTo>
                    <a:pt x="13457" y="857760"/>
                  </a:lnTo>
                  <a:lnTo>
                    <a:pt x="6044" y="812241"/>
                  </a:lnTo>
                  <a:lnTo>
                    <a:pt x="1526" y="765811"/>
                  </a:lnTo>
                  <a:lnTo>
                    <a:pt x="0" y="718565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065" marR="5080" algn="ctr">
              <a:lnSpc>
                <a:spcPts val="4320"/>
              </a:lnSpc>
              <a:spcBef>
                <a:spcPts val="640"/>
              </a:spcBef>
            </a:pPr>
            <a:r>
              <a:rPr sz="4000" spc="-10" dirty="0">
                <a:solidFill>
                  <a:srgbClr val="FFFFFF"/>
                </a:solidFill>
              </a:rPr>
              <a:t>Click</a:t>
            </a:r>
            <a:r>
              <a:rPr sz="4000" spc="-175" dirty="0">
                <a:solidFill>
                  <a:srgbClr val="FFFFFF"/>
                </a:solidFill>
              </a:rPr>
              <a:t> </a:t>
            </a:r>
            <a:r>
              <a:rPr sz="4000" dirty="0">
                <a:solidFill>
                  <a:srgbClr val="FFFFFF"/>
                </a:solidFill>
              </a:rPr>
              <a:t>the</a:t>
            </a:r>
            <a:r>
              <a:rPr sz="4000" spc="-160" dirty="0">
                <a:solidFill>
                  <a:srgbClr val="FFFFFF"/>
                </a:solidFill>
              </a:rPr>
              <a:t> </a:t>
            </a:r>
            <a:r>
              <a:rPr sz="4000" dirty="0">
                <a:solidFill>
                  <a:srgbClr val="FFFFFF"/>
                </a:solidFill>
              </a:rPr>
              <a:t>link</a:t>
            </a:r>
            <a:r>
              <a:rPr sz="4000" spc="-175" dirty="0">
                <a:solidFill>
                  <a:srgbClr val="FFFFFF"/>
                </a:solidFill>
              </a:rPr>
              <a:t> </a:t>
            </a:r>
            <a:r>
              <a:rPr sz="4000" spc="-25" dirty="0">
                <a:solidFill>
                  <a:srgbClr val="FFFFFF"/>
                </a:solidFill>
              </a:rPr>
              <a:t>below</a:t>
            </a:r>
            <a:r>
              <a:rPr sz="4000" spc="-190" dirty="0">
                <a:solidFill>
                  <a:srgbClr val="FFFFFF"/>
                </a:solidFill>
              </a:rPr>
              <a:t> </a:t>
            </a:r>
            <a:r>
              <a:rPr sz="4000" spc="-25" dirty="0">
                <a:solidFill>
                  <a:srgbClr val="FFFFFF"/>
                </a:solidFill>
              </a:rPr>
              <a:t>for </a:t>
            </a:r>
            <a:r>
              <a:rPr sz="4000" dirty="0">
                <a:solidFill>
                  <a:srgbClr val="FFFFFF"/>
                </a:solidFill>
              </a:rPr>
              <a:t>a</a:t>
            </a:r>
            <a:r>
              <a:rPr sz="4000" spc="-130" dirty="0">
                <a:solidFill>
                  <a:srgbClr val="FFFFFF"/>
                </a:solidFill>
              </a:rPr>
              <a:t> </a:t>
            </a:r>
            <a:r>
              <a:rPr sz="4000" spc="-35" dirty="0">
                <a:solidFill>
                  <a:srgbClr val="FFFFFF"/>
                </a:solidFill>
              </a:rPr>
              <a:t>playlist</a:t>
            </a:r>
            <a:r>
              <a:rPr sz="4000" spc="-165" dirty="0">
                <a:solidFill>
                  <a:srgbClr val="FFFFFF"/>
                </a:solidFill>
              </a:rPr>
              <a:t> </a:t>
            </a:r>
            <a:r>
              <a:rPr sz="4000" dirty="0">
                <a:solidFill>
                  <a:srgbClr val="FFFFFF"/>
                </a:solidFill>
              </a:rPr>
              <a:t>that</a:t>
            </a:r>
            <a:r>
              <a:rPr sz="4000" spc="-160" dirty="0">
                <a:solidFill>
                  <a:srgbClr val="FFFFFF"/>
                </a:solidFill>
              </a:rPr>
              <a:t> </a:t>
            </a:r>
            <a:r>
              <a:rPr sz="4000" spc="-10" dirty="0">
                <a:solidFill>
                  <a:srgbClr val="FFFFFF"/>
                </a:solidFill>
              </a:rPr>
              <a:t>includes </a:t>
            </a:r>
            <a:r>
              <a:rPr sz="4000" spc="-40" dirty="0">
                <a:solidFill>
                  <a:srgbClr val="FFFFFF"/>
                </a:solidFill>
              </a:rPr>
              <a:t>more</a:t>
            </a:r>
            <a:r>
              <a:rPr sz="4000" spc="-140" dirty="0">
                <a:solidFill>
                  <a:srgbClr val="FFFFFF"/>
                </a:solidFill>
              </a:rPr>
              <a:t> </a:t>
            </a:r>
            <a:r>
              <a:rPr sz="4000" spc="-55" dirty="0">
                <a:solidFill>
                  <a:srgbClr val="FFFFFF"/>
                </a:solidFill>
              </a:rPr>
              <a:t>information</a:t>
            </a:r>
            <a:r>
              <a:rPr sz="4000" spc="-145" dirty="0">
                <a:solidFill>
                  <a:srgbClr val="FFFFFF"/>
                </a:solidFill>
              </a:rPr>
              <a:t> </a:t>
            </a:r>
            <a:r>
              <a:rPr sz="4000" spc="-25" dirty="0">
                <a:solidFill>
                  <a:srgbClr val="FFFFFF"/>
                </a:solidFill>
              </a:rPr>
              <a:t>on </a:t>
            </a:r>
            <a:r>
              <a:rPr sz="4000" u="sng" spc="-2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hlinkClick r:id="rId2"/>
              </a:rPr>
              <a:t>Clinical</a:t>
            </a:r>
            <a:r>
              <a:rPr sz="4000" u="sng" spc="-17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hlinkClick r:id="rId2"/>
              </a:rPr>
              <a:t> </a:t>
            </a:r>
            <a:r>
              <a:rPr sz="4000" u="sng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hlinkClick r:id="rId2"/>
              </a:rPr>
              <a:t>Laboratory</a:t>
            </a:r>
            <a:r>
              <a:rPr sz="4000" u="none" spc="-10" dirty="0">
                <a:solidFill>
                  <a:srgbClr val="FFFFFF"/>
                </a:solidFill>
                <a:hlinkClick r:id="rId2"/>
              </a:rPr>
              <a:t> </a:t>
            </a:r>
            <a:r>
              <a:rPr sz="4000" u="sng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hlinkClick r:id="rId2"/>
              </a:rPr>
              <a:t>Science</a:t>
            </a:r>
            <a:r>
              <a:rPr sz="4000" u="none" spc="-10" dirty="0">
                <a:solidFill>
                  <a:srgbClr val="FFFFFF"/>
                </a:solidFill>
                <a:hlinkClick r:id="rId2"/>
              </a:rPr>
              <a:t>.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8692357" y="4259043"/>
            <a:ext cx="3121660" cy="2329815"/>
          </a:xfrm>
          <a:prstGeom prst="rect">
            <a:avLst/>
          </a:prstGeom>
        </p:spPr>
        <p:txBody>
          <a:bodyPr vert="horz" wrap="square" lIns="0" tIns="106045" rIns="0" bIns="0" rtlCol="0">
            <a:spAutoFit/>
          </a:bodyPr>
          <a:lstStyle/>
          <a:p>
            <a:pPr marL="12700" marR="5080" algn="ctr">
              <a:lnSpc>
                <a:spcPts val="5830"/>
              </a:lnSpc>
              <a:spcBef>
                <a:spcPts val="835"/>
              </a:spcBef>
            </a:pPr>
            <a:r>
              <a:rPr sz="5400" b="1" spc="-10" dirty="0">
                <a:solidFill>
                  <a:srgbClr val="FFFFFF"/>
                </a:solidFill>
                <a:latin typeface="Calibri"/>
                <a:cs typeface="Calibri"/>
              </a:rPr>
              <a:t>Clinical </a:t>
            </a:r>
            <a:r>
              <a:rPr sz="5400" b="1" spc="-35" dirty="0">
                <a:solidFill>
                  <a:srgbClr val="FFFFFF"/>
                </a:solidFill>
                <a:latin typeface="Calibri"/>
                <a:cs typeface="Calibri"/>
              </a:rPr>
              <a:t>Laboratory </a:t>
            </a:r>
            <a:r>
              <a:rPr sz="5400" b="1" spc="-10" dirty="0">
                <a:solidFill>
                  <a:srgbClr val="FFFFFF"/>
                </a:solidFill>
                <a:latin typeface="Calibri"/>
                <a:cs typeface="Calibri"/>
              </a:rPr>
              <a:t>Science</a:t>
            </a:r>
            <a:endParaRPr sz="5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8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830303" y="405265"/>
            <a:ext cx="2692400" cy="3460115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12065" marR="5080" indent="-1270" algn="ctr">
              <a:lnSpc>
                <a:spcPts val="5290"/>
              </a:lnSpc>
              <a:spcBef>
                <a:spcPts val="760"/>
              </a:spcBef>
            </a:pPr>
            <a:r>
              <a:rPr sz="4900" b="0" u="sng" spc="-2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 Light"/>
                <a:cs typeface="Calibri Light"/>
                <a:hlinkClick r:id="rId3"/>
              </a:rPr>
              <a:t>Check</a:t>
            </a:r>
            <a:r>
              <a:rPr sz="4900" b="0" u="sng" spc="-229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 Light"/>
                <a:cs typeface="Calibri Light"/>
                <a:hlinkClick r:id="rId3"/>
              </a:rPr>
              <a:t> </a:t>
            </a:r>
            <a:r>
              <a:rPr sz="4900" b="0" u="sng" spc="-2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 Light"/>
                <a:cs typeface="Calibri Light"/>
                <a:hlinkClick r:id="rId3"/>
              </a:rPr>
              <a:t>Out</a:t>
            </a:r>
            <a:r>
              <a:rPr sz="4900" b="0" u="none" spc="-25" dirty="0">
                <a:solidFill>
                  <a:srgbClr val="C00000"/>
                </a:solidFill>
                <a:latin typeface="Calibri Light"/>
                <a:cs typeface="Calibri Light"/>
                <a:hlinkClick r:id="rId3"/>
              </a:rPr>
              <a:t> </a:t>
            </a:r>
            <a:r>
              <a:rPr sz="4900" b="0" u="sng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 Light"/>
                <a:cs typeface="Calibri Light"/>
                <a:hlinkClick r:id="rId3"/>
              </a:rPr>
              <a:t>Clinical</a:t>
            </a:r>
            <a:r>
              <a:rPr sz="4900" b="0" u="none" spc="-10" dirty="0">
                <a:solidFill>
                  <a:srgbClr val="C00000"/>
                </a:solidFill>
                <a:latin typeface="Calibri Light"/>
                <a:cs typeface="Calibri Light"/>
                <a:hlinkClick r:id="rId3"/>
              </a:rPr>
              <a:t> </a:t>
            </a:r>
            <a:r>
              <a:rPr sz="4900" b="0" u="sng" spc="-6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 Light"/>
                <a:cs typeface="Calibri Light"/>
                <a:hlinkClick r:id="rId3"/>
              </a:rPr>
              <a:t>Laboratory</a:t>
            </a:r>
            <a:r>
              <a:rPr sz="4900" b="0" u="none" spc="-60" dirty="0">
                <a:solidFill>
                  <a:srgbClr val="C00000"/>
                </a:solidFill>
                <a:latin typeface="Calibri Light"/>
                <a:cs typeface="Calibri Light"/>
                <a:hlinkClick r:id="rId3"/>
              </a:rPr>
              <a:t> </a:t>
            </a:r>
            <a:r>
              <a:rPr sz="4900" b="0" u="sng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 Light"/>
                <a:cs typeface="Calibri Light"/>
                <a:hlinkClick r:id="rId3"/>
              </a:rPr>
              <a:t>Science</a:t>
            </a:r>
            <a:r>
              <a:rPr sz="4900" b="0" u="none" spc="-10" dirty="0">
                <a:solidFill>
                  <a:srgbClr val="C00000"/>
                </a:solidFill>
                <a:latin typeface="Calibri Light"/>
                <a:cs typeface="Calibri Light"/>
                <a:hlinkClick r:id="rId3"/>
              </a:rPr>
              <a:t> </a:t>
            </a:r>
            <a:r>
              <a:rPr sz="4900" b="0" u="sng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 Light"/>
                <a:cs typeface="Calibri Light"/>
                <a:hlinkClick r:id="rId3"/>
              </a:rPr>
              <a:t>Careers!</a:t>
            </a:r>
            <a:endParaRPr sz="490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205740" y="198120"/>
            <a:ext cx="11404600" cy="1630680"/>
          </a:xfrm>
          <a:custGeom>
            <a:avLst/>
            <a:gdLst/>
            <a:ahLst/>
            <a:cxnLst/>
            <a:rect l="l" t="t" r="r" b="b"/>
            <a:pathLst>
              <a:path w="11404600" h="1630680">
                <a:moveTo>
                  <a:pt x="11404092" y="0"/>
                </a:moveTo>
                <a:lnTo>
                  <a:pt x="0" y="0"/>
                </a:lnTo>
                <a:lnTo>
                  <a:pt x="0" y="1630679"/>
                </a:lnTo>
                <a:lnTo>
                  <a:pt x="11404092" y="1630679"/>
                </a:lnTo>
                <a:lnTo>
                  <a:pt x="11404092" y="0"/>
                </a:lnTo>
                <a:close/>
              </a:path>
            </a:pathLst>
          </a:custGeom>
          <a:solidFill>
            <a:srgbClr val="E7E6E6">
              <a:alpha val="2117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712534" y="-121657"/>
            <a:ext cx="6390005" cy="21158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350" algn="ctr">
              <a:lnSpc>
                <a:spcPts val="5585"/>
              </a:lnSpc>
              <a:spcBef>
                <a:spcPts val="95"/>
              </a:spcBef>
            </a:pPr>
            <a:r>
              <a:rPr sz="4900" spc="-25" dirty="0"/>
              <a:t>Transferable</a:t>
            </a:r>
            <a:endParaRPr sz="4900"/>
          </a:p>
          <a:p>
            <a:pPr marL="12065" marR="5080" indent="4445" algn="ctr">
              <a:lnSpc>
                <a:spcPts val="5290"/>
              </a:lnSpc>
              <a:spcBef>
                <a:spcPts val="375"/>
              </a:spcBef>
              <a:tabLst>
                <a:tab pos="4319270" algn="l"/>
              </a:tabLst>
            </a:pPr>
            <a:r>
              <a:rPr sz="4900" dirty="0"/>
              <a:t>Lab</a:t>
            </a:r>
            <a:r>
              <a:rPr sz="4900" spc="-254" dirty="0"/>
              <a:t> </a:t>
            </a:r>
            <a:r>
              <a:rPr sz="4900" spc="-150" dirty="0"/>
              <a:t>Tech</a:t>
            </a:r>
            <a:r>
              <a:rPr sz="4900" spc="-130" dirty="0"/>
              <a:t> </a:t>
            </a:r>
            <a:r>
              <a:rPr sz="4900" dirty="0"/>
              <a:t>skills</a:t>
            </a:r>
            <a:r>
              <a:rPr sz="4900" spc="-180" dirty="0"/>
              <a:t> </a:t>
            </a:r>
            <a:r>
              <a:rPr sz="4900" dirty="0"/>
              <a:t>to</a:t>
            </a:r>
            <a:r>
              <a:rPr sz="4900" spc="-175" dirty="0"/>
              <a:t> </a:t>
            </a:r>
            <a:r>
              <a:rPr sz="4900" spc="-10" dirty="0"/>
              <a:t>Industry </a:t>
            </a:r>
            <a:r>
              <a:rPr sz="4900" spc="-25" dirty="0"/>
              <a:t>Check</a:t>
            </a:r>
            <a:r>
              <a:rPr sz="4900" spc="-229" dirty="0"/>
              <a:t> </a:t>
            </a:r>
            <a:r>
              <a:rPr sz="4900" dirty="0"/>
              <a:t>Out</a:t>
            </a:r>
            <a:r>
              <a:rPr sz="4900" spc="-195" dirty="0"/>
              <a:t> </a:t>
            </a:r>
            <a:r>
              <a:rPr sz="4900" spc="-10" dirty="0"/>
              <a:t>these</a:t>
            </a:r>
            <a:r>
              <a:rPr sz="4900" dirty="0"/>
              <a:t>	</a:t>
            </a:r>
            <a:r>
              <a:rPr sz="4900" spc="-70" dirty="0"/>
              <a:t>Careers!</a:t>
            </a:r>
            <a:endParaRPr sz="4900"/>
          </a:p>
        </p:txBody>
      </p:sp>
      <p:sp>
        <p:nvSpPr>
          <p:cNvPr id="5" name="object 5"/>
          <p:cNvSpPr txBox="1"/>
          <p:nvPr/>
        </p:nvSpPr>
        <p:spPr>
          <a:xfrm>
            <a:off x="152631" y="4923410"/>
            <a:ext cx="8847455" cy="1671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265" indent="-456565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Font typeface="Arial"/>
              <a:buChar char="•"/>
              <a:tabLst>
                <a:tab pos="469265" algn="l"/>
              </a:tabLst>
            </a:pPr>
            <a:r>
              <a:rPr sz="3600" u="sng" spc="-25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3"/>
              </a:rPr>
              <a:t>Who’s</a:t>
            </a:r>
            <a:r>
              <a:rPr sz="3600" u="sng" spc="-55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3600" u="sng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3"/>
              </a:rPr>
              <a:t>Who</a:t>
            </a:r>
            <a:r>
              <a:rPr sz="3600" u="sng" spc="-45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3600" u="sng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3"/>
              </a:rPr>
              <a:t>in</a:t>
            </a:r>
            <a:r>
              <a:rPr sz="3600" u="sng" spc="-4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3600" u="sng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3"/>
              </a:rPr>
              <a:t>the</a:t>
            </a:r>
            <a:r>
              <a:rPr sz="3600" u="sng" spc="-5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3600" u="sng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3"/>
              </a:rPr>
              <a:t>Lab</a:t>
            </a:r>
            <a:r>
              <a:rPr sz="3600" u="sng" spc="-4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3600" u="sng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3"/>
              </a:rPr>
              <a:t>-</a:t>
            </a:r>
            <a:r>
              <a:rPr sz="3600" u="sng" spc="-35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3600" u="sng" spc="-2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3"/>
              </a:rPr>
              <a:t>ASCP</a:t>
            </a:r>
            <a:endParaRPr sz="3600">
              <a:latin typeface="Calibri"/>
              <a:cs typeface="Calibri"/>
            </a:endParaRPr>
          </a:p>
          <a:p>
            <a:pPr marL="469265" indent="-456565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469265" algn="l"/>
              </a:tabLst>
            </a:pPr>
            <a:r>
              <a:rPr sz="3600" u="sng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4"/>
              </a:rPr>
              <a:t>Biotech</a:t>
            </a:r>
            <a:r>
              <a:rPr sz="3600" u="sng" spc="-125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4"/>
              </a:rPr>
              <a:t> </a:t>
            </a:r>
            <a:r>
              <a:rPr sz="36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4"/>
              </a:rPr>
              <a:t>careers</a:t>
            </a:r>
            <a:endParaRPr sz="3600">
              <a:latin typeface="Calibri"/>
              <a:cs typeface="Calibri"/>
            </a:endParaRPr>
          </a:p>
          <a:p>
            <a:pPr marL="469265" indent="-456565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469265" algn="l"/>
              </a:tabLst>
            </a:pPr>
            <a:r>
              <a:rPr sz="3600" u="sng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5"/>
              </a:rPr>
              <a:t>Charles</a:t>
            </a:r>
            <a:r>
              <a:rPr sz="3600" u="sng" spc="-7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5"/>
              </a:rPr>
              <a:t> </a:t>
            </a:r>
            <a:r>
              <a:rPr sz="3600" u="sng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5"/>
              </a:rPr>
              <a:t>River</a:t>
            </a:r>
            <a:r>
              <a:rPr sz="3600" u="sng" spc="-8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5"/>
              </a:rPr>
              <a:t> </a:t>
            </a:r>
            <a:r>
              <a:rPr sz="36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5"/>
              </a:rPr>
              <a:t>Laboratories</a:t>
            </a:r>
            <a:r>
              <a:rPr sz="3600" u="sng" spc="-9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5"/>
              </a:rPr>
              <a:t> </a:t>
            </a:r>
            <a:r>
              <a:rPr sz="3600" u="sng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5"/>
              </a:rPr>
              <a:t>–</a:t>
            </a:r>
            <a:r>
              <a:rPr sz="3600" u="sng" spc="-6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5"/>
              </a:rPr>
              <a:t> </a:t>
            </a:r>
            <a:r>
              <a:rPr sz="3600" u="sng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5"/>
              </a:rPr>
              <a:t>Clinical</a:t>
            </a:r>
            <a:r>
              <a:rPr sz="3600" u="sng" spc="-7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5"/>
              </a:rPr>
              <a:t> </a:t>
            </a:r>
            <a:r>
              <a:rPr sz="36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5"/>
              </a:rPr>
              <a:t>Research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6995" rIns="0" bIns="0" rtlCol="0">
            <a:spAutoFit/>
          </a:bodyPr>
          <a:lstStyle/>
          <a:p>
            <a:pPr marL="1678305" marR="311150" indent="-1483360">
              <a:lnSpc>
                <a:spcPts val="4640"/>
              </a:lnSpc>
              <a:spcBef>
                <a:spcPts val="685"/>
              </a:spcBef>
            </a:pPr>
            <a:r>
              <a:rPr spc="-40" dirty="0"/>
              <a:t>Develop</a:t>
            </a:r>
            <a:r>
              <a:rPr spc="-170" dirty="0"/>
              <a:t> </a:t>
            </a:r>
            <a:r>
              <a:rPr dirty="0"/>
              <a:t>a</a:t>
            </a:r>
            <a:r>
              <a:rPr spc="-125" dirty="0"/>
              <a:t> </a:t>
            </a:r>
            <a:r>
              <a:rPr spc="-25" dirty="0"/>
              <a:t>Health</a:t>
            </a:r>
            <a:r>
              <a:rPr spc="-145" dirty="0"/>
              <a:t> </a:t>
            </a:r>
            <a:r>
              <a:rPr spc="-20" dirty="0"/>
              <a:t>Career </a:t>
            </a:r>
            <a:r>
              <a:rPr spc="-35" dirty="0"/>
              <a:t>Display</a:t>
            </a:r>
            <a:r>
              <a:rPr spc="-200" dirty="0"/>
              <a:t> </a:t>
            </a:r>
            <a:r>
              <a:rPr spc="-25" dirty="0"/>
              <a:t>for</a:t>
            </a:r>
          </a:p>
          <a:p>
            <a:pPr marL="12700">
              <a:lnSpc>
                <a:spcPts val="4580"/>
              </a:lnSpc>
            </a:pPr>
            <a:r>
              <a:rPr spc="-25" dirty="0"/>
              <a:t>Clinical</a:t>
            </a:r>
            <a:r>
              <a:rPr spc="-140" dirty="0"/>
              <a:t> </a:t>
            </a:r>
            <a:r>
              <a:rPr spc="-55" dirty="0"/>
              <a:t>Laboratory</a:t>
            </a:r>
            <a:r>
              <a:rPr spc="-180" dirty="0"/>
              <a:t> </a:t>
            </a:r>
            <a:r>
              <a:rPr spc="-10" dirty="0"/>
              <a:t>Science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072628" y="710183"/>
            <a:ext cx="3990340" cy="1495425"/>
          </a:xfrm>
          <a:prstGeom prst="rect">
            <a:avLst/>
          </a:prstGeom>
          <a:solidFill>
            <a:srgbClr val="E7E6E6">
              <a:alpha val="43136"/>
            </a:srgbClr>
          </a:solidFill>
        </p:spPr>
        <p:txBody>
          <a:bodyPr vert="horz" wrap="square" lIns="0" tIns="23495" rIns="0" bIns="0" rtlCol="0">
            <a:spAutoFit/>
          </a:bodyPr>
          <a:lstStyle/>
          <a:p>
            <a:pPr marL="250190" marR="241935" indent="435609">
              <a:lnSpc>
                <a:spcPts val="3890"/>
              </a:lnSpc>
              <a:spcBef>
                <a:spcPts val="185"/>
              </a:spcBef>
            </a:pPr>
            <a:r>
              <a:rPr sz="3600" b="1" u="sng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3"/>
              </a:rPr>
              <a:t>Health</a:t>
            </a:r>
            <a:r>
              <a:rPr sz="3600" b="1" u="sng" spc="-6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3600" b="1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3"/>
              </a:rPr>
              <a:t>Career</a:t>
            </a:r>
            <a:r>
              <a:rPr sz="3600" b="1" u="none" spc="-10" dirty="0">
                <a:solidFill>
                  <a:srgbClr val="0562C1"/>
                </a:solidFill>
                <a:latin typeface="Calibri"/>
                <a:cs typeface="Calibri"/>
                <a:hlinkClick r:id="rId3"/>
              </a:rPr>
              <a:t> </a:t>
            </a:r>
            <a:r>
              <a:rPr sz="3600" b="1" u="sng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3"/>
              </a:rPr>
              <a:t>Display</a:t>
            </a:r>
            <a:r>
              <a:rPr sz="3600" b="1" u="sng" spc="-14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3600" b="1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3"/>
              </a:rPr>
              <a:t>Guidelines</a:t>
            </a:r>
            <a:endParaRPr sz="36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6033579" y="528190"/>
            <a:ext cx="1734820" cy="851535"/>
            <a:chOff x="6033579" y="528190"/>
            <a:chExt cx="1734820" cy="851535"/>
          </a:xfrm>
        </p:grpSpPr>
        <p:sp>
          <p:nvSpPr>
            <p:cNvPr id="6" name="object 6"/>
            <p:cNvSpPr/>
            <p:nvPr/>
          </p:nvSpPr>
          <p:spPr>
            <a:xfrm>
              <a:off x="6039929" y="534540"/>
              <a:ext cx="1722120" cy="838835"/>
            </a:xfrm>
            <a:custGeom>
              <a:avLst/>
              <a:gdLst/>
              <a:ahLst/>
              <a:cxnLst/>
              <a:rect l="l" t="t" r="r" b="b"/>
              <a:pathLst>
                <a:path w="1722120" h="838835">
                  <a:moveTo>
                    <a:pt x="84162" y="0"/>
                  </a:moveTo>
                  <a:lnTo>
                    <a:pt x="0" y="287832"/>
                  </a:lnTo>
                  <a:lnTo>
                    <a:pt x="1391958" y="694867"/>
                  </a:lnTo>
                  <a:lnTo>
                    <a:pt x="1349883" y="838784"/>
                  </a:lnTo>
                  <a:lnTo>
                    <a:pt x="1721878" y="635114"/>
                  </a:lnTo>
                  <a:lnTo>
                    <a:pt x="1518208" y="263118"/>
                  </a:lnTo>
                  <a:lnTo>
                    <a:pt x="1476133" y="407034"/>
                  </a:lnTo>
                  <a:lnTo>
                    <a:pt x="8416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039929" y="534540"/>
              <a:ext cx="1722120" cy="838835"/>
            </a:xfrm>
            <a:custGeom>
              <a:avLst/>
              <a:gdLst/>
              <a:ahLst/>
              <a:cxnLst/>
              <a:rect l="l" t="t" r="r" b="b"/>
              <a:pathLst>
                <a:path w="1722120" h="838835">
                  <a:moveTo>
                    <a:pt x="84162" y="0"/>
                  </a:moveTo>
                  <a:lnTo>
                    <a:pt x="1476133" y="407034"/>
                  </a:lnTo>
                  <a:lnTo>
                    <a:pt x="1518208" y="263118"/>
                  </a:lnTo>
                  <a:lnTo>
                    <a:pt x="1721878" y="635114"/>
                  </a:lnTo>
                  <a:lnTo>
                    <a:pt x="1349883" y="838784"/>
                  </a:lnTo>
                  <a:lnTo>
                    <a:pt x="1391970" y="694867"/>
                  </a:lnTo>
                  <a:lnTo>
                    <a:pt x="0" y="287832"/>
                  </a:lnTo>
                  <a:lnTo>
                    <a:pt x="84162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182</Words>
  <Application>Microsoft Macintosh PowerPoint</Application>
  <PresentationFormat>Widescreen</PresentationFormat>
  <Paragraphs>23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What is Clinical Laboratory Science?</vt:lpstr>
      <vt:lpstr>Click the link below for a playlist that includes more information on Clinical Laboratory Science.</vt:lpstr>
      <vt:lpstr>PowerPoint Presentation</vt:lpstr>
      <vt:lpstr>Transferable Lab Tech skills to Industry Check Out these Careers!</vt:lpstr>
      <vt:lpstr>Develop a Health Career Display for Clinical Laboratory Science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Did You Say Clinical Laboratory Science?</dc:title>
  <dc:creator>Haberer, Wanda</dc:creator>
  <cp:lastModifiedBy>Jan Mould</cp:lastModifiedBy>
  <cp:revision>1</cp:revision>
  <dcterms:created xsi:type="dcterms:W3CDTF">2024-04-19T18:03:07Z</dcterms:created>
  <dcterms:modified xsi:type="dcterms:W3CDTF">2024-04-19T20:21:24Z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0x010100E0C6E51200D864478E07966DED5DCEDD</vt:lpwstr>
  </property>
  <property fmtid="{D5CDD505-2E9C-101B-9397-08002B2CF9AE}" pid="3" name="Created">
    <vt:filetime>2024-04-19T00:00:00Z</vt:filetime>
  </property>
  <property fmtid="{D5CDD505-2E9C-101B-9397-08002B2CF9AE}" pid="4" name="Creator">
    <vt:lpwstr>Acrobat PDFMaker 24 for PowerPoint</vt:lpwstr>
  </property>
  <property fmtid="{D5CDD505-2E9C-101B-9397-08002B2CF9AE}" pid="5" name="LastSaved">
    <vt:filetime>2024-04-19T00:00:00Z</vt:filetime>
  </property>
  <property fmtid="{D5CDD505-2E9C-101B-9397-08002B2CF9AE}" pid="6" name="Producer">
    <vt:lpwstr>Adobe PDF Library 24.2.207</vt:lpwstr>
  </property>
</Properties>
</file>