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50" r:id="rId2"/>
    <p:sldMasterId id="2147483657" r:id="rId3"/>
    <p:sldMasterId id="2147483659" r:id="rId4"/>
    <p:sldMasterId id="2147483662" r:id="rId5"/>
    <p:sldMasterId id="2147483665" r:id="rId6"/>
    <p:sldMasterId id="2147483670" r:id="rId7"/>
  </p:sldMasterIdLst>
  <p:sldIdLst>
    <p:sldId id="257" r:id="rId8"/>
    <p:sldId id="258" r:id="rId9"/>
    <p:sldId id="262" r:id="rId10"/>
    <p:sldId id="260" r:id="rId11"/>
    <p:sldId id="259" r:id="rId12"/>
    <p:sldId id="263" r:id="rId13"/>
    <p:sldId id="261" r:id="rId1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9695"/>
    <a:srgbClr val="800000"/>
    <a:srgbClr val="0160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52"/>
    <p:restoredTop sz="94632"/>
  </p:normalViewPr>
  <p:slideViewPr>
    <p:cSldViewPr snapToGrid="0" snapToObjects="1">
      <p:cViewPr varScale="1">
        <p:scale>
          <a:sx n="142" d="100"/>
          <a:sy n="142" d="100"/>
        </p:scale>
        <p:origin x="664" y="16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6407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0290" y="2781014"/>
            <a:ext cx="4113851" cy="55289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1608E"/>
                </a:solidFill>
                <a:latin typeface="PT Sans"/>
                <a:cs typeface="PT San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33019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0405" y="246143"/>
            <a:ext cx="5618154" cy="623963"/>
          </a:xfrm>
          <a:prstGeom prst="rect">
            <a:avLst/>
          </a:prstGeom>
        </p:spPr>
        <p:txBody>
          <a:bodyPr/>
          <a:lstStyle>
            <a:lvl1pPr algn="l">
              <a:defRPr b="1" cap="all">
                <a:solidFill>
                  <a:schemeClr val="bg1"/>
                </a:solidFill>
                <a:latin typeface="Aldo SemiBold"/>
                <a:cs typeface="Aldo SemiBold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0403" y="1106401"/>
            <a:ext cx="7645229" cy="1314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700">
                <a:solidFill>
                  <a:srgbClr val="800000"/>
                </a:solidFill>
                <a:latin typeface="PT Sans"/>
                <a:cs typeface="PT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4" name="Picture 3" descr="Cybis-HOSA-Rebrand-Logo-On-Red-we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558" y="83497"/>
            <a:ext cx="2438481" cy="93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96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4883" y="158063"/>
            <a:ext cx="7715282" cy="857250"/>
          </a:xfrm>
          <a:prstGeom prst="rect">
            <a:avLst/>
          </a:prstGeom>
        </p:spPr>
        <p:txBody>
          <a:bodyPr/>
          <a:lstStyle>
            <a:lvl1pPr algn="l">
              <a:defRPr b="1" cap="all">
                <a:solidFill>
                  <a:srgbClr val="800000"/>
                </a:solidFill>
                <a:latin typeface="Aldo SemiBold"/>
                <a:cs typeface="Aldo SemiBold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877462" y="483119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0"/>
          </p:nvPr>
        </p:nvSpPr>
        <p:spPr>
          <a:xfrm>
            <a:off x="974883" y="1096623"/>
            <a:ext cx="7715282" cy="2871861"/>
          </a:xfrm>
          <a:prstGeom prst="rect">
            <a:avLst/>
          </a:prstGeom>
        </p:spPr>
        <p:txBody>
          <a:bodyPr/>
          <a:lstStyle>
            <a:lvl1pPr marL="342900" indent="-342900">
              <a:buSzPct val="55000"/>
              <a:buFont typeface="Lucida Grande"/>
              <a:buChar char="▲"/>
              <a:defRPr sz="2800">
                <a:solidFill>
                  <a:srgbClr val="01608E"/>
                </a:solidFill>
                <a:latin typeface="PT Sans"/>
                <a:cs typeface="PT Sans"/>
              </a:defRPr>
            </a:lvl1pPr>
            <a:lvl2pPr marL="742950" indent="-285750">
              <a:buSzPct val="55000"/>
              <a:buFont typeface="Lucida Grande"/>
              <a:buChar char="▲"/>
              <a:defRPr sz="1800">
                <a:solidFill>
                  <a:srgbClr val="800000"/>
                </a:solidFill>
                <a:latin typeface="PT Sans"/>
                <a:cs typeface="PT Sans"/>
              </a:defRPr>
            </a:lvl2pPr>
            <a:lvl3pPr marL="1143000" indent="-228600">
              <a:buSzPct val="55000"/>
              <a:buFont typeface="Lucida Grande"/>
              <a:buChar char="▲"/>
              <a:defRPr sz="1600">
                <a:solidFill>
                  <a:srgbClr val="800000"/>
                </a:solidFill>
                <a:latin typeface="PT Sans"/>
                <a:cs typeface="PT Sans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47998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09393" y="369832"/>
            <a:ext cx="6024186" cy="857250"/>
          </a:xfrm>
          <a:prstGeom prst="rect">
            <a:avLst/>
          </a:prstGeom>
        </p:spPr>
        <p:txBody>
          <a:bodyPr/>
          <a:lstStyle>
            <a:lvl1pPr algn="l">
              <a:lnSpc>
                <a:spcPct val="70000"/>
              </a:lnSpc>
              <a:defRPr b="1" cap="all">
                <a:solidFill>
                  <a:srgbClr val="FFFFFF"/>
                </a:solidFill>
                <a:latin typeface="Aldo SemiBold"/>
                <a:cs typeface="Aldo SemiBold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393" y="1469316"/>
            <a:ext cx="7715282" cy="3394075"/>
          </a:xfrm>
          <a:prstGeom prst="rect">
            <a:avLst/>
          </a:prstGeom>
        </p:spPr>
        <p:txBody>
          <a:bodyPr/>
          <a:lstStyle>
            <a:lvl1pPr marL="342900" indent="-342900">
              <a:buSzPct val="55000"/>
              <a:buFont typeface="Lucida Grande"/>
              <a:buChar char="▲"/>
              <a:defRPr sz="2800">
                <a:solidFill>
                  <a:srgbClr val="01608E"/>
                </a:solidFill>
                <a:latin typeface="PT Sans"/>
                <a:cs typeface="PT Sans"/>
              </a:defRPr>
            </a:lvl1pPr>
            <a:lvl2pPr marL="742950" indent="-285750">
              <a:buSzPct val="55000"/>
              <a:buFont typeface="Lucida Grande"/>
              <a:buChar char="▲"/>
              <a:defRPr sz="1800">
                <a:solidFill>
                  <a:srgbClr val="800000"/>
                </a:solidFill>
                <a:latin typeface="PT Sans"/>
                <a:cs typeface="PT Sans"/>
              </a:defRPr>
            </a:lvl2pPr>
            <a:lvl3pPr marL="1143000" indent="-228600">
              <a:buSzPct val="55000"/>
              <a:buFont typeface="Lucida Grande"/>
              <a:buChar char="▲"/>
              <a:defRPr sz="1600">
                <a:solidFill>
                  <a:srgbClr val="800000"/>
                </a:solidFill>
                <a:latin typeface="PT Sans"/>
                <a:cs typeface="PT Sans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94274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1588"/>
            <a:ext cx="8229600" cy="857250"/>
          </a:xfrm>
          <a:prstGeom prst="rect">
            <a:avLst/>
          </a:prstGeom>
        </p:spPr>
        <p:txBody>
          <a:bodyPr/>
          <a:lstStyle>
            <a:lvl1pPr algn="l">
              <a:defRPr sz="4500" b="1" cap="all">
                <a:solidFill>
                  <a:schemeClr val="bg1"/>
                </a:solidFill>
                <a:latin typeface="Aldo SemiBold"/>
                <a:cs typeface="Aldo SemiBold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9594"/>
            <a:ext cx="4038600" cy="3394075"/>
          </a:xfrm>
          <a:prstGeom prst="rect">
            <a:avLst/>
          </a:prstGeom>
        </p:spPr>
        <p:txBody>
          <a:bodyPr/>
          <a:lstStyle>
            <a:lvl1pPr marL="342900" indent="-342900">
              <a:buSzPct val="55000"/>
              <a:buFont typeface="Lucida Grande"/>
              <a:buChar char="▲"/>
              <a:defRPr sz="2100">
                <a:solidFill>
                  <a:srgbClr val="D99695"/>
                </a:solidFill>
                <a:latin typeface="PT Sans"/>
                <a:cs typeface="PT Sans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9594"/>
            <a:ext cx="4038600" cy="3394075"/>
          </a:xfrm>
          <a:prstGeom prst="rect">
            <a:avLst/>
          </a:prstGeom>
        </p:spPr>
        <p:txBody>
          <a:bodyPr/>
          <a:lstStyle>
            <a:lvl1pPr marL="342900" indent="-342900">
              <a:buSzPct val="55000"/>
              <a:buFont typeface="Lucida Grande"/>
              <a:buChar char="▲"/>
              <a:defRPr sz="2100">
                <a:solidFill>
                  <a:srgbClr val="D99695"/>
                </a:solidFill>
                <a:latin typeface="PT Sans"/>
                <a:cs typeface="PT Sans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9708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5219" y="469287"/>
            <a:ext cx="2298512" cy="3582023"/>
          </a:xfrm>
          <a:prstGeom prst="rect">
            <a:avLst/>
          </a:prstGeom>
        </p:spPr>
        <p:txBody>
          <a:bodyPr/>
          <a:lstStyle>
            <a:lvl1pPr algn="r">
              <a:lnSpc>
                <a:spcPct val="70000"/>
              </a:lnSpc>
              <a:spcAft>
                <a:spcPts val="1800"/>
              </a:spcAft>
              <a:defRPr b="1" cap="all">
                <a:solidFill>
                  <a:schemeClr val="bg1"/>
                </a:solidFill>
                <a:latin typeface="Aldo SemiBold"/>
                <a:cs typeface="Aldo SemiBold"/>
              </a:defRPr>
            </a:lvl1pPr>
          </a:lstStyle>
          <a:p>
            <a:r>
              <a:rPr lang="en-US" dirty="0"/>
              <a:t>Click </a:t>
            </a:r>
            <a:br>
              <a:rPr lang="en-US" dirty="0"/>
            </a:br>
            <a:r>
              <a:rPr lang="en-US" dirty="0"/>
              <a:t>to </a:t>
            </a:r>
            <a:br>
              <a:rPr lang="en-US" dirty="0"/>
            </a:br>
            <a:r>
              <a:rPr lang="en-US" dirty="0"/>
              <a:t>edit </a:t>
            </a:r>
            <a:br>
              <a:rPr lang="en-US" dirty="0"/>
            </a:br>
            <a:r>
              <a:rPr lang="en-US" dirty="0"/>
              <a:t>Master </a:t>
            </a:r>
            <a:br>
              <a:rPr lang="en-US" dirty="0"/>
            </a:br>
            <a:r>
              <a:rPr lang="en-US" dirty="0"/>
              <a:t>title </a:t>
            </a:r>
            <a:br>
              <a:rPr lang="en-US" dirty="0"/>
            </a:br>
            <a:r>
              <a:rPr lang="en-US" dirty="0"/>
              <a:t>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8379" y="469287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>
                <a:solidFill>
                  <a:srgbClr val="01608E"/>
                </a:solidFill>
                <a:latin typeface="PT Sans"/>
                <a:cs typeface="PT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96593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ybis-HOSA-Rebrand-Logo-On-Blue-we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630" y="1299030"/>
            <a:ext cx="6531426" cy="2481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08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ybis-HOSA-Rebrand-Logo-On-Blue-we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18" y="21884"/>
            <a:ext cx="6932184" cy="263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959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1600" kern="1200">
          <a:solidFill>
            <a:schemeClr val="accent5">
              <a:lumMod val="75000"/>
            </a:schemeClr>
          </a:solidFill>
          <a:latin typeface="DIN-Bold"/>
          <a:ea typeface="+mj-ea"/>
          <a:cs typeface="DIN-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0251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-Alone.psd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062" y="4211195"/>
            <a:ext cx="1542019" cy="829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469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RedLinesTanTraingle.psd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178" y="187872"/>
            <a:ext cx="1501942" cy="828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06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RedLinesTanTraingle.psd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178" y="187872"/>
            <a:ext cx="1501942" cy="828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875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RedLinesTanTraingle.psd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73" y="4075558"/>
            <a:ext cx="1501942" cy="828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713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webmd.com/children/vaccines/video/measles-on-a-comeback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hosa.org/wp-content/uploads/2023/10/23-24-EWHP-Final-V2.pdf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vaccinesafety.edu/vaccine-exemption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0290" y="2781013"/>
            <a:ext cx="4113851" cy="867621"/>
          </a:xfrm>
        </p:spPr>
        <p:txBody>
          <a:bodyPr/>
          <a:lstStyle/>
          <a:p>
            <a:r>
              <a:rPr lang="en-US" i="1" dirty="0"/>
              <a:t>Jan Mould, RN, BSN, MEd</a:t>
            </a:r>
            <a:br>
              <a:rPr lang="en-US" i="1" dirty="0"/>
            </a:br>
            <a:r>
              <a:rPr lang="en-US" i="1" dirty="0"/>
              <a:t>Deputy Director of Competitive Events </a:t>
            </a:r>
            <a:br>
              <a:rPr lang="en-US" i="1" dirty="0"/>
            </a:br>
            <a:r>
              <a:rPr lang="en-US" i="1" dirty="0"/>
              <a:t>HOSA – Future Health Professionals</a:t>
            </a:r>
          </a:p>
        </p:txBody>
      </p:sp>
    </p:spTree>
    <p:extLst>
      <p:ext uri="{BB962C8B-B14F-4D97-AF65-F5344CB8AC3E}">
        <p14:creationId xmlns:p14="http://schemas.microsoft.com/office/powerpoint/2010/main" val="1596044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MEASLES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It is back!</a:t>
            </a:r>
          </a:p>
        </p:txBody>
      </p:sp>
      <p:pic>
        <p:nvPicPr>
          <p:cNvPr id="5" name="Picture 4" descr="A person with red spots on their back&#10;&#10;Description automatically generated">
            <a:extLst>
              <a:ext uri="{FF2B5EF4-FFF2-40B4-BE49-F238E27FC236}">
                <a16:creationId xmlns:a16="http://schemas.microsoft.com/office/drawing/2014/main" id="{A65E9D66-CDDA-81FF-6B44-E713D8D6E8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190377"/>
            <a:ext cx="2984500" cy="219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464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/>
              <a:t>WEB MD</a:t>
            </a:r>
            <a:br>
              <a:rPr lang="en-US" sz="3600" dirty="0"/>
            </a:br>
            <a:r>
              <a:rPr lang="en-US" sz="3600" dirty="0"/>
              <a:t>on the measle</a:t>
            </a:r>
            <a:br>
              <a:rPr lang="en-US" sz="3600" dirty="0"/>
            </a:br>
            <a:r>
              <a:rPr lang="en-US" sz="3200" dirty="0"/>
              <a:t>comeback</a:t>
            </a:r>
          </a:p>
        </p:txBody>
      </p:sp>
      <p:sp>
        <p:nvSpPr>
          <p:cNvPr id="5" name="AutoShape 4" descr="Logo for WebMD">
            <a:extLst>
              <a:ext uri="{FF2B5EF4-FFF2-40B4-BE49-F238E27FC236}">
                <a16:creationId xmlns:a16="http://schemas.microsoft.com/office/drawing/2014/main" id="{0B1BF963-4FA9-A5C8-EA1E-4A5B4B9DF51E}"/>
              </a:ext>
            </a:extLst>
          </p:cNvPr>
          <p:cNvSpPr>
            <a:spLocks noGrp="1" noChangeAspect="1" noChangeArrowheads="1"/>
          </p:cNvSpPr>
          <p:nvPr>
            <p:ph type="subTitle" idx="1"/>
          </p:nvPr>
        </p:nvSpPr>
        <p:spPr bwMode="auto">
          <a:xfrm>
            <a:off x="2447925" y="469900"/>
            <a:ext cx="6400800" cy="418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hlinkClick r:id="rId2"/>
              </a:rPr>
              <a:t>CLICK HERE</a:t>
            </a:r>
            <a:endParaRPr lang="en-US" dirty="0"/>
          </a:p>
        </p:txBody>
      </p:sp>
      <p:pic>
        <p:nvPicPr>
          <p:cNvPr id="7" name="Picture 6" descr="A person in a purple shirt&#10;&#10;Description automatically generated">
            <a:extLst>
              <a:ext uri="{FF2B5EF4-FFF2-40B4-BE49-F238E27FC236}">
                <a16:creationId xmlns:a16="http://schemas.microsoft.com/office/drawing/2014/main" id="{79100002-8AB4-80B1-EA5E-85F3894445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8250" y="1365250"/>
            <a:ext cx="4127500" cy="241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745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Measles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2000 = no cases of measles in the United States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December, 2023  &amp; January, 2024 = 23 cases in the U.S. alone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Europe 2023 = thirtyfold increase of measles</a:t>
            </a:r>
          </a:p>
        </p:txBody>
      </p:sp>
    </p:spTree>
    <p:extLst>
      <p:ext uri="{BB962C8B-B14F-4D97-AF65-F5344CB8AC3E}">
        <p14:creationId xmlns:p14="http://schemas.microsoft.com/office/powerpoint/2010/main" val="2709819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VIRUS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One infected individual who comes in close contact with an incomplete vaccinated or immunocompromised individuals will spread it to 90% of those individuals</a:t>
            </a:r>
          </a:p>
          <a:p>
            <a:r>
              <a:rPr lang="en-US" dirty="0"/>
              <a:t>To prevent outbreaks – 95% of community needs to be vaccinated</a:t>
            </a:r>
          </a:p>
        </p:txBody>
      </p:sp>
    </p:spTree>
    <p:extLst>
      <p:ext uri="{BB962C8B-B14F-4D97-AF65-F5344CB8AC3E}">
        <p14:creationId xmlns:p14="http://schemas.microsoft.com/office/powerpoint/2010/main" val="4257170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Now?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COVID 19 pandemic led to decrease in access to primary &amp; preventative care</a:t>
            </a:r>
          </a:p>
          <a:p>
            <a:r>
              <a:rPr lang="en-US" dirty="0"/>
              <a:t>Vaccine hesitancy </a:t>
            </a:r>
          </a:p>
          <a:p>
            <a:r>
              <a:rPr lang="en-US" dirty="0"/>
              <a:t>Misinformation &amp; Disinformation</a:t>
            </a:r>
          </a:p>
          <a:p>
            <a:r>
              <a:rPr lang="en-US" dirty="0"/>
              <a:t>Exemptions – medical &amp; religious exemptions with new addition of “personal” exemptions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92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A map of the united states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8CC93563-8AFD-A57F-283C-0CDB784CFBF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57200" y="2165661"/>
            <a:ext cx="4038600" cy="1821829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You are to share with your state legislatures if support or oppose your state’s position on vaccine exemptions.  Click </a:t>
            </a:r>
            <a:r>
              <a:rPr lang="en-US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US" dirty="0"/>
              <a:t> for states exemptions.</a:t>
            </a:r>
          </a:p>
          <a:p>
            <a:endParaRPr lang="en-US" dirty="0"/>
          </a:p>
          <a:p>
            <a:r>
              <a:rPr lang="en-US" dirty="0"/>
              <a:t>You are to use the </a:t>
            </a:r>
            <a:r>
              <a:rPr lang="en-US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Extemporaneous Writing – Health Policy </a:t>
            </a:r>
            <a:r>
              <a:rPr lang="en-US" dirty="0"/>
              <a:t>rubric for writing the letter.</a:t>
            </a:r>
          </a:p>
        </p:txBody>
      </p:sp>
    </p:spTree>
    <p:extLst>
      <p:ext uri="{BB962C8B-B14F-4D97-AF65-F5344CB8AC3E}">
        <p14:creationId xmlns:p14="http://schemas.microsoft.com/office/powerpoint/2010/main" val="3620013745"/>
      </p:ext>
    </p:extLst>
  </p:cSld>
  <p:clrMapOvr>
    <a:masterClrMapping/>
  </p:clrMapOvr>
</p:sld>
</file>

<file path=ppt/theme/theme1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185</Words>
  <Application>Microsoft Macintosh PowerPoint</Application>
  <PresentationFormat>On-screen Show (16:9)</PresentationFormat>
  <Paragraphs>22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7</vt:i4>
      </vt:variant>
    </vt:vector>
  </HeadingPairs>
  <TitlesOfParts>
    <vt:vector size="19" baseType="lpstr">
      <vt:lpstr>Aldo SemiBold</vt:lpstr>
      <vt:lpstr>Arial</vt:lpstr>
      <vt:lpstr>DIN-Bold</vt:lpstr>
      <vt:lpstr>Lucida Grande</vt:lpstr>
      <vt:lpstr>PT Sans</vt:lpstr>
      <vt:lpstr>6_Custom Design</vt:lpstr>
      <vt:lpstr>Custom Design</vt:lpstr>
      <vt:lpstr>1_Custom Design</vt:lpstr>
      <vt:lpstr>2_Custom Design</vt:lpstr>
      <vt:lpstr>3_Custom Design</vt:lpstr>
      <vt:lpstr>4_Custom Design</vt:lpstr>
      <vt:lpstr>5_Custom Design</vt:lpstr>
      <vt:lpstr>Jan Mould, RN, BSN, MEd Deputy Director of Competitive Events  HOSA – Future Health Professionals</vt:lpstr>
      <vt:lpstr>MEASLES</vt:lpstr>
      <vt:lpstr>WEB MD on the measle comeback</vt:lpstr>
      <vt:lpstr>Measles history</vt:lpstr>
      <vt:lpstr>THE VIRUS</vt:lpstr>
      <vt:lpstr>Why Now?</vt:lpstr>
      <vt:lpstr>PowerPoint Presentation</vt:lpstr>
    </vt:vector>
  </TitlesOfParts>
  <Company>Cybis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Jeffrey Douglass</dc:creator>
  <cp:lastModifiedBy>Jan Mould</cp:lastModifiedBy>
  <cp:revision>19</cp:revision>
  <dcterms:created xsi:type="dcterms:W3CDTF">2012-03-07T14:27:10Z</dcterms:created>
  <dcterms:modified xsi:type="dcterms:W3CDTF">2024-04-01T14:10:47Z</dcterms:modified>
</cp:coreProperties>
</file>