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6" r:id="rId18"/>
    <p:sldId id="275" r:id="rId19"/>
    <p:sldId id="277" r:id="rId20"/>
    <p:sldId id="278" r:id="rId21"/>
    <p:sldId id="279" r:id="rId22"/>
  </p:sldIdLst>
  <p:sldSz cx="18288000" cy="10287000"/>
  <p:notesSz cx="6858000" cy="9144000"/>
  <p:embeddedFontLst>
    <p:embeddedFont>
      <p:font typeface="Barlow SemiCondensed Heavy" panose="020B0604020202020204" charset="0"/>
      <p:regular r:id="rId24"/>
    </p:embeddedFont>
    <p:embeddedFont>
      <p:font typeface="Be Vietnam Ultra-Bold" panose="020B0604020202020204" charset="0"/>
      <p:regular r:id="rId25"/>
    </p:embeddedFont>
    <p:embeddedFont>
      <p:font typeface="Bebas Neue Bold" panose="020B0604020202020204" charset="0"/>
      <p:regular r:id="rId26"/>
    </p:embeddedFont>
    <p:embeddedFont>
      <p:font typeface="Calibri" panose="020F0502020204030204" pitchFamily="34" charset="0"/>
      <p:regular r:id="rId27"/>
      <p:bold r:id="rId28"/>
      <p:italic r:id="rId29"/>
      <p:boldItalic r:id="rId30"/>
    </p:embeddedFont>
    <p:embeddedFont>
      <p:font typeface="Canva Sans" panose="020B0604020202020204" charset="0"/>
      <p:regular r:id="rId31"/>
    </p:embeddedFont>
    <p:embeddedFont>
      <p:font typeface="Canva Sans Bold" panose="020B0604020202020204" charset="0"/>
      <p:regular r:id="rId32"/>
    </p:embeddedFont>
    <p:embeddedFont>
      <p:font typeface="Canva Sans Bold Italics" panose="020B0604020202020204" charset="0"/>
      <p:regular r:id="rId33"/>
    </p:embeddedFont>
    <p:embeddedFont>
      <p:font typeface="DM Sans" pitchFamily="2" charset="0"/>
      <p:regular r:id="rId34"/>
      <p:bold r:id="rId35"/>
      <p:italic r:id="rId36"/>
      <p:boldItalic r:id="rId37"/>
    </p:embeddedFont>
    <p:embeddedFont>
      <p:font typeface="DM Sans Bold" charset="0"/>
      <p:regular r:id="rId38"/>
    </p:embeddedFont>
    <p:embeddedFont>
      <p:font typeface="DM Sans Italics" panose="020B0604020202020204" charset="0"/>
      <p:regular r:id="rId39"/>
    </p:embeddedFont>
    <p:embeddedFont>
      <p:font typeface="Gagalin" panose="020B0604020202020204" charset="0"/>
      <p:regular r:id="rId40"/>
    </p:embeddedFont>
    <p:embeddedFont>
      <p:font typeface="Gladiola" panose="020B0604020202020204" charset="0"/>
      <p:regular r:id="rId41"/>
    </p:embeddedFont>
    <p:embeddedFont>
      <p:font typeface="IBM Plex Sans" panose="020B0503050203000203" pitchFamily="3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Montserrat Bold" panose="00000800000000000000" charset="0"/>
      <p:regular r:id="rId50"/>
    </p:embeddedFont>
    <p:embeddedFont>
      <p:font typeface="Montserrat Semi-Bold" panose="020B0604020202020204" charset="0"/>
      <p:regular r:id="rId51"/>
    </p:embeddedFont>
    <p:embeddedFont>
      <p:font typeface="Montserrat Ultra-Bold" panose="020B0604020202020204" charset="0"/>
      <p:regular r:id="rId52"/>
    </p:embeddedFont>
    <p:embeddedFont>
      <p:font typeface="Now Bold" panose="020B0604020202020204" charset="0"/>
      <p:regular r:id="rId53"/>
    </p:embeddedFont>
    <p:embeddedFont>
      <p:font typeface="Playlist Script" panose="020B0604020202020204" charset="0"/>
      <p:regular r:id="rId54"/>
    </p:embeddedFont>
    <p:embeddedFont>
      <p:font typeface="Poppins" panose="00000500000000000000" pitchFamily="2" charset="0"/>
      <p:regular r:id="rId55"/>
      <p:bold r:id="rId56"/>
      <p:italic r:id="rId57"/>
      <p:boldItalic r:id="rId58"/>
    </p:embeddedFont>
    <p:embeddedFont>
      <p:font typeface="Poppins Bold" panose="00000800000000000000"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190CF-232A-4281-9066-653054657B2A}" v="4" dt="2023-12-04T21:50:56.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3725" autoAdjust="0"/>
  </p:normalViewPr>
  <p:slideViewPr>
    <p:cSldViewPr>
      <p:cViewPr varScale="1">
        <p:scale>
          <a:sx n="49" d="100"/>
          <a:sy n="49" d="100"/>
        </p:scale>
        <p:origin x="739"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9.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5F978-3E48-4B46-86A9-543C3E6F004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792E0-752C-4508-82BD-EB7378D65D84}" type="slidenum">
              <a:rPr lang="en-US" smtClean="0"/>
              <a:t>‹#›</a:t>
            </a:fld>
            <a:endParaRPr lang="en-US"/>
          </a:p>
        </p:txBody>
      </p:sp>
    </p:spTree>
    <p:extLst>
      <p:ext uri="{BB962C8B-B14F-4D97-AF65-F5344CB8AC3E}">
        <p14:creationId xmlns:p14="http://schemas.microsoft.com/office/powerpoint/2010/main" val="62889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linkedin.com/posts/milkeninstitute_mihealthsummit-social-health-activity-7131429239358193664-asVm?utm_source=share&amp;utm_medium=member_desktop"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sv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hyperlink" Target="https://www.jointcommission.org/-/media/tjc/documents/resources/patient-safety-topics/sentinel-event/rca_framework_101017.pdf"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hyperlink" Target="https://www.nationalacademies.org/news/2023/09/the-future-of-pediatric-subspecialty-physicians-new-report"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students-residents.aamc.org/real-stories-demonstrating-premed-competencies/premed-competencies-entering-medical-students" TargetMode="Externa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6"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hyperlink" Target="https://hosa.org/video-resources/" TargetMode="Externa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hosa.org/hosa-emagazine/" TargetMode="External"/><Relationship Id="rId5" Type="http://schemas.openxmlformats.org/officeDocument/2006/relationships/hyperlink" Target="https://www.youtube.com/user/NationalHOSA" TargetMode="External"/><Relationship Id="rId4" Type="http://schemas.openxmlformats.org/officeDocument/2006/relationships/hyperlink" Target="https://hosa.org/on-demand-learning-opportunit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hosa.org/ceusefultool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1392544" y="4154952"/>
            <a:ext cx="11958151" cy="1929323"/>
            <a:chOff x="0" y="0"/>
            <a:chExt cx="3149472" cy="50813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txBody>
            <a:bodyPr/>
            <a:lstStyle/>
            <a:p>
              <a:endParaRPr lang="en-US"/>
            </a:p>
          </p:txBody>
        </p:sp>
        <p:sp>
          <p:nvSpPr>
            <p:cNvPr id="4" name="TextBox 4"/>
            <p:cNvSpPr txBox="1"/>
            <p:nvPr/>
          </p:nvSpPr>
          <p:spPr>
            <a:xfrm>
              <a:off x="0" y="-28575"/>
              <a:ext cx="3149472" cy="536710"/>
            </a:xfrm>
            <a:prstGeom prst="rect">
              <a:avLst/>
            </a:prstGeom>
          </p:spPr>
          <p:txBody>
            <a:bodyPr lIns="50800" tIns="50800" rIns="50800" bIns="50800" rtlCol="0" anchor="ctr"/>
            <a:lstStyle/>
            <a:p>
              <a:pPr algn="ctr">
                <a:lnSpc>
                  <a:spcPts val="2590"/>
                </a:lnSpc>
              </a:pPr>
              <a:endParaRPr/>
            </a:p>
          </p:txBody>
        </p:sp>
      </p:grpSp>
      <p:sp>
        <p:nvSpPr>
          <p:cNvPr id="5" name="Freeform 5"/>
          <p:cNvSpPr/>
          <p:nvPr/>
        </p:nvSpPr>
        <p:spPr>
          <a:xfrm>
            <a:off x="11208957" y="-1011147"/>
            <a:ext cx="2647750" cy="2647750"/>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a:grpSpLocks noChangeAspect="1"/>
          </p:cNvGrpSpPr>
          <p:nvPr/>
        </p:nvGrpSpPr>
        <p:grpSpPr>
          <a:xfrm rot="5400000">
            <a:off x="760048" y="-1166096"/>
            <a:ext cx="5090523" cy="6086565"/>
            <a:chOff x="0" y="0"/>
            <a:chExt cx="8603361" cy="10286746"/>
          </a:xfrm>
        </p:grpSpPr>
        <p:sp>
          <p:nvSpPr>
            <p:cNvPr id="7" name="Freeform 7"/>
            <p:cNvSpPr/>
            <p:nvPr/>
          </p:nvSpPr>
          <p:spPr>
            <a:xfrm rot="-5412000">
              <a:off x="-856729" y="820982"/>
              <a:ext cx="10308120" cy="8641694"/>
            </a:xfrm>
            <a:custGeom>
              <a:avLst/>
              <a:gdLst/>
              <a:ahLst/>
              <a:cxnLst/>
              <a:rect l="l" t="t" r="r" b="b"/>
              <a:pathLst>
                <a:path w="10308120" h="8641694">
                  <a:moveTo>
                    <a:pt x="35396" y="8606176"/>
                  </a:moveTo>
                  <a:cubicBezTo>
                    <a:pt x="2249" y="8606060"/>
                    <a:pt x="0" y="8595384"/>
                    <a:pt x="97" y="8567571"/>
                  </a:cubicBezTo>
                  <a:cubicBezTo>
                    <a:pt x="10697" y="5713012"/>
                    <a:pt x="20661" y="2858577"/>
                    <a:pt x="30625" y="4016"/>
                  </a:cubicBezTo>
                  <a:cubicBezTo>
                    <a:pt x="44482" y="0"/>
                    <a:pt x="57033" y="6394"/>
                    <a:pt x="69850" y="9360"/>
                  </a:cubicBezTo>
                  <a:cubicBezTo>
                    <a:pt x="631002" y="136795"/>
                    <a:pt x="1192027" y="264357"/>
                    <a:pt x="1753052" y="392174"/>
                  </a:cubicBezTo>
                  <a:cubicBezTo>
                    <a:pt x="2552902" y="574418"/>
                    <a:pt x="3352623" y="757042"/>
                    <a:pt x="4152473" y="939159"/>
                  </a:cubicBezTo>
                  <a:cubicBezTo>
                    <a:pt x="5140262" y="1164097"/>
                    <a:pt x="6128053" y="1388526"/>
                    <a:pt x="7115715" y="1613336"/>
                  </a:cubicBezTo>
                  <a:cubicBezTo>
                    <a:pt x="8119113" y="1841757"/>
                    <a:pt x="9122383" y="2070305"/>
                    <a:pt x="10125652" y="2299360"/>
                  </a:cubicBezTo>
                  <a:cubicBezTo>
                    <a:pt x="10186691" y="2313289"/>
                    <a:pt x="10249144" y="2322270"/>
                    <a:pt x="10308121" y="2344701"/>
                  </a:cubicBezTo>
                  <a:cubicBezTo>
                    <a:pt x="10300838" y="4431045"/>
                    <a:pt x="10293555" y="6517388"/>
                    <a:pt x="10286907" y="8603733"/>
                  </a:cubicBezTo>
                  <a:cubicBezTo>
                    <a:pt x="10286809" y="8632054"/>
                    <a:pt x="10283346" y="8641694"/>
                    <a:pt x="10250961" y="8641581"/>
                  </a:cubicBezTo>
                  <a:cubicBezTo>
                    <a:pt x="6845733" y="8628932"/>
                    <a:pt x="3440502" y="8617046"/>
                    <a:pt x="35396" y="8606176"/>
                  </a:cubicBezTo>
                  <a:close/>
                </a:path>
              </a:pathLst>
            </a:custGeom>
            <a:blipFill>
              <a:blip r:embed="rId4"/>
              <a:stretch>
                <a:fillRect t="-4649" b="-14672"/>
              </a:stretch>
            </a:blipFill>
          </p:spPr>
          <p:txBody>
            <a:bodyPr/>
            <a:lstStyle/>
            <a:p>
              <a:endParaRPr lang="en-US"/>
            </a:p>
          </p:txBody>
        </p:sp>
      </p:grpSp>
      <p:sp>
        <p:nvSpPr>
          <p:cNvPr id="8" name="Freeform 8"/>
          <p:cNvSpPr/>
          <p:nvPr/>
        </p:nvSpPr>
        <p:spPr>
          <a:xfrm>
            <a:off x="-295175" y="8630507"/>
            <a:ext cx="2647750" cy="2647750"/>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6348592" y="9717268"/>
            <a:ext cx="10910708" cy="464704"/>
          </a:xfrm>
          <a:prstGeom prst="rect">
            <a:avLst/>
          </a:prstGeom>
        </p:spPr>
        <p:txBody>
          <a:bodyPr lIns="0" tIns="0" rIns="0" bIns="0" rtlCol="0" anchor="t">
            <a:spAutoFit/>
          </a:bodyPr>
          <a:lstStyle/>
          <a:p>
            <a:pPr marL="0" lvl="0" indent="0" algn="l">
              <a:lnSpc>
                <a:spcPts val="3727"/>
              </a:lnSpc>
              <a:spcBef>
                <a:spcPct val="0"/>
              </a:spcBef>
            </a:pPr>
            <a:r>
              <a:rPr lang="en-US" sz="3030">
                <a:solidFill>
                  <a:srgbClr val="145DA0"/>
                </a:solidFill>
                <a:latin typeface="DM Sans Italics"/>
              </a:rPr>
              <a:t>Presented by: Sarah Walters, HOSA Executive Director</a:t>
            </a:r>
          </a:p>
        </p:txBody>
      </p:sp>
      <p:sp>
        <p:nvSpPr>
          <p:cNvPr id="10" name="TextBox 10"/>
          <p:cNvSpPr txBox="1"/>
          <p:nvPr/>
        </p:nvSpPr>
        <p:spPr>
          <a:xfrm>
            <a:off x="-295175" y="3633561"/>
            <a:ext cx="18867412" cy="4096274"/>
          </a:xfrm>
          <a:prstGeom prst="rect">
            <a:avLst/>
          </a:prstGeom>
        </p:spPr>
        <p:txBody>
          <a:bodyPr lIns="0" tIns="0" rIns="0" bIns="0" rtlCol="0" anchor="t">
            <a:spAutoFit/>
          </a:bodyPr>
          <a:lstStyle/>
          <a:p>
            <a:pPr algn="ctr">
              <a:lnSpc>
                <a:spcPts val="16659"/>
              </a:lnSpc>
            </a:pPr>
            <a:r>
              <a:rPr lang="en-US" sz="13883">
                <a:solidFill>
                  <a:srgbClr val="561F31"/>
                </a:solidFill>
                <a:latin typeface="Gagalin"/>
              </a:rPr>
              <a:t>HOSA-FHP </a:t>
            </a:r>
          </a:p>
          <a:p>
            <a:pPr algn="ctr">
              <a:lnSpc>
                <a:spcPts val="15678"/>
              </a:lnSpc>
            </a:pPr>
            <a:r>
              <a:rPr lang="en-US" sz="13065">
                <a:solidFill>
                  <a:srgbClr val="561F31"/>
                </a:solidFill>
                <a:latin typeface="Gagalin"/>
              </a:rPr>
              <a:t>IN THE CLASSROOM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1864019" y="2378745"/>
            <a:ext cx="5811037" cy="5411528"/>
          </a:xfrm>
          <a:custGeom>
            <a:avLst/>
            <a:gdLst/>
            <a:ahLst/>
            <a:cxnLst/>
            <a:rect l="l" t="t" r="r" b="b"/>
            <a:pathLst>
              <a:path w="5811037" h="5411528">
                <a:moveTo>
                  <a:pt x="0" y="0"/>
                </a:moveTo>
                <a:lnTo>
                  <a:pt x="5811037" y="0"/>
                </a:lnTo>
                <a:lnTo>
                  <a:pt x="5811037" y="5411528"/>
                </a:lnTo>
                <a:lnTo>
                  <a:pt x="0" y="5411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618911" y="2014817"/>
            <a:ext cx="7785961" cy="7546676"/>
          </a:xfrm>
          <a:custGeom>
            <a:avLst/>
            <a:gdLst/>
            <a:ahLst/>
            <a:cxnLst/>
            <a:rect l="l" t="t" r="r" b="b"/>
            <a:pathLst>
              <a:path w="7785961" h="7546676">
                <a:moveTo>
                  <a:pt x="0" y="0"/>
                </a:moveTo>
                <a:lnTo>
                  <a:pt x="7785960" y="0"/>
                </a:lnTo>
                <a:lnTo>
                  <a:pt x="7785960" y="7546676"/>
                </a:lnTo>
                <a:lnTo>
                  <a:pt x="0" y="754667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864019" y="7875018"/>
            <a:ext cx="5979914" cy="2050403"/>
          </a:xfrm>
          <a:prstGeom prst="rect">
            <a:avLst/>
          </a:prstGeom>
        </p:spPr>
        <p:txBody>
          <a:bodyPr lIns="0" tIns="0" rIns="0" bIns="0" rtlCol="0" anchor="t">
            <a:spAutoFit/>
          </a:bodyPr>
          <a:lstStyle/>
          <a:p>
            <a:pPr algn="ctr">
              <a:lnSpc>
                <a:spcPts val="8260"/>
              </a:lnSpc>
            </a:pPr>
            <a:r>
              <a:rPr lang="en-US" sz="5900">
                <a:solidFill>
                  <a:srgbClr val="FFFFFF"/>
                </a:solidFill>
                <a:latin typeface="Canva Sans Bold"/>
              </a:rPr>
              <a:t>EXAMPLE:</a:t>
            </a:r>
          </a:p>
          <a:p>
            <a:pPr algn="ctr">
              <a:lnSpc>
                <a:spcPts val="8260"/>
              </a:lnSpc>
            </a:pPr>
            <a:r>
              <a:rPr lang="en-US" sz="5900">
                <a:solidFill>
                  <a:srgbClr val="FFFFFF"/>
                </a:solidFill>
                <a:latin typeface="Canva Sans Bold"/>
              </a:rPr>
              <a:t> Public Speaking</a:t>
            </a:r>
          </a:p>
        </p:txBody>
      </p:sp>
      <p:sp>
        <p:nvSpPr>
          <p:cNvPr id="5" name="TextBox 5"/>
          <p:cNvSpPr txBox="1"/>
          <p:nvPr/>
        </p:nvSpPr>
        <p:spPr>
          <a:xfrm>
            <a:off x="4853976" y="159703"/>
            <a:ext cx="9109710" cy="1566544"/>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Grading Rubrics</a:t>
            </a:r>
          </a:p>
        </p:txBody>
      </p:sp>
      <p:sp>
        <p:nvSpPr>
          <p:cNvPr id="6" name="Freeform 6"/>
          <p:cNvSpPr/>
          <p:nvPr/>
        </p:nvSpPr>
        <p:spPr>
          <a:xfrm>
            <a:off x="0" y="0"/>
            <a:ext cx="4641839" cy="5534234"/>
          </a:xfrm>
          <a:custGeom>
            <a:avLst/>
            <a:gdLst/>
            <a:ahLst/>
            <a:cxnLst/>
            <a:rect l="l" t="t" r="r" b="b"/>
            <a:pathLst>
              <a:path w="4641839" h="5534234">
                <a:moveTo>
                  <a:pt x="0" y="0"/>
                </a:moveTo>
                <a:lnTo>
                  <a:pt x="4641839" y="0"/>
                </a:lnTo>
                <a:lnTo>
                  <a:pt x="4641839" y="5534234"/>
                </a:lnTo>
                <a:lnTo>
                  <a:pt x="0" y="5534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2521444" y="1188855"/>
            <a:ext cx="2599596" cy="259959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BBA6"/>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rot="-7209650">
            <a:off x="13314796" y="6201860"/>
            <a:ext cx="174299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7" name="Group 7"/>
          <p:cNvGrpSpPr/>
          <p:nvPr/>
        </p:nvGrpSpPr>
        <p:grpSpPr>
          <a:xfrm>
            <a:off x="14164258" y="6625689"/>
            <a:ext cx="2632611" cy="263261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6289"/>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9999086">
            <a:off x="11850282" y="4958622"/>
            <a:ext cx="118898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11" name="Group 11"/>
          <p:cNvGrpSpPr/>
          <p:nvPr/>
        </p:nvGrpSpPr>
        <p:grpSpPr>
          <a:xfrm>
            <a:off x="9567134" y="3194498"/>
            <a:ext cx="2691765" cy="26917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1619"/>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4" name="AutoShape 14"/>
          <p:cNvSpPr/>
          <p:nvPr/>
        </p:nvSpPr>
        <p:spPr>
          <a:xfrm flipH="1">
            <a:off x="14437966" y="4886773"/>
            <a:ext cx="834802" cy="123456"/>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15" name="Group 15"/>
          <p:cNvGrpSpPr/>
          <p:nvPr/>
        </p:nvGrpSpPr>
        <p:grpSpPr>
          <a:xfrm>
            <a:off x="15121039" y="3442213"/>
            <a:ext cx="2661730" cy="266173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1619"/>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AutoShape 18"/>
          <p:cNvSpPr/>
          <p:nvPr/>
        </p:nvSpPr>
        <p:spPr>
          <a:xfrm rot="-3587180">
            <a:off x="12045092" y="6191885"/>
            <a:ext cx="1742998" cy="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19" name="Group 19"/>
          <p:cNvGrpSpPr/>
          <p:nvPr/>
        </p:nvGrpSpPr>
        <p:grpSpPr>
          <a:xfrm>
            <a:off x="10562745" y="6465893"/>
            <a:ext cx="2792407" cy="27924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BBA6"/>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2" name="AutoShape 22"/>
          <p:cNvSpPr/>
          <p:nvPr/>
        </p:nvSpPr>
        <p:spPr>
          <a:xfrm>
            <a:off x="13179219" y="3937003"/>
            <a:ext cx="655395" cy="95250"/>
          </a:xfrm>
          <a:prstGeom prst="line">
            <a:avLst/>
          </a:prstGeom>
          <a:ln w="95250" cap="flat">
            <a:solidFill>
              <a:srgbClr val="003D60"/>
            </a:solidFill>
            <a:prstDash val="solid"/>
            <a:headEnd type="none" w="sm" len="sm"/>
            <a:tailEnd type="none" w="sm" len="sm"/>
          </a:ln>
        </p:spPr>
        <p:txBody>
          <a:bodyPr/>
          <a:lstStyle/>
          <a:p>
            <a:endParaRPr lang="en-US"/>
          </a:p>
        </p:txBody>
      </p:sp>
      <p:grpSp>
        <p:nvGrpSpPr>
          <p:cNvPr id="23" name="Group 23"/>
          <p:cNvGrpSpPr/>
          <p:nvPr/>
        </p:nvGrpSpPr>
        <p:grpSpPr>
          <a:xfrm>
            <a:off x="12411900" y="4312325"/>
            <a:ext cx="2190032" cy="219003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a:ln cap="sq">
              <a:noFill/>
              <a:prstDash val="solid"/>
              <a:miter/>
            </a:ln>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06631" y="381616"/>
            <a:ext cx="10750631" cy="2158058"/>
            <a:chOff x="0" y="0"/>
            <a:chExt cx="2831442" cy="568377"/>
          </a:xfrm>
        </p:grpSpPr>
        <p:sp>
          <p:nvSpPr>
            <p:cNvPr id="27" name="Freeform 27"/>
            <p:cNvSpPr/>
            <p:nvPr/>
          </p:nvSpPr>
          <p:spPr>
            <a:xfrm>
              <a:off x="0" y="0"/>
              <a:ext cx="2831442" cy="568377"/>
            </a:xfrm>
            <a:custGeom>
              <a:avLst/>
              <a:gdLst/>
              <a:ahLst/>
              <a:cxnLst/>
              <a:rect l="l" t="t" r="r" b="b"/>
              <a:pathLst>
                <a:path w="2831442" h="568377">
                  <a:moveTo>
                    <a:pt x="65532" y="0"/>
                  </a:moveTo>
                  <a:lnTo>
                    <a:pt x="2765909" y="0"/>
                  </a:lnTo>
                  <a:cubicBezTo>
                    <a:pt x="2802102" y="0"/>
                    <a:pt x="2831442" y="29340"/>
                    <a:pt x="2831442" y="65532"/>
                  </a:cubicBezTo>
                  <a:lnTo>
                    <a:pt x="2831442" y="502845"/>
                  </a:lnTo>
                  <a:cubicBezTo>
                    <a:pt x="2831442" y="520225"/>
                    <a:pt x="2824538" y="536894"/>
                    <a:pt x="2812248" y="549183"/>
                  </a:cubicBezTo>
                  <a:cubicBezTo>
                    <a:pt x="2799958" y="561473"/>
                    <a:pt x="2783290" y="568377"/>
                    <a:pt x="2765909" y="568377"/>
                  </a:cubicBezTo>
                  <a:lnTo>
                    <a:pt x="65532" y="568377"/>
                  </a:lnTo>
                  <a:cubicBezTo>
                    <a:pt x="48152" y="568377"/>
                    <a:pt x="31484" y="561473"/>
                    <a:pt x="19194" y="549183"/>
                  </a:cubicBezTo>
                  <a:cubicBezTo>
                    <a:pt x="6904" y="536894"/>
                    <a:pt x="0" y="520225"/>
                    <a:pt x="0" y="502845"/>
                  </a:cubicBezTo>
                  <a:lnTo>
                    <a:pt x="0" y="65532"/>
                  </a:lnTo>
                  <a:cubicBezTo>
                    <a:pt x="0" y="48152"/>
                    <a:pt x="6904" y="31484"/>
                    <a:pt x="19194" y="19194"/>
                  </a:cubicBezTo>
                  <a:cubicBezTo>
                    <a:pt x="31484" y="6904"/>
                    <a:pt x="48152" y="0"/>
                    <a:pt x="65532" y="0"/>
                  </a:cubicBezTo>
                  <a:close/>
                </a:path>
              </a:pathLst>
            </a:custGeom>
            <a:solidFill>
              <a:srgbClr val="126289"/>
            </a:solidFill>
          </p:spPr>
          <p:txBody>
            <a:bodyPr/>
            <a:lstStyle/>
            <a:p>
              <a:endParaRPr lang="en-US"/>
            </a:p>
          </p:txBody>
        </p:sp>
        <p:sp>
          <p:nvSpPr>
            <p:cNvPr id="28" name="TextBox 28"/>
            <p:cNvSpPr txBox="1"/>
            <p:nvPr/>
          </p:nvSpPr>
          <p:spPr>
            <a:xfrm>
              <a:off x="0" y="-57150"/>
              <a:ext cx="2831442" cy="625527"/>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2706575" y="2048794"/>
            <a:ext cx="2229333" cy="915085"/>
          </a:xfrm>
          <a:prstGeom prst="rect">
            <a:avLst/>
          </a:prstGeom>
        </p:spPr>
        <p:txBody>
          <a:bodyPr lIns="0" tIns="0" rIns="0" bIns="0" rtlCol="0" anchor="t">
            <a:spAutoFit/>
          </a:bodyPr>
          <a:lstStyle/>
          <a:p>
            <a:pPr algn="ctr">
              <a:lnSpc>
                <a:spcPts val="3637"/>
              </a:lnSpc>
            </a:pPr>
            <a:r>
              <a:rPr lang="en-US" sz="2598">
                <a:solidFill>
                  <a:srgbClr val="000000"/>
                </a:solidFill>
                <a:latin typeface="Poppins Bold"/>
              </a:rPr>
              <a:t>TECHNICAL </a:t>
            </a:r>
          </a:p>
          <a:p>
            <a:pPr algn="ctr">
              <a:lnSpc>
                <a:spcPts val="3637"/>
              </a:lnSpc>
              <a:spcBef>
                <a:spcPct val="0"/>
              </a:spcBef>
            </a:pPr>
            <a:r>
              <a:rPr lang="en-US" sz="2598">
                <a:solidFill>
                  <a:srgbClr val="000000"/>
                </a:solidFill>
                <a:latin typeface="Poppins Bold"/>
              </a:rPr>
              <a:t>SKILLS</a:t>
            </a:r>
          </a:p>
        </p:txBody>
      </p:sp>
      <p:grpSp>
        <p:nvGrpSpPr>
          <p:cNvPr id="30" name="Group 30"/>
          <p:cNvGrpSpPr/>
          <p:nvPr/>
        </p:nvGrpSpPr>
        <p:grpSpPr>
          <a:xfrm>
            <a:off x="-499604" y="9764278"/>
            <a:ext cx="19491312" cy="1014155"/>
            <a:chOff x="0" y="0"/>
            <a:chExt cx="5133514" cy="267103"/>
          </a:xfrm>
        </p:grpSpPr>
        <p:sp>
          <p:nvSpPr>
            <p:cNvPr id="31" name="Freeform 31"/>
            <p:cNvSpPr/>
            <p:nvPr/>
          </p:nvSpPr>
          <p:spPr>
            <a:xfrm>
              <a:off x="0" y="0"/>
              <a:ext cx="5133514" cy="267103"/>
            </a:xfrm>
            <a:custGeom>
              <a:avLst/>
              <a:gdLst/>
              <a:ahLst/>
              <a:cxnLst/>
              <a:rect l="l" t="t" r="r" b="b"/>
              <a:pathLst>
                <a:path w="5133514" h="267103">
                  <a:moveTo>
                    <a:pt x="0" y="0"/>
                  </a:moveTo>
                  <a:lnTo>
                    <a:pt x="5133514" y="0"/>
                  </a:lnTo>
                  <a:lnTo>
                    <a:pt x="5133514" y="267103"/>
                  </a:lnTo>
                  <a:lnTo>
                    <a:pt x="0" y="267103"/>
                  </a:lnTo>
                  <a:close/>
                </a:path>
              </a:pathLst>
            </a:custGeom>
            <a:solidFill>
              <a:srgbClr val="003D60"/>
            </a:solidFill>
          </p:spPr>
          <p:txBody>
            <a:bodyPr/>
            <a:lstStyle/>
            <a:p>
              <a:endParaRPr lang="en-US"/>
            </a:p>
          </p:txBody>
        </p:sp>
        <p:sp>
          <p:nvSpPr>
            <p:cNvPr id="32" name="TextBox 32"/>
            <p:cNvSpPr txBox="1"/>
            <p:nvPr/>
          </p:nvSpPr>
          <p:spPr>
            <a:xfrm>
              <a:off x="0" y="-57150"/>
              <a:ext cx="5133514" cy="324253"/>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rot="5400000">
            <a:off x="13559195" y="-458353"/>
            <a:ext cx="4314111" cy="5143500"/>
          </a:xfrm>
          <a:custGeom>
            <a:avLst/>
            <a:gdLst/>
            <a:ahLst/>
            <a:cxnLst/>
            <a:rect l="l" t="t" r="r" b="b"/>
            <a:pathLst>
              <a:path w="4314111" h="5143500">
                <a:moveTo>
                  <a:pt x="0" y="0"/>
                </a:moveTo>
                <a:lnTo>
                  <a:pt x="4314110" y="0"/>
                </a:lnTo>
                <a:lnTo>
                  <a:pt x="4314110"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34"/>
          <p:cNvSpPr/>
          <p:nvPr/>
        </p:nvSpPr>
        <p:spPr>
          <a:xfrm>
            <a:off x="12815708" y="4525098"/>
            <a:ext cx="1382417" cy="1728022"/>
          </a:xfrm>
          <a:custGeom>
            <a:avLst/>
            <a:gdLst/>
            <a:ahLst/>
            <a:cxnLst/>
            <a:rect l="l" t="t" r="r" b="b"/>
            <a:pathLst>
              <a:path w="1382417" h="1728022">
                <a:moveTo>
                  <a:pt x="0" y="0"/>
                </a:moveTo>
                <a:lnTo>
                  <a:pt x="1382417" y="0"/>
                </a:lnTo>
                <a:lnTo>
                  <a:pt x="1382417" y="1728022"/>
                </a:lnTo>
                <a:lnTo>
                  <a:pt x="0" y="17280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TextBox 35"/>
          <p:cNvSpPr txBox="1"/>
          <p:nvPr/>
        </p:nvSpPr>
        <p:spPr>
          <a:xfrm>
            <a:off x="9975038" y="4085061"/>
            <a:ext cx="1875958" cy="843965"/>
          </a:xfrm>
          <a:prstGeom prst="rect">
            <a:avLst/>
          </a:prstGeom>
        </p:spPr>
        <p:txBody>
          <a:bodyPr lIns="0" tIns="0" rIns="0" bIns="0" rtlCol="0" anchor="t">
            <a:spAutoFit/>
          </a:bodyPr>
          <a:lstStyle/>
          <a:p>
            <a:pPr algn="ctr">
              <a:lnSpc>
                <a:spcPts val="3497"/>
              </a:lnSpc>
            </a:pPr>
            <a:r>
              <a:rPr lang="en-US" sz="2498">
                <a:solidFill>
                  <a:srgbClr val="FFFFFF"/>
                </a:solidFill>
                <a:latin typeface="Poppins Bold"/>
              </a:rPr>
              <a:t>ACADEMIC</a:t>
            </a:r>
          </a:p>
          <a:p>
            <a:pPr algn="ctr">
              <a:lnSpc>
                <a:spcPts val="3217"/>
              </a:lnSpc>
              <a:spcBef>
                <a:spcPct val="0"/>
              </a:spcBef>
            </a:pPr>
            <a:r>
              <a:rPr lang="en-US" sz="2298">
                <a:solidFill>
                  <a:srgbClr val="FFFFFF"/>
                </a:solidFill>
                <a:latin typeface="Poppins Bold"/>
              </a:rPr>
              <a:t>KNOWLEDGE</a:t>
            </a:r>
          </a:p>
        </p:txBody>
      </p:sp>
      <p:sp>
        <p:nvSpPr>
          <p:cNvPr id="36" name="TextBox 36"/>
          <p:cNvSpPr txBox="1"/>
          <p:nvPr/>
        </p:nvSpPr>
        <p:spPr>
          <a:xfrm>
            <a:off x="640510" y="746270"/>
            <a:ext cx="7887462" cy="1428750"/>
          </a:xfrm>
          <a:prstGeom prst="rect">
            <a:avLst/>
          </a:prstGeom>
        </p:spPr>
        <p:txBody>
          <a:bodyPr lIns="0" tIns="0" rIns="0" bIns="0" rtlCol="0" anchor="t">
            <a:spAutoFit/>
          </a:bodyPr>
          <a:lstStyle/>
          <a:p>
            <a:pPr>
              <a:lnSpc>
                <a:spcPts val="5639"/>
              </a:lnSpc>
            </a:pPr>
            <a:r>
              <a:rPr lang="en-US" sz="4699">
                <a:solidFill>
                  <a:srgbClr val="EFEFEF"/>
                </a:solidFill>
                <a:latin typeface="League Spartan Bold"/>
              </a:rPr>
              <a:t>TEAMWORK AND LEADERSHIP IN MEDICINE</a:t>
            </a:r>
          </a:p>
        </p:txBody>
      </p:sp>
      <p:sp>
        <p:nvSpPr>
          <p:cNvPr id="37" name="TextBox 37"/>
          <p:cNvSpPr txBox="1"/>
          <p:nvPr/>
        </p:nvSpPr>
        <p:spPr>
          <a:xfrm>
            <a:off x="1028700" y="7905611"/>
            <a:ext cx="8115300" cy="625476"/>
          </a:xfrm>
          <a:prstGeom prst="rect">
            <a:avLst/>
          </a:prstGeom>
        </p:spPr>
        <p:txBody>
          <a:bodyPr lIns="0" tIns="0" rIns="0" bIns="0" rtlCol="0" anchor="t">
            <a:spAutoFit/>
          </a:bodyPr>
          <a:lstStyle/>
          <a:p>
            <a:pPr algn="ctr">
              <a:lnSpc>
                <a:spcPts val="4899"/>
              </a:lnSpc>
              <a:spcBef>
                <a:spcPct val="0"/>
              </a:spcBef>
            </a:pPr>
            <a:r>
              <a:rPr lang="en-US" sz="3499" u="sng">
                <a:solidFill>
                  <a:srgbClr val="000000"/>
                </a:solidFill>
                <a:latin typeface="Poppins"/>
                <a:hlinkClick r:id="rId7" tooltip="https://www.linkedin.com/posts/milkeninstitute_mihealthsummit-social-health-activity-7131429239358193664-asVm?utm_source=share&amp;utm_medium=member_desktop"/>
              </a:rPr>
              <a:t>The future of health is collaborative. </a:t>
            </a:r>
          </a:p>
        </p:txBody>
      </p:sp>
      <p:sp>
        <p:nvSpPr>
          <p:cNvPr id="38" name="TextBox 38"/>
          <p:cNvSpPr txBox="1"/>
          <p:nvPr/>
        </p:nvSpPr>
        <p:spPr>
          <a:xfrm>
            <a:off x="575534" y="2872632"/>
            <a:ext cx="8115300" cy="4620896"/>
          </a:xfrm>
          <a:prstGeom prst="rect">
            <a:avLst/>
          </a:prstGeom>
        </p:spPr>
        <p:txBody>
          <a:bodyPr lIns="0" tIns="0" rIns="0" bIns="0" rtlCol="0" anchor="t">
            <a:spAutoFit/>
          </a:bodyPr>
          <a:lstStyle/>
          <a:p>
            <a:pPr algn="ctr">
              <a:lnSpc>
                <a:spcPts val="5179"/>
              </a:lnSpc>
            </a:pPr>
            <a:r>
              <a:rPr lang="en-US" sz="3699">
                <a:solidFill>
                  <a:srgbClr val="003D60"/>
                </a:solidFill>
                <a:latin typeface="Poppins Bold"/>
              </a:rPr>
              <a:t>Why does this matter? </a:t>
            </a:r>
          </a:p>
          <a:p>
            <a:pPr marL="798820" lvl="1" indent="-399410">
              <a:lnSpc>
                <a:spcPts val="5179"/>
              </a:lnSpc>
              <a:buFont typeface="Arial"/>
              <a:buChar char="•"/>
            </a:pPr>
            <a:r>
              <a:rPr lang="en-US" sz="3699">
                <a:solidFill>
                  <a:srgbClr val="003D60"/>
                </a:solidFill>
                <a:latin typeface="Poppins"/>
              </a:rPr>
              <a:t>Multidisciplinary Care</a:t>
            </a:r>
          </a:p>
          <a:p>
            <a:pPr marL="798820" lvl="1" indent="-399410">
              <a:lnSpc>
                <a:spcPts val="5179"/>
              </a:lnSpc>
              <a:buFont typeface="Arial"/>
              <a:buChar char="•"/>
            </a:pPr>
            <a:r>
              <a:rPr lang="en-US" sz="3699">
                <a:solidFill>
                  <a:srgbClr val="003D60"/>
                </a:solidFill>
                <a:latin typeface="Poppins"/>
              </a:rPr>
              <a:t>The Healthcare Team and the Patient Experience </a:t>
            </a:r>
          </a:p>
          <a:p>
            <a:pPr marL="798820" lvl="1" indent="-399410">
              <a:lnSpc>
                <a:spcPts val="5179"/>
              </a:lnSpc>
              <a:buFont typeface="Arial"/>
              <a:buChar char="•"/>
            </a:pPr>
            <a:r>
              <a:rPr lang="en-US" sz="3699">
                <a:solidFill>
                  <a:srgbClr val="003D60"/>
                </a:solidFill>
                <a:latin typeface="Poppins"/>
              </a:rPr>
              <a:t>Professional Associations</a:t>
            </a:r>
          </a:p>
          <a:p>
            <a:pPr marL="798820" lvl="1" indent="-399410">
              <a:lnSpc>
                <a:spcPts val="5179"/>
              </a:lnSpc>
              <a:buFont typeface="Arial"/>
              <a:buChar char="•"/>
            </a:pPr>
            <a:r>
              <a:rPr lang="en-US" sz="3699">
                <a:solidFill>
                  <a:srgbClr val="003D60"/>
                </a:solidFill>
                <a:latin typeface="Poppins"/>
              </a:rPr>
              <a:t>Professional Advancement</a:t>
            </a:r>
          </a:p>
          <a:p>
            <a:pPr marL="798820" lvl="1" indent="-399410">
              <a:lnSpc>
                <a:spcPts val="5179"/>
              </a:lnSpc>
              <a:buFont typeface="Arial"/>
              <a:buChar char="•"/>
            </a:pPr>
            <a:r>
              <a:rPr lang="en-US" sz="3699">
                <a:solidFill>
                  <a:srgbClr val="003D60"/>
                </a:solidFill>
                <a:latin typeface="Poppins"/>
              </a:rPr>
              <a:t>Healthcare is Human </a:t>
            </a:r>
          </a:p>
        </p:txBody>
      </p:sp>
      <p:sp>
        <p:nvSpPr>
          <p:cNvPr id="39" name="TextBox 39"/>
          <p:cNvSpPr txBox="1"/>
          <p:nvPr/>
        </p:nvSpPr>
        <p:spPr>
          <a:xfrm>
            <a:off x="15272767" y="4466642"/>
            <a:ext cx="2510001" cy="773588"/>
          </a:xfrm>
          <a:prstGeom prst="rect">
            <a:avLst/>
          </a:prstGeom>
        </p:spPr>
        <p:txBody>
          <a:bodyPr lIns="0" tIns="0" rIns="0" bIns="0" rtlCol="0" anchor="t">
            <a:spAutoFit/>
          </a:bodyPr>
          <a:lstStyle/>
          <a:p>
            <a:pPr algn="ctr">
              <a:lnSpc>
                <a:spcPts val="3036"/>
              </a:lnSpc>
              <a:spcBef>
                <a:spcPct val="0"/>
              </a:spcBef>
            </a:pPr>
            <a:r>
              <a:rPr lang="en-US" sz="2168">
                <a:solidFill>
                  <a:srgbClr val="FFFFFF"/>
                </a:solidFill>
                <a:latin typeface="Poppins Bold"/>
              </a:rPr>
              <a:t>INTERPERSONAL SKILLS</a:t>
            </a:r>
          </a:p>
        </p:txBody>
      </p:sp>
      <p:sp>
        <p:nvSpPr>
          <p:cNvPr id="40" name="TextBox 40"/>
          <p:cNvSpPr txBox="1"/>
          <p:nvPr/>
        </p:nvSpPr>
        <p:spPr>
          <a:xfrm>
            <a:off x="14309829" y="7616661"/>
            <a:ext cx="2229333" cy="711250"/>
          </a:xfrm>
          <a:prstGeom prst="rect">
            <a:avLst/>
          </a:prstGeom>
        </p:spPr>
        <p:txBody>
          <a:bodyPr lIns="0" tIns="0" rIns="0" bIns="0" rtlCol="0" anchor="t">
            <a:spAutoFit/>
          </a:bodyPr>
          <a:lstStyle/>
          <a:p>
            <a:pPr algn="ctr">
              <a:lnSpc>
                <a:spcPts val="2797"/>
              </a:lnSpc>
              <a:spcBef>
                <a:spcPct val="0"/>
              </a:spcBef>
            </a:pPr>
            <a:r>
              <a:rPr lang="en-US" sz="1998">
                <a:solidFill>
                  <a:srgbClr val="FFFFFF"/>
                </a:solidFill>
                <a:latin typeface="Poppins Bold"/>
              </a:rPr>
              <a:t>TEAMING AND COLLABORATION</a:t>
            </a:r>
          </a:p>
        </p:txBody>
      </p:sp>
      <p:sp>
        <p:nvSpPr>
          <p:cNvPr id="41" name="TextBox 41"/>
          <p:cNvSpPr txBox="1"/>
          <p:nvPr/>
        </p:nvSpPr>
        <p:spPr>
          <a:xfrm>
            <a:off x="10732501" y="7572178"/>
            <a:ext cx="2411999" cy="790691"/>
          </a:xfrm>
          <a:prstGeom prst="rect">
            <a:avLst/>
          </a:prstGeom>
        </p:spPr>
        <p:txBody>
          <a:bodyPr lIns="0" tIns="0" rIns="0" bIns="0" rtlCol="0" anchor="t">
            <a:spAutoFit/>
          </a:bodyPr>
          <a:lstStyle/>
          <a:p>
            <a:pPr algn="ctr">
              <a:lnSpc>
                <a:spcPts val="3143"/>
              </a:lnSpc>
              <a:spcBef>
                <a:spcPct val="0"/>
              </a:spcBef>
            </a:pPr>
            <a:r>
              <a:rPr lang="en-US" sz="2245">
                <a:solidFill>
                  <a:srgbClr val="000000"/>
                </a:solidFill>
                <a:latin typeface="Poppins Bold"/>
              </a:rPr>
              <a:t>PROFESSIONAL-ISM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sp>
        <p:nvSpPr>
          <p:cNvPr id="3" name="Freeform 3"/>
          <p:cNvSpPr/>
          <p:nvPr/>
        </p:nvSpPr>
        <p:spPr>
          <a:xfrm>
            <a:off x="8930099" y="1606130"/>
            <a:ext cx="8547558" cy="8158148"/>
          </a:xfrm>
          <a:custGeom>
            <a:avLst/>
            <a:gdLst/>
            <a:ahLst/>
            <a:cxnLst/>
            <a:rect l="l" t="t" r="r" b="b"/>
            <a:pathLst>
              <a:path w="8547558" h="8158148">
                <a:moveTo>
                  <a:pt x="0" y="0"/>
                </a:moveTo>
                <a:lnTo>
                  <a:pt x="8547558" y="0"/>
                </a:lnTo>
                <a:lnTo>
                  <a:pt x="8547558" y="8158148"/>
                </a:lnTo>
                <a:lnTo>
                  <a:pt x="0" y="815814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10800000">
            <a:off x="422153" y="139552"/>
            <a:ext cx="9932691" cy="1581708"/>
            <a:chOff x="0" y="0"/>
            <a:chExt cx="2616017" cy="416582"/>
          </a:xfrm>
        </p:grpSpPr>
        <p:sp>
          <p:nvSpPr>
            <p:cNvPr id="5" name="Freeform 5"/>
            <p:cNvSpPr/>
            <p:nvPr/>
          </p:nvSpPr>
          <p:spPr>
            <a:xfrm>
              <a:off x="0" y="0"/>
              <a:ext cx="2616017" cy="416582"/>
            </a:xfrm>
            <a:custGeom>
              <a:avLst/>
              <a:gdLst/>
              <a:ahLst/>
              <a:cxnLst/>
              <a:rect l="l" t="t" r="r" b="b"/>
              <a:pathLst>
                <a:path w="2616017" h="416582">
                  <a:moveTo>
                    <a:pt x="70929" y="0"/>
                  </a:moveTo>
                  <a:lnTo>
                    <a:pt x="2545089" y="0"/>
                  </a:lnTo>
                  <a:cubicBezTo>
                    <a:pt x="2563900" y="0"/>
                    <a:pt x="2581941" y="7473"/>
                    <a:pt x="2595243" y="20775"/>
                  </a:cubicBezTo>
                  <a:cubicBezTo>
                    <a:pt x="2608545" y="34076"/>
                    <a:pt x="2616017" y="52117"/>
                    <a:pt x="2616017" y="70929"/>
                  </a:cubicBezTo>
                  <a:lnTo>
                    <a:pt x="2616017" y="345653"/>
                  </a:lnTo>
                  <a:cubicBezTo>
                    <a:pt x="2616017" y="364464"/>
                    <a:pt x="2608545" y="382505"/>
                    <a:pt x="2595243" y="395807"/>
                  </a:cubicBezTo>
                  <a:cubicBezTo>
                    <a:pt x="2581941" y="409109"/>
                    <a:pt x="2563900" y="416582"/>
                    <a:pt x="2545089" y="416582"/>
                  </a:cubicBezTo>
                  <a:lnTo>
                    <a:pt x="70929" y="416582"/>
                  </a:lnTo>
                  <a:cubicBezTo>
                    <a:pt x="31756" y="416582"/>
                    <a:pt x="0" y="384826"/>
                    <a:pt x="0" y="345653"/>
                  </a:cubicBezTo>
                  <a:lnTo>
                    <a:pt x="0" y="70929"/>
                  </a:lnTo>
                  <a:cubicBezTo>
                    <a:pt x="0" y="52117"/>
                    <a:pt x="7473" y="34076"/>
                    <a:pt x="20775" y="20775"/>
                  </a:cubicBezTo>
                  <a:cubicBezTo>
                    <a:pt x="34076" y="7473"/>
                    <a:pt x="52117" y="0"/>
                    <a:pt x="70929" y="0"/>
                  </a:cubicBezTo>
                  <a:close/>
                </a:path>
              </a:pathLst>
            </a:custGeom>
            <a:solidFill>
              <a:srgbClr val="19598D"/>
            </a:solidFill>
          </p:spPr>
          <p:txBody>
            <a:bodyPr/>
            <a:lstStyle/>
            <a:p>
              <a:endParaRPr lang="en-US"/>
            </a:p>
          </p:txBody>
        </p:sp>
        <p:sp>
          <p:nvSpPr>
            <p:cNvPr id="6" name="TextBox 6"/>
            <p:cNvSpPr txBox="1"/>
            <p:nvPr/>
          </p:nvSpPr>
          <p:spPr>
            <a:xfrm>
              <a:off x="0" y="-57150"/>
              <a:ext cx="2616017" cy="47373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99604" y="9764278"/>
            <a:ext cx="19491312" cy="1014155"/>
            <a:chOff x="0" y="0"/>
            <a:chExt cx="5133514" cy="267103"/>
          </a:xfrm>
        </p:grpSpPr>
        <p:sp>
          <p:nvSpPr>
            <p:cNvPr id="8" name="Freeform 8"/>
            <p:cNvSpPr/>
            <p:nvPr/>
          </p:nvSpPr>
          <p:spPr>
            <a:xfrm>
              <a:off x="0" y="0"/>
              <a:ext cx="5133514" cy="267103"/>
            </a:xfrm>
            <a:custGeom>
              <a:avLst/>
              <a:gdLst/>
              <a:ahLst/>
              <a:cxnLst/>
              <a:rect l="l" t="t" r="r" b="b"/>
              <a:pathLst>
                <a:path w="5133514" h="267103">
                  <a:moveTo>
                    <a:pt x="0" y="0"/>
                  </a:moveTo>
                  <a:lnTo>
                    <a:pt x="5133514" y="0"/>
                  </a:lnTo>
                  <a:lnTo>
                    <a:pt x="5133514" y="267103"/>
                  </a:lnTo>
                  <a:lnTo>
                    <a:pt x="0" y="267103"/>
                  </a:lnTo>
                  <a:close/>
                </a:path>
              </a:pathLst>
            </a:custGeom>
            <a:solidFill>
              <a:srgbClr val="003D60"/>
            </a:solidFill>
          </p:spPr>
          <p:txBody>
            <a:bodyPr/>
            <a:lstStyle/>
            <a:p>
              <a:endParaRPr lang="en-US"/>
            </a:p>
          </p:txBody>
        </p:sp>
        <p:sp>
          <p:nvSpPr>
            <p:cNvPr id="9" name="TextBox 9"/>
            <p:cNvSpPr txBox="1"/>
            <p:nvPr/>
          </p:nvSpPr>
          <p:spPr>
            <a:xfrm>
              <a:off x="0" y="-57150"/>
              <a:ext cx="5133514" cy="32425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a:off x="14601565" y="-474175"/>
            <a:ext cx="3212260" cy="4160611"/>
          </a:xfrm>
          <a:custGeom>
            <a:avLst/>
            <a:gdLst/>
            <a:ahLst/>
            <a:cxnLst/>
            <a:rect l="l" t="t" r="r" b="b"/>
            <a:pathLst>
              <a:path w="3212260" h="4160611">
                <a:moveTo>
                  <a:pt x="0" y="0"/>
                </a:moveTo>
                <a:lnTo>
                  <a:pt x="3212260" y="0"/>
                </a:lnTo>
                <a:lnTo>
                  <a:pt x="3212260" y="4160610"/>
                </a:lnTo>
                <a:lnTo>
                  <a:pt x="0" y="4160610"/>
                </a:lnTo>
                <a:lnTo>
                  <a:pt x="0" y="0"/>
                </a:lnTo>
                <a:close/>
              </a:path>
            </a:pathLst>
          </a:custGeom>
          <a:blipFill>
            <a:blip r:embed="rId4">
              <a:extLst>
                <a:ext uri="{96DAC541-7B7A-43D3-8B79-37D633B846F1}">
                  <asvg:svgBlip xmlns:asvg="http://schemas.microsoft.com/office/drawing/2016/SVG/main" r:embed="rId5"/>
                </a:ext>
              </a:extLst>
            </a:blip>
            <a:stretch>
              <a:fillRect r="-34301" b="-23623"/>
            </a:stretch>
          </a:blipFill>
        </p:spPr>
        <p:txBody>
          <a:bodyPr/>
          <a:lstStyle/>
          <a:p>
            <a:endParaRPr lang="en-US"/>
          </a:p>
        </p:txBody>
      </p:sp>
      <p:sp>
        <p:nvSpPr>
          <p:cNvPr id="11" name="TextBox 11"/>
          <p:cNvSpPr txBox="1"/>
          <p:nvPr/>
        </p:nvSpPr>
        <p:spPr>
          <a:xfrm>
            <a:off x="1197843" y="547687"/>
            <a:ext cx="8857937" cy="952500"/>
          </a:xfrm>
          <a:prstGeom prst="rect">
            <a:avLst/>
          </a:prstGeom>
        </p:spPr>
        <p:txBody>
          <a:bodyPr lIns="0" tIns="0" rIns="0" bIns="0" rtlCol="0" anchor="t">
            <a:spAutoFit/>
          </a:bodyPr>
          <a:lstStyle/>
          <a:p>
            <a:pPr>
              <a:lnSpc>
                <a:spcPts val="7439"/>
              </a:lnSpc>
            </a:pPr>
            <a:r>
              <a:rPr lang="en-US" sz="6199">
                <a:solidFill>
                  <a:srgbClr val="EFEFEF"/>
                </a:solidFill>
                <a:latin typeface="League Spartan Bold"/>
              </a:rPr>
              <a:t>SKILL DEVELOPMENT</a:t>
            </a:r>
          </a:p>
        </p:txBody>
      </p:sp>
      <p:sp>
        <p:nvSpPr>
          <p:cNvPr id="12" name="TextBox 12"/>
          <p:cNvSpPr txBox="1"/>
          <p:nvPr/>
        </p:nvSpPr>
        <p:spPr>
          <a:xfrm>
            <a:off x="1028700" y="2308353"/>
            <a:ext cx="7038345" cy="6780303"/>
          </a:xfrm>
          <a:prstGeom prst="rect">
            <a:avLst/>
          </a:prstGeom>
        </p:spPr>
        <p:txBody>
          <a:bodyPr lIns="0" tIns="0" rIns="0" bIns="0" rtlCol="0" anchor="t">
            <a:spAutoFit/>
          </a:bodyPr>
          <a:lstStyle/>
          <a:p>
            <a:pPr marL="822349" lvl="1" indent="-411175">
              <a:lnSpc>
                <a:spcPts val="5332"/>
              </a:lnSpc>
              <a:buFont typeface="Arial"/>
              <a:buChar char="•"/>
            </a:pPr>
            <a:r>
              <a:rPr lang="en-US" sz="3808">
                <a:solidFill>
                  <a:srgbClr val="003D60"/>
                </a:solidFill>
                <a:latin typeface="Poppins"/>
              </a:rPr>
              <a:t>Provides vetted resources to students to learn required skills for industry.</a:t>
            </a:r>
          </a:p>
          <a:p>
            <a:pPr marL="822349" lvl="1" indent="-411175">
              <a:lnSpc>
                <a:spcPts val="5332"/>
              </a:lnSpc>
              <a:buFont typeface="Arial"/>
              <a:buChar char="•"/>
            </a:pPr>
            <a:r>
              <a:rPr lang="en-US" sz="3808">
                <a:solidFill>
                  <a:srgbClr val="003D60"/>
                </a:solidFill>
                <a:latin typeface="Poppins"/>
              </a:rPr>
              <a:t>Can be used as a supplemental classroom tool or a way for students to further learn about the skills required for a career area.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243913">
            <a:off x="-2770474" y="7366384"/>
            <a:ext cx="13558515" cy="4905717"/>
          </a:xfrm>
          <a:custGeom>
            <a:avLst/>
            <a:gdLst/>
            <a:ahLst/>
            <a:cxnLst/>
            <a:rect l="l" t="t" r="r" b="b"/>
            <a:pathLst>
              <a:path w="13558515" h="4905717">
                <a:moveTo>
                  <a:pt x="0" y="0"/>
                </a:moveTo>
                <a:lnTo>
                  <a:pt x="13558515" y="0"/>
                </a:lnTo>
                <a:lnTo>
                  <a:pt x="13558515" y="4905718"/>
                </a:lnTo>
                <a:lnTo>
                  <a:pt x="0" y="490571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a:grpSpLocks noChangeAspect="1"/>
          </p:cNvGrpSpPr>
          <p:nvPr/>
        </p:nvGrpSpPr>
        <p:grpSpPr>
          <a:xfrm>
            <a:off x="6155841" y="1028700"/>
            <a:ext cx="3401659" cy="3401659"/>
            <a:chOff x="0" y="0"/>
            <a:chExt cx="6350000" cy="6350000"/>
          </a:xfrm>
        </p:grpSpPr>
        <p:sp>
          <p:nvSpPr>
            <p:cNvPr id="5" name="Freeform 5"/>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5046" r="-25046"/>
              </a:stretch>
            </a:blipFill>
          </p:spPr>
          <p:txBody>
            <a:bodyPr/>
            <a:lstStyle/>
            <a:p>
              <a:endParaRPr lang="en-US"/>
            </a:p>
          </p:txBody>
        </p:sp>
      </p:grpSp>
      <p:grpSp>
        <p:nvGrpSpPr>
          <p:cNvPr id="6" name="Group 6"/>
          <p:cNvGrpSpPr/>
          <p:nvPr/>
        </p:nvGrpSpPr>
        <p:grpSpPr>
          <a:xfrm>
            <a:off x="325105" y="1028700"/>
            <a:ext cx="5672406" cy="4456118"/>
            <a:chOff x="0" y="0"/>
            <a:chExt cx="7563208" cy="5941491"/>
          </a:xfrm>
        </p:grpSpPr>
        <p:sp>
          <p:nvSpPr>
            <p:cNvPr id="7" name="TextBox 7"/>
            <p:cNvSpPr txBox="1"/>
            <p:nvPr/>
          </p:nvSpPr>
          <p:spPr>
            <a:xfrm>
              <a:off x="0" y="-9525"/>
              <a:ext cx="7563208" cy="4276725"/>
            </a:xfrm>
            <a:prstGeom prst="rect">
              <a:avLst/>
            </a:prstGeom>
          </p:spPr>
          <p:txBody>
            <a:bodyPr lIns="0" tIns="0" rIns="0" bIns="0" rtlCol="0" anchor="t">
              <a:spAutoFit/>
            </a:bodyPr>
            <a:lstStyle/>
            <a:p>
              <a:pPr>
                <a:lnSpc>
                  <a:spcPts val="8400"/>
                </a:lnSpc>
              </a:pPr>
              <a:r>
                <a:rPr lang="en-US" sz="7000">
                  <a:solidFill>
                    <a:srgbClr val="F8F8F8"/>
                  </a:solidFill>
                  <a:latin typeface="Be Vietnam Ultra-Bold"/>
                </a:rPr>
                <a:t>The Healthcare Team </a:t>
              </a:r>
            </a:p>
          </p:txBody>
        </p:sp>
        <p:sp>
          <p:nvSpPr>
            <p:cNvPr id="8" name="TextBox 8"/>
            <p:cNvSpPr txBox="1"/>
            <p:nvPr/>
          </p:nvSpPr>
          <p:spPr>
            <a:xfrm>
              <a:off x="0" y="4658368"/>
              <a:ext cx="5950940" cy="1283123"/>
            </a:xfrm>
            <a:prstGeom prst="rect">
              <a:avLst/>
            </a:prstGeom>
          </p:spPr>
          <p:txBody>
            <a:bodyPr lIns="0" tIns="0" rIns="0" bIns="0" rtlCol="0" anchor="t">
              <a:spAutoFit/>
            </a:bodyPr>
            <a:lstStyle/>
            <a:p>
              <a:pPr>
                <a:lnSpc>
                  <a:spcPts val="3920"/>
                </a:lnSpc>
              </a:pPr>
              <a:r>
                <a:rPr lang="en-US" sz="2800">
                  <a:solidFill>
                    <a:srgbClr val="F8F8F8"/>
                  </a:solidFill>
                  <a:latin typeface="IBM Plex Sans"/>
                </a:rPr>
                <a:t>Pediatric Urgent Care: </a:t>
              </a:r>
            </a:p>
            <a:p>
              <a:pPr algn="l">
                <a:lnSpc>
                  <a:spcPts val="3920"/>
                </a:lnSpc>
              </a:pPr>
              <a:r>
                <a:rPr lang="en-US" sz="2800">
                  <a:solidFill>
                    <a:srgbClr val="F8F8F8"/>
                  </a:solidFill>
                  <a:latin typeface="IBM Plex Sans"/>
                </a:rPr>
                <a:t>Case Scenario </a:t>
              </a:r>
            </a:p>
          </p:txBody>
        </p:sp>
      </p:grpSp>
      <p:grpSp>
        <p:nvGrpSpPr>
          <p:cNvPr id="9" name="Group 9"/>
          <p:cNvGrpSpPr>
            <a:grpSpLocks noChangeAspect="1"/>
          </p:cNvGrpSpPr>
          <p:nvPr/>
        </p:nvGrpSpPr>
        <p:grpSpPr>
          <a:xfrm>
            <a:off x="10103789" y="1028700"/>
            <a:ext cx="3401659" cy="3401659"/>
            <a:chOff x="0" y="0"/>
            <a:chExt cx="6350000" cy="6350000"/>
          </a:xfrm>
        </p:grpSpPr>
        <p:sp>
          <p:nvSpPr>
            <p:cNvPr id="10" name="Freeform 10"/>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4906" r="-24906"/>
              </a:stretch>
            </a:blipFill>
          </p:spPr>
          <p:txBody>
            <a:bodyPr/>
            <a:lstStyle/>
            <a:p>
              <a:endParaRPr lang="en-US"/>
            </a:p>
          </p:txBody>
        </p:sp>
      </p:grpSp>
      <p:grpSp>
        <p:nvGrpSpPr>
          <p:cNvPr id="11" name="Group 11"/>
          <p:cNvGrpSpPr>
            <a:grpSpLocks noChangeAspect="1"/>
          </p:cNvGrpSpPr>
          <p:nvPr/>
        </p:nvGrpSpPr>
        <p:grpSpPr>
          <a:xfrm>
            <a:off x="13857873" y="1028700"/>
            <a:ext cx="3401659" cy="3401659"/>
            <a:chOff x="0" y="0"/>
            <a:chExt cx="6350000" cy="6350000"/>
          </a:xfrm>
        </p:grpSpPr>
        <p:sp>
          <p:nvSpPr>
            <p:cNvPr id="12" name="Freeform 12"/>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7"/>
              <a:stretch>
                <a:fillRect l="-24906" r="-24906"/>
              </a:stretch>
            </a:blipFill>
          </p:spPr>
          <p:txBody>
            <a:bodyPr/>
            <a:lstStyle/>
            <a:p>
              <a:endParaRPr lang="en-US"/>
            </a:p>
          </p:txBody>
        </p:sp>
      </p:grpSp>
      <p:grpSp>
        <p:nvGrpSpPr>
          <p:cNvPr id="13" name="Group 13"/>
          <p:cNvGrpSpPr>
            <a:grpSpLocks noChangeAspect="1"/>
          </p:cNvGrpSpPr>
          <p:nvPr/>
        </p:nvGrpSpPr>
        <p:grpSpPr>
          <a:xfrm>
            <a:off x="8640610" y="5489316"/>
            <a:ext cx="3401659" cy="3401659"/>
            <a:chOff x="0" y="0"/>
            <a:chExt cx="6350000" cy="6350000"/>
          </a:xfrm>
        </p:grpSpPr>
        <p:sp>
          <p:nvSpPr>
            <p:cNvPr id="14" name="Freeform 14"/>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8"/>
              <a:stretch>
                <a:fillRect l="-25046" r="-25046"/>
              </a:stretch>
            </a:blipFill>
          </p:spPr>
          <p:txBody>
            <a:bodyPr/>
            <a:lstStyle/>
            <a:p>
              <a:endParaRPr lang="en-US"/>
            </a:p>
          </p:txBody>
        </p:sp>
      </p:grpSp>
      <p:grpSp>
        <p:nvGrpSpPr>
          <p:cNvPr id="15" name="Group 15"/>
          <p:cNvGrpSpPr>
            <a:grpSpLocks noChangeAspect="1"/>
          </p:cNvGrpSpPr>
          <p:nvPr/>
        </p:nvGrpSpPr>
        <p:grpSpPr>
          <a:xfrm>
            <a:off x="12763590" y="5489316"/>
            <a:ext cx="3401659" cy="3401659"/>
            <a:chOff x="0" y="0"/>
            <a:chExt cx="6350000" cy="6350000"/>
          </a:xfrm>
        </p:grpSpPr>
        <p:sp>
          <p:nvSpPr>
            <p:cNvPr id="16" name="Freeform 1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9"/>
              <a:stretch>
                <a:fillRect l="-25046" r="-25046"/>
              </a:stretch>
            </a:blipFill>
          </p:spPr>
          <p:txBody>
            <a:bodyPr/>
            <a:lstStyle/>
            <a:p>
              <a:endParaRPr lang="en-US"/>
            </a:p>
          </p:txBody>
        </p:sp>
      </p:grpSp>
      <p:sp>
        <p:nvSpPr>
          <p:cNvPr id="17" name="TextBox 17"/>
          <p:cNvSpPr txBox="1"/>
          <p:nvPr/>
        </p:nvSpPr>
        <p:spPr>
          <a:xfrm>
            <a:off x="7162687" y="4392259"/>
            <a:ext cx="1477923" cy="396240"/>
          </a:xfrm>
          <a:prstGeom prst="rect">
            <a:avLst/>
          </a:prstGeom>
        </p:spPr>
        <p:txBody>
          <a:bodyPr lIns="0" tIns="0" rIns="0" bIns="0" rtlCol="0" anchor="t">
            <a:spAutoFit/>
          </a:bodyPr>
          <a:lstStyle/>
          <a:p>
            <a:pPr algn="ctr">
              <a:lnSpc>
                <a:spcPts val="3359"/>
              </a:lnSpc>
            </a:pPr>
            <a:r>
              <a:rPr lang="en-US" sz="2400">
                <a:solidFill>
                  <a:srgbClr val="F8F8F8"/>
                </a:solidFill>
                <a:latin typeface="Canva Sans"/>
              </a:rPr>
              <a:t>Physician </a:t>
            </a:r>
          </a:p>
        </p:txBody>
      </p:sp>
      <p:sp>
        <p:nvSpPr>
          <p:cNvPr id="18" name="TextBox 18"/>
          <p:cNvSpPr txBox="1"/>
          <p:nvPr/>
        </p:nvSpPr>
        <p:spPr>
          <a:xfrm>
            <a:off x="9593310" y="4392259"/>
            <a:ext cx="4422617" cy="396240"/>
          </a:xfrm>
          <a:prstGeom prst="rect">
            <a:avLst/>
          </a:prstGeom>
        </p:spPr>
        <p:txBody>
          <a:bodyPr lIns="0" tIns="0" rIns="0" bIns="0" rtlCol="0" anchor="t">
            <a:spAutoFit/>
          </a:bodyPr>
          <a:lstStyle/>
          <a:p>
            <a:pPr algn="ctr">
              <a:lnSpc>
                <a:spcPts val="3359"/>
              </a:lnSpc>
            </a:pPr>
            <a:r>
              <a:rPr lang="en-US" sz="2400">
                <a:solidFill>
                  <a:srgbClr val="F8F8F8"/>
                </a:solidFill>
                <a:latin typeface="Canva Sans"/>
              </a:rPr>
              <a:t>Respiratory Therapist</a:t>
            </a:r>
          </a:p>
        </p:txBody>
      </p:sp>
      <p:sp>
        <p:nvSpPr>
          <p:cNvPr id="19" name="TextBox 19"/>
          <p:cNvSpPr txBox="1"/>
          <p:nvPr/>
        </p:nvSpPr>
        <p:spPr>
          <a:xfrm>
            <a:off x="13347394" y="4392259"/>
            <a:ext cx="4422617" cy="396240"/>
          </a:xfrm>
          <a:prstGeom prst="rect">
            <a:avLst/>
          </a:prstGeom>
        </p:spPr>
        <p:txBody>
          <a:bodyPr lIns="0" tIns="0" rIns="0" bIns="0" rtlCol="0" anchor="t">
            <a:spAutoFit/>
          </a:bodyPr>
          <a:lstStyle/>
          <a:p>
            <a:pPr algn="ctr">
              <a:lnSpc>
                <a:spcPts val="3359"/>
              </a:lnSpc>
            </a:pPr>
            <a:r>
              <a:rPr lang="en-US" sz="2400">
                <a:solidFill>
                  <a:srgbClr val="F8F8F8"/>
                </a:solidFill>
                <a:latin typeface="Canva Sans"/>
              </a:rPr>
              <a:t>Registered Nurse</a:t>
            </a:r>
          </a:p>
        </p:txBody>
      </p:sp>
      <p:sp>
        <p:nvSpPr>
          <p:cNvPr id="20" name="TextBox 20"/>
          <p:cNvSpPr txBox="1"/>
          <p:nvPr/>
        </p:nvSpPr>
        <p:spPr>
          <a:xfrm>
            <a:off x="8130131" y="8852875"/>
            <a:ext cx="4422617" cy="396240"/>
          </a:xfrm>
          <a:prstGeom prst="rect">
            <a:avLst/>
          </a:prstGeom>
        </p:spPr>
        <p:txBody>
          <a:bodyPr lIns="0" tIns="0" rIns="0" bIns="0" rtlCol="0" anchor="t">
            <a:spAutoFit/>
          </a:bodyPr>
          <a:lstStyle/>
          <a:p>
            <a:pPr algn="ctr">
              <a:lnSpc>
                <a:spcPts val="3359"/>
              </a:lnSpc>
            </a:pPr>
            <a:r>
              <a:rPr lang="en-US" sz="2400">
                <a:solidFill>
                  <a:srgbClr val="F8F8F8"/>
                </a:solidFill>
                <a:latin typeface="Canva Sans"/>
              </a:rPr>
              <a:t>Medical Assistant</a:t>
            </a:r>
          </a:p>
        </p:txBody>
      </p:sp>
      <p:sp>
        <p:nvSpPr>
          <p:cNvPr id="21" name="TextBox 21"/>
          <p:cNvSpPr txBox="1"/>
          <p:nvPr/>
        </p:nvSpPr>
        <p:spPr>
          <a:xfrm>
            <a:off x="12253112" y="8862060"/>
            <a:ext cx="4422617" cy="396240"/>
          </a:xfrm>
          <a:prstGeom prst="rect">
            <a:avLst/>
          </a:prstGeom>
        </p:spPr>
        <p:txBody>
          <a:bodyPr lIns="0" tIns="0" rIns="0" bIns="0" rtlCol="0" anchor="t">
            <a:spAutoFit/>
          </a:bodyPr>
          <a:lstStyle/>
          <a:p>
            <a:pPr algn="ctr">
              <a:lnSpc>
                <a:spcPts val="3359"/>
              </a:lnSpc>
            </a:pPr>
            <a:r>
              <a:rPr lang="en-US" sz="2400">
                <a:solidFill>
                  <a:srgbClr val="F8F8F8"/>
                </a:solidFill>
                <a:latin typeface="Canva Sans"/>
              </a:rPr>
              <a:t>Clinic Administrator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7515725" y="365353"/>
            <a:ext cx="10366564" cy="9141424"/>
          </a:xfrm>
          <a:custGeom>
            <a:avLst/>
            <a:gdLst/>
            <a:ahLst/>
            <a:cxnLst/>
            <a:rect l="l" t="t" r="r" b="b"/>
            <a:pathLst>
              <a:path w="10366564" h="9141424">
                <a:moveTo>
                  <a:pt x="0" y="0"/>
                </a:moveTo>
                <a:lnTo>
                  <a:pt x="10366563" y="0"/>
                </a:lnTo>
                <a:lnTo>
                  <a:pt x="10366563" y="9141425"/>
                </a:lnTo>
                <a:lnTo>
                  <a:pt x="0" y="91414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98723" y="1180382"/>
            <a:ext cx="7217002" cy="2980690"/>
          </a:xfrm>
          <a:prstGeom prst="rect">
            <a:avLst/>
          </a:prstGeom>
        </p:spPr>
        <p:txBody>
          <a:bodyPr lIns="0" tIns="0" rIns="0" bIns="0" rtlCol="0" anchor="t">
            <a:spAutoFit/>
          </a:bodyPr>
          <a:lstStyle/>
          <a:p>
            <a:pPr>
              <a:lnSpc>
                <a:spcPts val="4759"/>
              </a:lnSpc>
            </a:pPr>
            <a:r>
              <a:rPr lang="en-US" sz="3399">
                <a:solidFill>
                  <a:srgbClr val="000000"/>
                </a:solidFill>
                <a:latin typeface="Canva Sans Bold"/>
              </a:rPr>
              <a:t>Jacob</a:t>
            </a:r>
            <a:r>
              <a:rPr lang="en-US" sz="3399">
                <a:solidFill>
                  <a:srgbClr val="000000"/>
                </a:solidFill>
                <a:latin typeface="Canva Sans"/>
              </a:rPr>
              <a:t> is a </a:t>
            </a:r>
            <a:r>
              <a:rPr lang="en-US" sz="3399">
                <a:solidFill>
                  <a:srgbClr val="000000"/>
                </a:solidFill>
                <a:latin typeface="Canva Sans Bold"/>
              </a:rPr>
              <a:t>5yo</a:t>
            </a:r>
            <a:r>
              <a:rPr lang="en-US" sz="3399">
                <a:solidFill>
                  <a:srgbClr val="000000"/>
                </a:solidFill>
                <a:latin typeface="Canva Sans"/>
              </a:rPr>
              <a:t> male who presents to the Pediatric Urgent Care Clinic for an acute visit of due to </a:t>
            </a:r>
            <a:r>
              <a:rPr lang="en-US" sz="3399">
                <a:solidFill>
                  <a:srgbClr val="000000"/>
                </a:solidFill>
                <a:latin typeface="Canva Sans Bold"/>
              </a:rPr>
              <a:t>shortness of breath</a:t>
            </a:r>
            <a:r>
              <a:rPr lang="en-US" sz="3399">
                <a:solidFill>
                  <a:srgbClr val="000000"/>
                </a:solidFill>
                <a:latin typeface="Canva Sans"/>
              </a:rPr>
              <a:t> and </a:t>
            </a:r>
            <a:r>
              <a:rPr lang="en-US" sz="3399">
                <a:solidFill>
                  <a:srgbClr val="000000"/>
                </a:solidFill>
                <a:latin typeface="Canva Sans Bold"/>
              </a:rPr>
              <a:t>wheezing </a:t>
            </a:r>
            <a:r>
              <a:rPr lang="en-US" sz="3399">
                <a:solidFill>
                  <a:srgbClr val="000000"/>
                </a:solidFill>
                <a:latin typeface="Canva Sans"/>
              </a:rPr>
              <a:t>following an acute URI. </a:t>
            </a:r>
          </a:p>
        </p:txBody>
      </p:sp>
      <p:sp>
        <p:nvSpPr>
          <p:cNvPr id="4" name="TextBox 4"/>
          <p:cNvSpPr txBox="1"/>
          <p:nvPr/>
        </p:nvSpPr>
        <p:spPr>
          <a:xfrm>
            <a:off x="339737" y="4505462"/>
            <a:ext cx="6957702" cy="2980690"/>
          </a:xfrm>
          <a:prstGeom prst="rect">
            <a:avLst/>
          </a:prstGeom>
        </p:spPr>
        <p:txBody>
          <a:bodyPr lIns="0" tIns="0" rIns="0" bIns="0" rtlCol="0" anchor="t">
            <a:spAutoFit/>
          </a:bodyPr>
          <a:lstStyle/>
          <a:p>
            <a:pPr>
              <a:lnSpc>
                <a:spcPts val="4759"/>
              </a:lnSpc>
            </a:pPr>
            <a:r>
              <a:rPr lang="en-US" sz="3399">
                <a:solidFill>
                  <a:srgbClr val="000000"/>
                </a:solidFill>
                <a:latin typeface="Canva Sans Bold"/>
              </a:rPr>
              <a:t>Initial Assessment:</a:t>
            </a:r>
            <a:r>
              <a:rPr lang="en-US" sz="3399">
                <a:solidFill>
                  <a:srgbClr val="000000"/>
                </a:solidFill>
                <a:latin typeface="Canva Sans"/>
              </a:rPr>
              <a:t>  He is calm, but with audible biphasic wheezing and use of accessory muscles. Skin and nailbeds are pale. </a:t>
            </a:r>
          </a:p>
        </p:txBody>
      </p:sp>
      <p:sp>
        <p:nvSpPr>
          <p:cNvPr id="5" name="TextBox 5"/>
          <p:cNvSpPr txBox="1"/>
          <p:nvPr/>
        </p:nvSpPr>
        <p:spPr>
          <a:xfrm>
            <a:off x="339737" y="7447026"/>
            <a:ext cx="6875674" cy="1780540"/>
          </a:xfrm>
          <a:prstGeom prst="rect">
            <a:avLst/>
          </a:prstGeom>
        </p:spPr>
        <p:txBody>
          <a:bodyPr lIns="0" tIns="0" rIns="0" bIns="0" rtlCol="0" anchor="t">
            <a:spAutoFit/>
          </a:bodyPr>
          <a:lstStyle/>
          <a:p>
            <a:pPr>
              <a:lnSpc>
                <a:spcPts val="4759"/>
              </a:lnSpc>
            </a:pPr>
            <a:r>
              <a:rPr lang="en-US" sz="3399">
                <a:solidFill>
                  <a:srgbClr val="000000"/>
                </a:solidFill>
                <a:latin typeface="Canva Sans Bold"/>
              </a:rPr>
              <a:t>Vital Signs: </a:t>
            </a:r>
            <a:r>
              <a:rPr lang="en-US" sz="3399">
                <a:solidFill>
                  <a:srgbClr val="000000"/>
                </a:solidFill>
                <a:latin typeface="Canva Sans"/>
              </a:rPr>
              <a:t>HR 110; RR 24; </a:t>
            </a:r>
          </a:p>
          <a:p>
            <a:pPr>
              <a:lnSpc>
                <a:spcPts val="4759"/>
              </a:lnSpc>
            </a:pPr>
            <a:r>
              <a:rPr lang="en-US" sz="3399">
                <a:solidFill>
                  <a:srgbClr val="000000"/>
                </a:solidFill>
                <a:latin typeface="Canva Sans"/>
              </a:rPr>
              <a:t>Pulse Ox: 90%, T 100.9F (tympanic)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336526" y="1696802"/>
            <a:ext cx="7194246" cy="6893396"/>
          </a:xfrm>
          <a:custGeom>
            <a:avLst/>
            <a:gdLst/>
            <a:ahLst/>
            <a:cxnLst/>
            <a:rect l="l" t="t" r="r" b="b"/>
            <a:pathLst>
              <a:path w="7194246" h="6893396">
                <a:moveTo>
                  <a:pt x="0" y="0"/>
                </a:moveTo>
                <a:lnTo>
                  <a:pt x="7194246" y="0"/>
                </a:lnTo>
                <a:lnTo>
                  <a:pt x="7194246" y="6893396"/>
                </a:lnTo>
                <a:lnTo>
                  <a:pt x="0" y="6893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348566" y="2052104"/>
            <a:ext cx="8575505" cy="2786165"/>
          </a:xfrm>
          <a:prstGeom prst="rect">
            <a:avLst/>
          </a:prstGeom>
        </p:spPr>
        <p:txBody>
          <a:bodyPr lIns="0" tIns="0" rIns="0" bIns="0" rtlCol="0" anchor="t">
            <a:spAutoFit/>
          </a:bodyPr>
          <a:lstStyle/>
          <a:p>
            <a:pPr>
              <a:lnSpc>
                <a:spcPts val="4456"/>
              </a:lnSpc>
            </a:pPr>
            <a:r>
              <a:rPr lang="en-US" sz="3183">
                <a:solidFill>
                  <a:srgbClr val="000000"/>
                </a:solidFill>
                <a:latin typeface="Canva Sans"/>
              </a:rPr>
              <a:t>After a review of Jacob’s symptoms and vital signs, a  </a:t>
            </a:r>
            <a:r>
              <a:rPr lang="en-US" sz="3183">
                <a:solidFill>
                  <a:srgbClr val="000000"/>
                </a:solidFill>
                <a:latin typeface="Canva Sans Bold"/>
              </a:rPr>
              <a:t>nebulized treatment of albuterol and ipratropium</a:t>
            </a:r>
            <a:r>
              <a:rPr lang="en-US" sz="3183">
                <a:solidFill>
                  <a:srgbClr val="000000"/>
                </a:solidFill>
                <a:latin typeface="Canva Sans"/>
              </a:rPr>
              <a:t> (DuoNeb) was ordered and started by the respiratory therapist. </a:t>
            </a:r>
          </a:p>
        </p:txBody>
      </p:sp>
      <p:sp>
        <p:nvSpPr>
          <p:cNvPr id="4" name="TextBox 4"/>
          <p:cNvSpPr txBox="1"/>
          <p:nvPr/>
        </p:nvSpPr>
        <p:spPr>
          <a:xfrm>
            <a:off x="9348566" y="5596348"/>
            <a:ext cx="6750752" cy="2380615"/>
          </a:xfrm>
          <a:prstGeom prst="rect">
            <a:avLst/>
          </a:prstGeom>
        </p:spPr>
        <p:txBody>
          <a:bodyPr lIns="0" tIns="0" rIns="0" bIns="0" rtlCol="0" anchor="t">
            <a:spAutoFit/>
          </a:bodyPr>
          <a:lstStyle/>
          <a:p>
            <a:pPr>
              <a:lnSpc>
                <a:spcPts val="4759"/>
              </a:lnSpc>
            </a:pPr>
            <a:r>
              <a:rPr lang="en-US" sz="3399">
                <a:solidFill>
                  <a:srgbClr val="000000"/>
                </a:solidFill>
                <a:latin typeface="Canva Sans"/>
              </a:rPr>
              <a:t>However, several minutes into the treatment, Jacob </a:t>
            </a:r>
            <a:r>
              <a:rPr lang="en-US" sz="3399">
                <a:solidFill>
                  <a:srgbClr val="000000"/>
                </a:solidFill>
                <a:latin typeface="Canva Sans Bold"/>
              </a:rPr>
              <a:t>suddenly becomes unresponsive</a:t>
            </a:r>
            <a:r>
              <a:rPr lang="en-US" sz="3399">
                <a:solidFill>
                  <a:srgbClr val="000000"/>
                </a:solidFill>
                <a:latin typeface="Canva Sans"/>
              </a:rPr>
              <a:t> and a CODE BLUE is initiated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003B"/>
        </a:solidFill>
        <a:effectLst/>
      </p:bgPr>
    </p:bg>
    <p:spTree>
      <p:nvGrpSpPr>
        <p:cNvPr id="1" name=""/>
        <p:cNvGrpSpPr/>
        <p:nvPr/>
      </p:nvGrpSpPr>
      <p:grpSpPr>
        <a:xfrm>
          <a:off x="0" y="0"/>
          <a:ext cx="0" cy="0"/>
          <a:chOff x="0" y="0"/>
          <a:chExt cx="0" cy="0"/>
        </a:xfrm>
      </p:grpSpPr>
      <p:sp>
        <p:nvSpPr>
          <p:cNvPr id="2" name="Freeform 2"/>
          <p:cNvSpPr/>
          <p:nvPr/>
        </p:nvSpPr>
        <p:spPr>
          <a:xfrm>
            <a:off x="1700454" y="2380689"/>
            <a:ext cx="2248317" cy="2584272"/>
          </a:xfrm>
          <a:custGeom>
            <a:avLst/>
            <a:gdLst/>
            <a:ahLst/>
            <a:cxnLst/>
            <a:rect l="l" t="t" r="r" b="b"/>
            <a:pathLst>
              <a:path w="2248317" h="2584272">
                <a:moveTo>
                  <a:pt x="0" y="0"/>
                </a:moveTo>
                <a:lnTo>
                  <a:pt x="2248317" y="0"/>
                </a:lnTo>
                <a:lnTo>
                  <a:pt x="2248317" y="2584272"/>
                </a:lnTo>
                <a:lnTo>
                  <a:pt x="0" y="2584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11141" y="2590266"/>
            <a:ext cx="1972373" cy="2553234"/>
          </a:xfrm>
          <a:custGeom>
            <a:avLst/>
            <a:gdLst/>
            <a:ahLst/>
            <a:cxnLst/>
            <a:rect l="l" t="t" r="r" b="b"/>
            <a:pathLst>
              <a:path w="1972373" h="2553234">
                <a:moveTo>
                  <a:pt x="0" y="0"/>
                </a:moveTo>
                <a:lnTo>
                  <a:pt x="1972374" y="0"/>
                </a:lnTo>
                <a:lnTo>
                  <a:pt x="1972374" y="2553234"/>
                </a:lnTo>
                <a:lnTo>
                  <a:pt x="0" y="2553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815055" y="2590266"/>
            <a:ext cx="2310964" cy="2822552"/>
          </a:xfrm>
          <a:custGeom>
            <a:avLst/>
            <a:gdLst/>
            <a:ahLst/>
            <a:cxnLst/>
            <a:rect l="l" t="t" r="r" b="b"/>
            <a:pathLst>
              <a:path w="2310964" h="2822552">
                <a:moveTo>
                  <a:pt x="0" y="0"/>
                </a:moveTo>
                <a:lnTo>
                  <a:pt x="2310964" y="0"/>
                </a:lnTo>
                <a:lnTo>
                  <a:pt x="2310964" y="2822552"/>
                </a:lnTo>
                <a:lnTo>
                  <a:pt x="0" y="2822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4748034" y="517525"/>
            <a:ext cx="8698587" cy="927100"/>
          </a:xfrm>
          <a:prstGeom prst="rect">
            <a:avLst/>
          </a:prstGeom>
        </p:spPr>
        <p:txBody>
          <a:bodyPr lIns="0" tIns="0" rIns="0" bIns="0" rtlCol="0" anchor="t">
            <a:spAutoFit/>
          </a:bodyPr>
          <a:lstStyle/>
          <a:p>
            <a:pPr algn="ctr">
              <a:lnSpc>
                <a:spcPts val="7699"/>
              </a:lnSpc>
              <a:spcBef>
                <a:spcPct val="0"/>
              </a:spcBef>
            </a:pPr>
            <a:r>
              <a:rPr lang="en-US" sz="5499">
                <a:solidFill>
                  <a:srgbClr val="FFFFFF"/>
                </a:solidFill>
                <a:latin typeface="Canva Sans"/>
              </a:rPr>
              <a:t>Effectiive Team Dynamics</a:t>
            </a:r>
          </a:p>
        </p:txBody>
      </p:sp>
      <p:sp>
        <p:nvSpPr>
          <p:cNvPr id="6" name="TextBox 6"/>
          <p:cNvSpPr txBox="1"/>
          <p:nvPr/>
        </p:nvSpPr>
        <p:spPr>
          <a:xfrm>
            <a:off x="422153" y="5494626"/>
            <a:ext cx="5588536" cy="3524934"/>
          </a:xfrm>
          <a:prstGeom prst="rect">
            <a:avLst/>
          </a:prstGeom>
        </p:spPr>
        <p:txBody>
          <a:bodyPr lIns="0" tIns="0" rIns="0" bIns="0" rtlCol="0" anchor="t">
            <a:spAutoFit/>
          </a:bodyPr>
          <a:lstStyle/>
          <a:p>
            <a:pPr marL="722848" lvl="1" indent="-361424">
              <a:lnSpc>
                <a:spcPts val="4687"/>
              </a:lnSpc>
              <a:buFont typeface="Arial"/>
              <a:buChar char="•"/>
            </a:pPr>
            <a:r>
              <a:rPr lang="en-US" sz="3348">
                <a:solidFill>
                  <a:srgbClr val="FFFFFF"/>
                </a:solidFill>
                <a:latin typeface="Canva Sans Bold"/>
              </a:rPr>
              <a:t>C</a:t>
            </a:r>
            <a:r>
              <a:rPr lang="en-US" sz="3348">
                <a:solidFill>
                  <a:srgbClr val="FFFFFF"/>
                </a:solidFill>
                <a:latin typeface="Canva Sans"/>
              </a:rPr>
              <a:t>lear Messaging</a:t>
            </a:r>
          </a:p>
          <a:p>
            <a:pPr marL="722848" lvl="1" indent="-361424">
              <a:lnSpc>
                <a:spcPts val="4687"/>
              </a:lnSpc>
              <a:buFont typeface="Arial"/>
              <a:buChar char="•"/>
            </a:pPr>
            <a:r>
              <a:rPr lang="en-US" sz="3348">
                <a:solidFill>
                  <a:srgbClr val="FFFFFF"/>
                </a:solidFill>
                <a:latin typeface="Canva Sans Bold"/>
              </a:rPr>
              <a:t>C</a:t>
            </a:r>
            <a:r>
              <a:rPr lang="en-US" sz="3348">
                <a:solidFill>
                  <a:srgbClr val="FFFFFF"/>
                </a:solidFill>
                <a:latin typeface="Canva Sans"/>
              </a:rPr>
              <a:t>lear Roles &amp; Responsibilities</a:t>
            </a:r>
          </a:p>
          <a:p>
            <a:pPr marL="722848" lvl="1" indent="-361424">
              <a:lnSpc>
                <a:spcPts val="4687"/>
              </a:lnSpc>
              <a:buFont typeface="Arial"/>
              <a:buChar char="•"/>
            </a:pPr>
            <a:r>
              <a:rPr lang="en-US" sz="3348">
                <a:solidFill>
                  <a:srgbClr val="FFFFFF"/>
                </a:solidFill>
                <a:latin typeface="Canva Sans Bold"/>
              </a:rPr>
              <a:t>C</a:t>
            </a:r>
            <a:r>
              <a:rPr lang="en-US" sz="3348">
                <a:solidFill>
                  <a:srgbClr val="FFFFFF"/>
                </a:solidFill>
                <a:latin typeface="Canva Sans"/>
              </a:rPr>
              <a:t>losed Loop Communication</a:t>
            </a:r>
          </a:p>
          <a:p>
            <a:pPr marL="722848" lvl="1" indent="-361424">
              <a:lnSpc>
                <a:spcPts val="4687"/>
              </a:lnSpc>
              <a:buFont typeface="Arial"/>
              <a:buChar char="•"/>
            </a:pPr>
            <a:r>
              <a:rPr lang="en-US" sz="3348">
                <a:solidFill>
                  <a:srgbClr val="FFFFFF"/>
                </a:solidFill>
                <a:latin typeface="Canva Sans Bold"/>
              </a:rPr>
              <a:t>C</a:t>
            </a:r>
            <a:r>
              <a:rPr lang="en-US" sz="3348">
                <a:solidFill>
                  <a:srgbClr val="FFFFFF"/>
                </a:solidFill>
                <a:latin typeface="Canva Sans"/>
              </a:rPr>
              <a:t>onstructive Feedback </a:t>
            </a:r>
          </a:p>
        </p:txBody>
      </p:sp>
      <p:sp>
        <p:nvSpPr>
          <p:cNvPr id="7" name="TextBox 7"/>
          <p:cNvSpPr txBox="1"/>
          <p:nvPr/>
        </p:nvSpPr>
        <p:spPr>
          <a:xfrm>
            <a:off x="6541555" y="5494626"/>
            <a:ext cx="5204891" cy="2306955"/>
          </a:xfrm>
          <a:prstGeom prst="rect">
            <a:avLst/>
          </a:prstGeom>
        </p:spPr>
        <p:txBody>
          <a:bodyPr lIns="0" tIns="0" rIns="0" bIns="0" rtlCol="0" anchor="t">
            <a:spAutoFit/>
          </a:bodyPr>
          <a:lstStyle/>
          <a:p>
            <a:pPr marL="712470" lvl="1" indent="-356235">
              <a:lnSpc>
                <a:spcPts val="4620"/>
              </a:lnSpc>
              <a:buFont typeface="Arial"/>
              <a:buChar char="•"/>
            </a:pPr>
            <a:r>
              <a:rPr lang="en-US" sz="3300">
                <a:solidFill>
                  <a:srgbClr val="FFFFFF"/>
                </a:solidFill>
                <a:latin typeface="Canva Sans Bold"/>
              </a:rPr>
              <a:t>P</a:t>
            </a:r>
            <a:r>
              <a:rPr lang="en-US" sz="3300">
                <a:solidFill>
                  <a:srgbClr val="FFFFFF"/>
                </a:solidFill>
                <a:latin typeface="Canva Sans"/>
              </a:rPr>
              <a:t>ersonal Limitation Acknowledgement</a:t>
            </a:r>
          </a:p>
          <a:p>
            <a:pPr marL="712470" lvl="1" indent="-356235">
              <a:lnSpc>
                <a:spcPts val="4620"/>
              </a:lnSpc>
              <a:buFont typeface="Arial"/>
              <a:buChar char="•"/>
            </a:pPr>
            <a:r>
              <a:rPr lang="en-US" sz="3300">
                <a:solidFill>
                  <a:srgbClr val="FFFFFF"/>
                </a:solidFill>
                <a:latin typeface="Canva Sans Bold"/>
              </a:rPr>
              <a:t>P</a:t>
            </a:r>
            <a:r>
              <a:rPr lang="en-US" sz="3300">
                <a:solidFill>
                  <a:srgbClr val="FFFFFF"/>
                </a:solidFill>
                <a:latin typeface="Canva Sans"/>
              </a:rPr>
              <a:t>ersonal Knowledge Sharing</a:t>
            </a:r>
          </a:p>
        </p:txBody>
      </p:sp>
      <p:sp>
        <p:nvSpPr>
          <p:cNvPr id="8" name="TextBox 8"/>
          <p:cNvSpPr txBox="1"/>
          <p:nvPr/>
        </p:nvSpPr>
        <p:spPr>
          <a:xfrm>
            <a:off x="12834183" y="5761507"/>
            <a:ext cx="5204891" cy="1144905"/>
          </a:xfrm>
          <a:prstGeom prst="rect">
            <a:avLst/>
          </a:prstGeom>
        </p:spPr>
        <p:txBody>
          <a:bodyPr lIns="0" tIns="0" rIns="0" bIns="0" rtlCol="0" anchor="t">
            <a:spAutoFit/>
          </a:bodyPr>
          <a:lstStyle/>
          <a:p>
            <a:pPr marL="712470" lvl="1" indent="-356235">
              <a:lnSpc>
                <a:spcPts val="4620"/>
              </a:lnSpc>
              <a:buFont typeface="Arial"/>
              <a:buChar char="•"/>
            </a:pPr>
            <a:r>
              <a:rPr lang="en-US" sz="3300">
                <a:solidFill>
                  <a:srgbClr val="FFFFFF"/>
                </a:solidFill>
                <a:latin typeface="Canva Sans Bold"/>
              </a:rPr>
              <a:t>R</a:t>
            </a:r>
            <a:r>
              <a:rPr lang="en-US" sz="3300">
                <a:solidFill>
                  <a:srgbClr val="FFFFFF"/>
                </a:solidFill>
                <a:latin typeface="Canva Sans"/>
              </a:rPr>
              <a:t>eevaluation </a:t>
            </a:r>
          </a:p>
          <a:p>
            <a:pPr marL="712470" lvl="1" indent="-356235">
              <a:lnSpc>
                <a:spcPts val="4620"/>
              </a:lnSpc>
              <a:buFont typeface="Arial"/>
              <a:buChar char="•"/>
            </a:pPr>
            <a:r>
              <a:rPr lang="en-US" sz="3300">
                <a:solidFill>
                  <a:srgbClr val="FFFFFF"/>
                </a:solidFill>
                <a:latin typeface="Canva Sans Bold"/>
              </a:rPr>
              <a:t>R</a:t>
            </a:r>
            <a:r>
              <a:rPr lang="en-US" sz="3300">
                <a:solidFill>
                  <a:srgbClr val="FFFFFF"/>
                </a:solidFill>
                <a:latin typeface="Canva Sans"/>
              </a:rPr>
              <a:t>espectful Behavior</a:t>
            </a:r>
          </a:p>
        </p:txBody>
      </p:sp>
      <p:sp>
        <p:nvSpPr>
          <p:cNvPr id="9" name="TextBox 9"/>
          <p:cNvSpPr txBox="1"/>
          <p:nvPr/>
        </p:nvSpPr>
        <p:spPr>
          <a:xfrm>
            <a:off x="9829801" y="9560349"/>
            <a:ext cx="8209274" cy="406458"/>
          </a:xfrm>
          <a:prstGeom prst="rect">
            <a:avLst/>
          </a:prstGeom>
        </p:spPr>
        <p:txBody>
          <a:bodyPr wrap="square" lIns="0" tIns="0" rIns="0" bIns="0" rtlCol="0" anchor="t">
            <a:spAutoFit/>
          </a:bodyPr>
          <a:lstStyle/>
          <a:p>
            <a:pPr algn="ctr">
              <a:lnSpc>
                <a:spcPts val="3359"/>
              </a:lnSpc>
              <a:spcBef>
                <a:spcPct val="0"/>
              </a:spcBef>
            </a:pPr>
            <a:r>
              <a:rPr lang="en-US" sz="2400" dirty="0">
                <a:solidFill>
                  <a:srgbClr val="FFFFFF"/>
                </a:solidFill>
                <a:latin typeface="Canva Sans"/>
              </a:rPr>
              <a:t>Sen, I. M., Kumar, R., Grewal, A., &amp; Singh, M. (2021)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003B"/>
        </a:solidFill>
        <a:effectLst/>
      </p:bgPr>
    </p:bg>
    <p:spTree>
      <p:nvGrpSpPr>
        <p:cNvPr id="1" name=""/>
        <p:cNvGrpSpPr/>
        <p:nvPr/>
      </p:nvGrpSpPr>
      <p:grpSpPr>
        <a:xfrm>
          <a:off x="0" y="0"/>
          <a:ext cx="0" cy="0"/>
          <a:chOff x="0" y="0"/>
          <a:chExt cx="0" cy="0"/>
        </a:xfrm>
      </p:grpSpPr>
      <p:sp>
        <p:nvSpPr>
          <p:cNvPr id="2" name="TextBox 2"/>
          <p:cNvSpPr txBox="1"/>
          <p:nvPr/>
        </p:nvSpPr>
        <p:spPr>
          <a:xfrm>
            <a:off x="3886199" y="449263"/>
            <a:ext cx="11134867" cy="1282402"/>
          </a:xfrm>
          <a:prstGeom prst="rect">
            <a:avLst/>
          </a:prstGeom>
        </p:spPr>
        <p:txBody>
          <a:bodyPr wrap="square" lIns="0" tIns="0" rIns="0" bIns="0" rtlCol="0" anchor="t">
            <a:spAutoFit/>
          </a:bodyPr>
          <a:lstStyle/>
          <a:p>
            <a:pPr algn="ctr">
              <a:lnSpc>
                <a:spcPts val="9999"/>
              </a:lnSpc>
            </a:pPr>
            <a:r>
              <a:rPr lang="en-US" sz="9999" dirty="0">
                <a:solidFill>
                  <a:srgbClr val="D0BBA6"/>
                </a:solidFill>
                <a:latin typeface="Barlow SemiCondensed Heavy"/>
              </a:rPr>
              <a:t>KEY COMPONENTS</a:t>
            </a:r>
          </a:p>
        </p:txBody>
      </p:sp>
      <p:sp>
        <p:nvSpPr>
          <p:cNvPr id="3" name="TextBox 3"/>
          <p:cNvSpPr txBox="1"/>
          <p:nvPr/>
        </p:nvSpPr>
        <p:spPr>
          <a:xfrm>
            <a:off x="609600" y="1562100"/>
            <a:ext cx="10439400" cy="8363443"/>
          </a:xfrm>
          <a:prstGeom prst="rect">
            <a:avLst/>
          </a:prstGeom>
        </p:spPr>
        <p:txBody>
          <a:bodyPr wrap="square" lIns="0" tIns="0" rIns="0" bIns="0" rtlCol="0" anchor="t">
            <a:spAutoFit/>
          </a:bodyPr>
          <a:lstStyle/>
          <a:p>
            <a:pPr>
              <a:lnSpc>
                <a:spcPts val="7279"/>
              </a:lnSpc>
            </a:pPr>
            <a:r>
              <a:rPr lang="en-US" sz="5199" dirty="0">
                <a:solidFill>
                  <a:srgbClr val="AA787A"/>
                </a:solidFill>
                <a:latin typeface="Canva Sans Bold"/>
              </a:rPr>
              <a:t>Assess</a:t>
            </a:r>
          </a:p>
          <a:p>
            <a:pPr marL="1122679" lvl="1" indent="-561340">
              <a:lnSpc>
                <a:spcPts val="7279"/>
              </a:lnSpc>
              <a:buFont typeface="Arial"/>
              <a:buChar char="•"/>
            </a:pPr>
            <a:r>
              <a:rPr lang="en-US" sz="5199" dirty="0">
                <a:solidFill>
                  <a:srgbClr val="AA787A"/>
                </a:solidFill>
                <a:latin typeface="Canva Sans"/>
              </a:rPr>
              <a:t>What is the need?</a:t>
            </a:r>
            <a:r>
              <a:rPr lang="en-US" sz="5199" dirty="0">
                <a:solidFill>
                  <a:srgbClr val="AA787A"/>
                </a:solidFill>
                <a:latin typeface="Canva Sans Bold"/>
              </a:rPr>
              <a:t> </a:t>
            </a:r>
          </a:p>
          <a:p>
            <a:pPr>
              <a:lnSpc>
                <a:spcPts val="7279"/>
              </a:lnSpc>
            </a:pPr>
            <a:r>
              <a:rPr lang="en-US" sz="5199" dirty="0">
                <a:solidFill>
                  <a:srgbClr val="AA787A"/>
                </a:solidFill>
                <a:latin typeface="Canva Sans Bold"/>
              </a:rPr>
              <a:t>Intervene</a:t>
            </a:r>
          </a:p>
          <a:p>
            <a:pPr marL="1122679" lvl="1" indent="-561340">
              <a:lnSpc>
                <a:spcPts val="7279"/>
              </a:lnSpc>
              <a:buFont typeface="Arial"/>
              <a:buChar char="•"/>
            </a:pPr>
            <a:r>
              <a:rPr lang="en-US" sz="5199" dirty="0">
                <a:solidFill>
                  <a:srgbClr val="AA787A"/>
                </a:solidFill>
                <a:latin typeface="Canva Sans"/>
              </a:rPr>
              <a:t>Take Action.</a:t>
            </a:r>
          </a:p>
          <a:p>
            <a:pPr>
              <a:lnSpc>
                <a:spcPts val="7279"/>
              </a:lnSpc>
            </a:pPr>
            <a:r>
              <a:rPr lang="en-US" sz="5199" dirty="0">
                <a:solidFill>
                  <a:srgbClr val="AA787A"/>
                </a:solidFill>
                <a:latin typeface="Canva Sans Bold"/>
              </a:rPr>
              <a:t>Evaluate</a:t>
            </a:r>
          </a:p>
          <a:p>
            <a:pPr marL="1122679" lvl="1" indent="-561340">
              <a:lnSpc>
                <a:spcPts val="7279"/>
              </a:lnSpc>
              <a:buFont typeface="Arial"/>
              <a:buChar char="•"/>
            </a:pPr>
            <a:r>
              <a:rPr lang="en-US" sz="5199" dirty="0">
                <a:solidFill>
                  <a:srgbClr val="AA787A"/>
                </a:solidFill>
                <a:latin typeface="Canva Sans"/>
              </a:rPr>
              <a:t>What changed with the action? </a:t>
            </a:r>
          </a:p>
          <a:p>
            <a:pPr>
              <a:lnSpc>
                <a:spcPts val="7279"/>
              </a:lnSpc>
            </a:pPr>
            <a:r>
              <a:rPr lang="en-US" sz="5199" dirty="0">
                <a:solidFill>
                  <a:srgbClr val="AA787A"/>
                </a:solidFill>
                <a:latin typeface="Canva Sans Bold"/>
              </a:rPr>
              <a:t>Re-evaluate</a:t>
            </a:r>
          </a:p>
          <a:p>
            <a:pPr marL="1122679" lvl="1" indent="-561340">
              <a:lnSpc>
                <a:spcPts val="7279"/>
              </a:lnSpc>
              <a:buFont typeface="Arial"/>
              <a:buChar char="•"/>
            </a:pPr>
            <a:r>
              <a:rPr lang="en-US" sz="5199" dirty="0">
                <a:solidFill>
                  <a:srgbClr val="AA787A"/>
                </a:solidFill>
                <a:latin typeface="Canva Sans"/>
              </a:rPr>
              <a:t>Is this still the right action?</a:t>
            </a:r>
          </a:p>
        </p:txBody>
      </p:sp>
      <p:grpSp>
        <p:nvGrpSpPr>
          <p:cNvPr id="4" name="Group 11">
            <a:extLst>
              <a:ext uri="{FF2B5EF4-FFF2-40B4-BE49-F238E27FC236}">
                <a16:creationId xmlns:a16="http://schemas.microsoft.com/office/drawing/2014/main" id="{C4FB5C0C-7B81-72EE-B2DF-ED44193EA302}"/>
              </a:ext>
            </a:extLst>
          </p:cNvPr>
          <p:cNvGrpSpPr>
            <a:grpSpLocks noChangeAspect="1"/>
          </p:cNvGrpSpPr>
          <p:nvPr/>
        </p:nvGrpSpPr>
        <p:grpSpPr>
          <a:xfrm>
            <a:off x="12953999" y="3771900"/>
            <a:ext cx="3401659" cy="3401659"/>
            <a:chOff x="0" y="0"/>
            <a:chExt cx="6350000" cy="6350000"/>
          </a:xfrm>
        </p:grpSpPr>
        <p:sp>
          <p:nvSpPr>
            <p:cNvPr id="5" name="Freeform 12">
              <a:extLst>
                <a:ext uri="{FF2B5EF4-FFF2-40B4-BE49-F238E27FC236}">
                  <a16:creationId xmlns:a16="http://schemas.microsoft.com/office/drawing/2014/main" id="{BAAAB357-0983-9AE8-ECCF-836866D8AF41}"/>
                </a:ext>
              </a:extLst>
            </p:cNvPr>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5046" r="-25046"/>
              </a:stretch>
            </a:blipFill>
          </p:spPr>
          <p:txBody>
            <a:bodyPr/>
            <a:lstStyle/>
            <a:p>
              <a:endParaRPr lang="en-US"/>
            </a:p>
          </p:txBody>
        </p:sp>
      </p:grpSp>
      <p:sp>
        <p:nvSpPr>
          <p:cNvPr id="7" name="TextBox 6">
            <a:extLst>
              <a:ext uri="{FF2B5EF4-FFF2-40B4-BE49-F238E27FC236}">
                <a16:creationId xmlns:a16="http://schemas.microsoft.com/office/drawing/2014/main" id="{189B0F5C-86C7-52DB-5282-BD19179556EE}"/>
              </a:ext>
            </a:extLst>
          </p:cNvPr>
          <p:cNvSpPr txBox="1"/>
          <p:nvPr/>
        </p:nvSpPr>
        <p:spPr>
          <a:xfrm>
            <a:off x="12136500" y="7581900"/>
            <a:ext cx="5036658" cy="1159933"/>
          </a:xfrm>
          <a:prstGeom prst="rect">
            <a:avLst/>
          </a:prstGeom>
          <a:noFill/>
        </p:spPr>
        <p:txBody>
          <a:bodyPr wrap="square">
            <a:spAutoFit/>
          </a:bodyPr>
          <a:lstStyle/>
          <a:p>
            <a:pPr marL="669286" marR="0" lvl="1" indent="-334643" algn="l" defTabSz="914400" rtl="0" eaLnBrk="1" fontAlgn="auto" latinLnBrk="0" hangingPunct="1">
              <a:lnSpc>
                <a:spcPts val="4339"/>
              </a:lnSpc>
              <a:spcBef>
                <a:spcPts val="0"/>
              </a:spcBef>
              <a:spcAft>
                <a:spcPts val="0"/>
              </a:spcAft>
              <a:buClrTx/>
              <a:buSzTx/>
              <a:buFont typeface="Arial"/>
              <a:buChar char="•"/>
              <a:tabLst/>
              <a:defRPr/>
            </a:pPr>
            <a:r>
              <a:rPr kumimoji="0" lang="en-US" sz="3099" b="0" i="0" u="none" strike="noStrike" kern="1200" cap="none" spc="0" normalizeH="0" baseline="0" noProof="0" dirty="0">
                <a:ln>
                  <a:noFill/>
                </a:ln>
                <a:solidFill>
                  <a:schemeClr val="bg2"/>
                </a:solidFill>
                <a:effectLst/>
                <a:uLnTx/>
                <a:uFillTx/>
                <a:latin typeface="Canva Sans"/>
                <a:ea typeface="+mn-ea"/>
                <a:cs typeface="+mn-cs"/>
                <a:hlinkClick r:id="rId3">
                  <a:extLst>
                    <a:ext uri="{A12FA001-AC4F-418D-AE19-62706E023703}">
                      <ahyp:hlinkClr xmlns:ahyp="http://schemas.microsoft.com/office/drawing/2018/hyperlinkcolor" val="tx"/>
                    </a:ext>
                  </a:extLst>
                </a:hlinkClick>
              </a:rPr>
              <a:t>Root Cause Analysis</a:t>
            </a:r>
            <a:endParaRPr kumimoji="0" lang="en-US" sz="3099" b="0" i="0" u="none" strike="noStrike" kern="1200" cap="none" spc="0" normalizeH="0" baseline="0" noProof="0" dirty="0">
              <a:ln>
                <a:noFill/>
              </a:ln>
              <a:solidFill>
                <a:schemeClr val="bg2"/>
              </a:solidFill>
              <a:effectLst/>
              <a:uLnTx/>
              <a:uFillTx/>
              <a:latin typeface="Canva Sans"/>
              <a:ea typeface="+mn-ea"/>
              <a:cs typeface="+mn-cs"/>
            </a:endParaRPr>
          </a:p>
          <a:p>
            <a:pPr marL="669286" marR="0" lvl="1" indent="-334643" algn="l" defTabSz="914400" rtl="0" eaLnBrk="1" fontAlgn="auto" latinLnBrk="0" hangingPunct="1">
              <a:lnSpc>
                <a:spcPts val="4339"/>
              </a:lnSpc>
              <a:spcBef>
                <a:spcPts val="0"/>
              </a:spcBef>
              <a:spcAft>
                <a:spcPts val="0"/>
              </a:spcAft>
              <a:buClrTx/>
              <a:buSzTx/>
              <a:buFont typeface="Arial"/>
              <a:buChar char="•"/>
              <a:tabLst/>
              <a:defRPr/>
            </a:pPr>
            <a:endParaRPr kumimoji="0" lang="en-US" sz="3099" b="0" i="0" u="none" strike="noStrike" kern="1200" cap="none" spc="0" normalizeH="0" baseline="0" noProof="0" dirty="0">
              <a:ln>
                <a:noFill/>
              </a:ln>
              <a:solidFill>
                <a:srgbClr val="FFFFFF"/>
              </a:solidFill>
              <a:effectLst/>
              <a:uLnTx/>
              <a:uFillTx/>
              <a:latin typeface="Canva Sans"/>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003B"/>
        </a:solidFill>
        <a:effectLst/>
      </p:bgPr>
    </p:bg>
    <p:spTree>
      <p:nvGrpSpPr>
        <p:cNvPr id="1" name=""/>
        <p:cNvGrpSpPr/>
        <p:nvPr/>
      </p:nvGrpSpPr>
      <p:grpSpPr>
        <a:xfrm>
          <a:off x="0" y="0"/>
          <a:ext cx="0" cy="0"/>
          <a:chOff x="0" y="0"/>
          <a:chExt cx="0" cy="0"/>
        </a:xfrm>
      </p:grpSpPr>
      <p:sp>
        <p:nvSpPr>
          <p:cNvPr id="2" name="Freeform 2"/>
          <p:cNvSpPr/>
          <p:nvPr/>
        </p:nvSpPr>
        <p:spPr>
          <a:xfrm>
            <a:off x="2962072" y="1657733"/>
            <a:ext cx="4261350" cy="6971534"/>
          </a:xfrm>
          <a:custGeom>
            <a:avLst/>
            <a:gdLst/>
            <a:ahLst/>
            <a:cxnLst/>
            <a:rect l="l" t="t" r="r" b="b"/>
            <a:pathLst>
              <a:path w="4261350" h="6971534">
                <a:moveTo>
                  <a:pt x="0" y="0"/>
                </a:moveTo>
                <a:lnTo>
                  <a:pt x="4261351" y="0"/>
                </a:lnTo>
                <a:lnTo>
                  <a:pt x="4261351" y="6971534"/>
                </a:lnTo>
                <a:lnTo>
                  <a:pt x="0" y="697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430811" y="872371"/>
            <a:ext cx="10828489" cy="7329165"/>
            <a:chOff x="0" y="0"/>
            <a:chExt cx="14437985" cy="9772219"/>
          </a:xfrm>
        </p:grpSpPr>
        <p:sp>
          <p:nvSpPr>
            <p:cNvPr id="4" name="TextBox 4"/>
            <p:cNvSpPr txBox="1"/>
            <p:nvPr/>
          </p:nvSpPr>
          <p:spPr>
            <a:xfrm rot="-592460">
              <a:off x="321423" y="1551946"/>
              <a:ext cx="13634597" cy="4125035"/>
            </a:xfrm>
            <a:prstGeom prst="rect">
              <a:avLst/>
            </a:prstGeom>
          </p:spPr>
          <p:txBody>
            <a:bodyPr lIns="0" tIns="0" rIns="0" bIns="0" rtlCol="0" anchor="t">
              <a:spAutoFit/>
            </a:bodyPr>
            <a:lstStyle/>
            <a:p>
              <a:pPr algn="ctr">
                <a:lnSpc>
                  <a:spcPts val="22455"/>
                </a:lnSpc>
                <a:spcBef>
                  <a:spcPct val="0"/>
                </a:spcBef>
              </a:pPr>
              <a:r>
                <a:rPr lang="en-US" sz="22455">
                  <a:solidFill>
                    <a:srgbClr val="F6F3E4"/>
                  </a:solidFill>
                  <a:latin typeface="Bukhari Script Bold"/>
                </a:rPr>
                <a:t>Thank</a:t>
              </a:r>
            </a:p>
          </p:txBody>
        </p:sp>
        <p:sp>
          <p:nvSpPr>
            <p:cNvPr id="5" name="TextBox 5"/>
            <p:cNvSpPr txBox="1"/>
            <p:nvPr/>
          </p:nvSpPr>
          <p:spPr>
            <a:xfrm rot="-515361">
              <a:off x="1792625" y="5132967"/>
              <a:ext cx="12434519" cy="3731897"/>
            </a:xfrm>
            <a:prstGeom prst="rect">
              <a:avLst/>
            </a:prstGeom>
          </p:spPr>
          <p:txBody>
            <a:bodyPr lIns="0" tIns="0" rIns="0" bIns="0" rtlCol="0" anchor="t">
              <a:spAutoFit/>
            </a:bodyPr>
            <a:lstStyle/>
            <a:p>
              <a:pPr algn="ctr">
                <a:lnSpc>
                  <a:spcPts val="20210"/>
                </a:lnSpc>
                <a:spcBef>
                  <a:spcPct val="0"/>
                </a:spcBef>
              </a:pPr>
              <a:r>
                <a:rPr lang="en-US" sz="20210">
                  <a:solidFill>
                    <a:srgbClr val="F6F3E4"/>
                  </a:solidFill>
                  <a:latin typeface="Bukhari Script Bold"/>
                </a:rPr>
                <a:t>you!</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397891" y="1593940"/>
            <a:ext cx="7063625" cy="7099120"/>
          </a:xfrm>
          <a:custGeom>
            <a:avLst/>
            <a:gdLst/>
            <a:ahLst/>
            <a:cxnLst/>
            <a:rect l="l" t="t" r="r" b="b"/>
            <a:pathLst>
              <a:path w="7063625" h="7099120">
                <a:moveTo>
                  <a:pt x="0" y="0"/>
                </a:moveTo>
                <a:lnTo>
                  <a:pt x="7063625" y="0"/>
                </a:lnTo>
                <a:lnTo>
                  <a:pt x="7063625" y="7099120"/>
                </a:lnTo>
                <a:lnTo>
                  <a:pt x="0" y="709912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811498" y="95429"/>
            <a:ext cx="10187509" cy="9657810"/>
          </a:xfrm>
          <a:prstGeom prst="rect">
            <a:avLst/>
          </a:prstGeom>
        </p:spPr>
        <p:txBody>
          <a:bodyPr lIns="0" tIns="0" rIns="0" bIns="0" rtlCol="0" anchor="t">
            <a:spAutoFit/>
          </a:bodyPr>
          <a:lstStyle/>
          <a:p>
            <a:pPr algn="ctr">
              <a:lnSpc>
                <a:spcPts val="5115"/>
              </a:lnSpc>
            </a:pPr>
            <a:r>
              <a:rPr lang="en-US" sz="3653">
                <a:solidFill>
                  <a:srgbClr val="EFEFEF"/>
                </a:solidFill>
                <a:latin typeface="Canva Sans Bold"/>
              </a:rPr>
              <a:t>Tips for being a successful HOSA Advisor:</a:t>
            </a:r>
          </a:p>
          <a:p>
            <a:pPr algn="ctr">
              <a:lnSpc>
                <a:spcPts val="3952"/>
              </a:lnSpc>
            </a:pPr>
            <a:endParaRPr lang="en-US" sz="3653">
              <a:solidFill>
                <a:srgbClr val="EFEFEF"/>
              </a:solidFill>
              <a:latin typeface="Canva Sans Bold"/>
            </a:endParaRPr>
          </a:p>
          <a:p>
            <a:pPr marL="609546" lvl="1" indent="-304773">
              <a:lnSpc>
                <a:spcPts val="3952"/>
              </a:lnSpc>
              <a:buFont typeface="Arial"/>
              <a:buChar char="•"/>
            </a:pPr>
            <a:r>
              <a:rPr lang="en-US" sz="2823">
                <a:solidFill>
                  <a:srgbClr val="EFEFEF"/>
                </a:solidFill>
                <a:latin typeface="Canva Sans"/>
              </a:rPr>
              <a:t>Let HOSA members lead instead of doing everything yourself.</a:t>
            </a:r>
          </a:p>
          <a:p>
            <a:pPr marL="609546" lvl="1" indent="-304773">
              <a:lnSpc>
                <a:spcPts val="3952"/>
              </a:lnSpc>
              <a:buFont typeface="Arial"/>
              <a:buChar char="•"/>
            </a:pPr>
            <a:r>
              <a:rPr lang="en-US" sz="2823">
                <a:solidFill>
                  <a:srgbClr val="EFEFEF"/>
                </a:solidFill>
                <a:latin typeface="Canva Sans"/>
              </a:rPr>
              <a:t>Measure success by the growth and achievements of your chapter members instead of comparing your chapter to others.</a:t>
            </a:r>
          </a:p>
          <a:p>
            <a:pPr marL="609546" lvl="1" indent="-304773">
              <a:lnSpc>
                <a:spcPts val="3952"/>
              </a:lnSpc>
              <a:buFont typeface="Arial"/>
              <a:buChar char="•"/>
            </a:pPr>
            <a:r>
              <a:rPr lang="en-US" sz="2823">
                <a:solidFill>
                  <a:srgbClr val="EFEFEF"/>
                </a:solidFill>
                <a:latin typeface="Canva Sans"/>
              </a:rPr>
              <a:t>Share your HOSA members' achievements and be proud of what they are doing.</a:t>
            </a:r>
          </a:p>
          <a:p>
            <a:pPr marL="609546" lvl="1" indent="-304773">
              <a:lnSpc>
                <a:spcPts val="3952"/>
              </a:lnSpc>
              <a:buFont typeface="Arial"/>
              <a:buChar char="•"/>
            </a:pPr>
            <a:r>
              <a:rPr lang="en-US" sz="2823">
                <a:solidFill>
                  <a:srgbClr val="EFEFEF"/>
                </a:solidFill>
                <a:latin typeface="Canva Sans"/>
              </a:rPr>
              <a:t>Ensure that your chapter members are doing the work instead of you doing it all - Advise don’t manage.</a:t>
            </a:r>
          </a:p>
          <a:p>
            <a:pPr marL="609546" lvl="1" indent="-304773">
              <a:lnSpc>
                <a:spcPts val="3952"/>
              </a:lnSpc>
              <a:buFont typeface="Arial"/>
              <a:buChar char="•"/>
            </a:pPr>
            <a:r>
              <a:rPr lang="en-US" sz="2823">
                <a:solidFill>
                  <a:srgbClr val="EFEFEF"/>
                </a:solidFill>
                <a:latin typeface="Canva Sans"/>
              </a:rPr>
              <a:t>When starting a HOSA chapter, and let your members set the pace.</a:t>
            </a:r>
          </a:p>
          <a:p>
            <a:pPr marL="609546" lvl="1" indent="-304773">
              <a:lnSpc>
                <a:spcPts val="3952"/>
              </a:lnSpc>
              <a:buFont typeface="Arial"/>
              <a:buChar char="•"/>
            </a:pPr>
            <a:r>
              <a:rPr lang="en-US" sz="2823">
                <a:solidFill>
                  <a:srgbClr val="EFEFEF"/>
                </a:solidFill>
                <a:latin typeface="Canva Sans"/>
              </a:rPr>
              <a:t>Be patient with yourself as there is a lot to learn!</a:t>
            </a:r>
          </a:p>
          <a:p>
            <a:pPr marL="609546" lvl="1" indent="-304773">
              <a:lnSpc>
                <a:spcPts val="3952"/>
              </a:lnSpc>
              <a:buFont typeface="Arial"/>
              <a:buChar char="•"/>
            </a:pPr>
            <a:r>
              <a:rPr lang="en-US" sz="2823">
                <a:solidFill>
                  <a:srgbClr val="EFEFEF"/>
                </a:solidFill>
                <a:latin typeface="Canva Sans"/>
              </a:rPr>
              <a:t>Don't get discouraged when members do not act as expected.</a:t>
            </a:r>
          </a:p>
          <a:p>
            <a:pPr marL="609546" lvl="1" indent="-304773" algn="l">
              <a:lnSpc>
                <a:spcPts val="3952"/>
              </a:lnSpc>
              <a:buFont typeface="Arial"/>
              <a:buChar char="•"/>
            </a:pPr>
            <a:r>
              <a:rPr lang="en-US" sz="2823">
                <a:solidFill>
                  <a:srgbClr val="EFEFEF"/>
                </a:solidFill>
                <a:latin typeface="Canva Sans"/>
              </a:rPr>
              <a:t>Encourage and celebrate the good while using the stumbles to improve, but most of all, have fun and watch your HOSA members achieve and succeed.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grpSp>
        <p:nvGrpSpPr>
          <p:cNvPr id="3" name="Group 3"/>
          <p:cNvGrpSpPr/>
          <p:nvPr/>
        </p:nvGrpSpPr>
        <p:grpSpPr>
          <a:xfrm>
            <a:off x="1079183" y="5143500"/>
            <a:ext cx="3782726" cy="4903384"/>
            <a:chOff x="0" y="0"/>
            <a:chExt cx="996273" cy="1291426"/>
          </a:xfrm>
        </p:grpSpPr>
        <p:sp>
          <p:nvSpPr>
            <p:cNvPr id="4" name="Freeform 4"/>
            <p:cNvSpPr/>
            <p:nvPr/>
          </p:nvSpPr>
          <p:spPr>
            <a:xfrm>
              <a:off x="0" y="0"/>
              <a:ext cx="996273" cy="1291426"/>
            </a:xfrm>
            <a:custGeom>
              <a:avLst/>
              <a:gdLst/>
              <a:ahLst/>
              <a:cxnLst/>
              <a:rect l="l" t="t" r="r" b="b"/>
              <a:pathLst>
                <a:path w="996273" h="1291426">
                  <a:moveTo>
                    <a:pt x="110519" y="0"/>
                  </a:moveTo>
                  <a:lnTo>
                    <a:pt x="885754" y="0"/>
                  </a:lnTo>
                  <a:cubicBezTo>
                    <a:pt x="915066" y="0"/>
                    <a:pt x="943177" y="11644"/>
                    <a:pt x="963903" y="32370"/>
                  </a:cubicBezTo>
                  <a:cubicBezTo>
                    <a:pt x="984629" y="53097"/>
                    <a:pt x="996273" y="81208"/>
                    <a:pt x="996273" y="110519"/>
                  </a:cubicBezTo>
                  <a:lnTo>
                    <a:pt x="996273" y="1180907"/>
                  </a:lnTo>
                  <a:cubicBezTo>
                    <a:pt x="996273" y="1241945"/>
                    <a:pt x="946792" y="1291426"/>
                    <a:pt x="885754" y="1291426"/>
                  </a:cubicBezTo>
                  <a:lnTo>
                    <a:pt x="110519" y="1291426"/>
                  </a:lnTo>
                  <a:cubicBezTo>
                    <a:pt x="81208" y="1291426"/>
                    <a:pt x="53097" y="1279782"/>
                    <a:pt x="32370" y="1259056"/>
                  </a:cubicBezTo>
                  <a:cubicBezTo>
                    <a:pt x="11644" y="1238330"/>
                    <a:pt x="0" y="1210219"/>
                    <a:pt x="0" y="1180907"/>
                  </a:cubicBezTo>
                  <a:lnTo>
                    <a:pt x="0" y="110519"/>
                  </a:lnTo>
                  <a:cubicBezTo>
                    <a:pt x="0" y="81208"/>
                    <a:pt x="11644" y="53097"/>
                    <a:pt x="32370" y="32370"/>
                  </a:cubicBezTo>
                  <a:cubicBezTo>
                    <a:pt x="53097" y="11644"/>
                    <a:pt x="81208" y="0"/>
                    <a:pt x="110519" y="0"/>
                  </a:cubicBezTo>
                  <a:close/>
                </a:path>
              </a:pathLst>
            </a:custGeom>
            <a:solidFill>
              <a:srgbClr val="126289"/>
            </a:solidFill>
          </p:spPr>
          <p:txBody>
            <a:bodyPr/>
            <a:lstStyle/>
            <a:p>
              <a:endParaRPr lang="en-US"/>
            </a:p>
          </p:txBody>
        </p:sp>
        <p:sp>
          <p:nvSpPr>
            <p:cNvPr id="5" name="TextBox 5"/>
            <p:cNvSpPr txBox="1"/>
            <p:nvPr/>
          </p:nvSpPr>
          <p:spPr>
            <a:xfrm>
              <a:off x="0" y="-57150"/>
              <a:ext cx="996273" cy="134857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214334" y="5143500"/>
            <a:ext cx="3782726" cy="4903384"/>
            <a:chOff x="0" y="0"/>
            <a:chExt cx="996273" cy="1291426"/>
          </a:xfrm>
        </p:grpSpPr>
        <p:sp>
          <p:nvSpPr>
            <p:cNvPr id="7" name="Freeform 7"/>
            <p:cNvSpPr/>
            <p:nvPr/>
          </p:nvSpPr>
          <p:spPr>
            <a:xfrm>
              <a:off x="0" y="0"/>
              <a:ext cx="996273" cy="1291426"/>
            </a:xfrm>
            <a:custGeom>
              <a:avLst/>
              <a:gdLst/>
              <a:ahLst/>
              <a:cxnLst/>
              <a:rect l="l" t="t" r="r" b="b"/>
              <a:pathLst>
                <a:path w="996273" h="1291426">
                  <a:moveTo>
                    <a:pt x="110519" y="0"/>
                  </a:moveTo>
                  <a:lnTo>
                    <a:pt x="885754" y="0"/>
                  </a:lnTo>
                  <a:cubicBezTo>
                    <a:pt x="915066" y="0"/>
                    <a:pt x="943177" y="11644"/>
                    <a:pt x="963903" y="32370"/>
                  </a:cubicBezTo>
                  <a:cubicBezTo>
                    <a:pt x="984629" y="53097"/>
                    <a:pt x="996273" y="81208"/>
                    <a:pt x="996273" y="110519"/>
                  </a:cubicBezTo>
                  <a:lnTo>
                    <a:pt x="996273" y="1180907"/>
                  </a:lnTo>
                  <a:cubicBezTo>
                    <a:pt x="996273" y="1241945"/>
                    <a:pt x="946792" y="1291426"/>
                    <a:pt x="885754" y="1291426"/>
                  </a:cubicBezTo>
                  <a:lnTo>
                    <a:pt x="110519" y="1291426"/>
                  </a:lnTo>
                  <a:cubicBezTo>
                    <a:pt x="81208" y="1291426"/>
                    <a:pt x="53097" y="1279782"/>
                    <a:pt x="32370" y="1259056"/>
                  </a:cubicBezTo>
                  <a:cubicBezTo>
                    <a:pt x="11644" y="1238330"/>
                    <a:pt x="0" y="1210219"/>
                    <a:pt x="0" y="1180907"/>
                  </a:cubicBezTo>
                  <a:lnTo>
                    <a:pt x="0" y="110519"/>
                  </a:lnTo>
                  <a:cubicBezTo>
                    <a:pt x="0" y="81208"/>
                    <a:pt x="11644" y="53097"/>
                    <a:pt x="32370" y="32370"/>
                  </a:cubicBezTo>
                  <a:cubicBezTo>
                    <a:pt x="53097" y="11644"/>
                    <a:pt x="81208" y="0"/>
                    <a:pt x="110519" y="0"/>
                  </a:cubicBezTo>
                  <a:close/>
                </a:path>
              </a:pathLst>
            </a:custGeom>
            <a:solidFill>
              <a:srgbClr val="D0BBA6"/>
            </a:solidFill>
          </p:spPr>
          <p:txBody>
            <a:bodyPr/>
            <a:lstStyle/>
            <a:p>
              <a:endParaRPr lang="en-US"/>
            </a:p>
          </p:txBody>
        </p:sp>
        <p:sp>
          <p:nvSpPr>
            <p:cNvPr id="8" name="TextBox 8"/>
            <p:cNvSpPr txBox="1"/>
            <p:nvPr/>
          </p:nvSpPr>
          <p:spPr>
            <a:xfrm>
              <a:off x="0" y="-57150"/>
              <a:ext cx="996273" cy="134857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345454" y="5143500"/>
            <a:ext cx="3782726" cy="4903384"/>
            <a:chOff x="0" y="0"/>
            <a:chExt cx="996273" cy="1291426"/>
          </a:xfrm>
        </p:grpSpPr>
        <p:sp>
          <p:nvSpPr>
            <p:cNvPr id="10" name="Freeform 10"/>
            <p:cNvSpPr/>
            <p:nvPr/>
          </p:nvSpPr>
          <p:spPr>
            <a:xfrm>
              <a:off x="0" y="0"/>
              <a:ext cx="996273" cy="1291426"/>
            </a:xfrm>
            <a:custGeom>
              <a:avLst/>
              <a:gdLst/>
              <a:ahLst/>
              <a:cxnLst/>
              <a:rect l="l" t="t" r="r" b="b"/>
              <a:pathLst>
                <a:path w="996273" h="1291426">
                  <a:moveTo>
                    <a:pt x="110519" y="0"/>
                  </a:moveTo>
                  <a:lnTo>
                    <a:pt x="885754" y="0"/>
                  </a:lnTo>
                  <a:cubicBezTo>
                    <a:pt x="915066" y="0"/>
                    <a:pt x="943177" y="11644"/>
                    <a:pt x="963903" y="32370"/>
                  </a:cubicBezTo>
                  <a:cubicBezTo>
                    <a:pt x="984629" y="53097"/>
                    <a:pt x="996273" y="81208"/>
                    <a:pt x="996273" y="110519"/>
                  </a:cubicBezTo>
                  <a:lnTo>
                    <a:pt x="996273" y="1180907"/>
                  </a:lnTo>
                  <a:cubicBezTo>
                    <a:pt x="996273" y="1241945"/>
                    <a:pt x="946792" y="1291426"/>
                    <a:pt x="885754" y="1291426"/>
                  </a:cubicBezTo>
                  <a:lnTo>
                    <a:pt x="110519" y="1291426"/>
                  </a:lnTo>
                  <a:cubicBezTo>
                    <a:pt x="81208" y="1291426"/>
                    <a:pt x="53097" y="1279782"/>
                    <a:pt x="32370" y="1259056"/>
                  </a:cubicBezTo>
                  <a:cubicBezTo>
                    <a:pt x="11644" y="1238330"/>
                    <a:pt x="0" y="1210219"/>
                    <a:pt x="0" y="1180907"/>
                  </a:cubicBezTo>
                  <a:lnTo>
                    <a:pt x="0" y="110519"/>
                  </a:lnTo>
                  <a:cubicBezTo>
                    <a:pt x="0" y="81208"/>
                    <a:pt x="11644" y="53097"/>
                    <a:pt x="32370" y="32370"/>
                  </a:cubicBezTo>
                  <a:cubicBezTo>
                    <a:pt x="53097" y="11644"/>
                    <a:pt x="81208" y="0"/>
                    <a:pt x="110519" y="0"/>
                  </a:cubicBezTo>
                  <a:close/>
                </a:path>
              </a:pathLst>
            </a:custGeom>
            <a:solidFill>
              <a:srgbClr val="841619"/>
            </a:solidFill>
          </p:spPr>
          <p:txBody>
            <a:bodyPr/>
            <a:lstStyle/>
            <a:p>
              <a:endParaRPr lang="en-US"/>
            </a:p>
          </p:txBody>
        </p:sp>
        <p:sp>
          <p:nvSpPr>
            <p:cNvPr id="11" name="TextBox 11"/>
            <p:cNvSpPr txBox="1"/>
            <p:nvPr/>
          </p:nvSpPr>
          <p:spPr>
            <a:xfrm>
              <a:off x="0" y="-57150"/>
              <a:ext cx="996273" cy="134857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502775" y="5143500"/>
            <a:ext cx="3952559" cy="4903384"/>
            <a:chOff x="0" y="0"/>
            <a:chExt cx="1041003" cy="1291426"/>
          </a:xfrm>
        </p:grpSpPr>
        <p:sp>
          <p:nvSpPr>
            <p:cNvPr id="13" name="Freeform 13"/>
            <p:cNvSpPr/>
            <p:nvPr/>
          </p:nvSpPr>
          <p:spPr>
            <a:xfrm>
              <a:off x="0" y="0"/>
              <a:ext cx="1041003" cy="1291426"/>
            </a:xfrm>
            <a:custGeom>
              <a:avLst/>
              <a:gdLst/>
              <a:ahLst/>
              <a:cxnLst/>
              <a:rect l="l" t="t" r="r" b="b"/>
              <a:pathLst>
                <a:path w="1041003" h="1291426">
                  <a:moveTo>
                    <a:pt x="105770" y="0"/>
                  </a:moveTo>
                  <a:lnTo>
                    <a:pt x="935233" y="0"/>
                  </a:lnTo>
                  <a:cubicBezTo>
                    <a:pt x="993648" y="0"/>
                    <a:pt x="1041003" y="47355"/>
                    <a:pt x="1041003" y="105770"/>
                  </a:cubicBezTo>
                  <a:lnTo>
                    <a:pt x="1041003" y="1185656"/>
                  </a:lnTo>
                  <a:cubicBezTo>
                    <a:pt x="1041003" y="1244071"/>
                    <a:pt x="993648" y="1291426"/>
                    <a:pt x="935233" y="1291426"/>
                  </a:cubicBezTo>
                  <a:lnTo>
                    <a:pt x="105770" y="1291426"/>
                  </a:lnTo>
                  <a:cubicBezTo>
                    <a:pt x="47355" y="1291426"/>
                    <a:pt x="0" y="1244071"/>
                    <a:pt x="0" y="1185656"/>
                  </a:cubicBezTo>
                  <a:lnTo>
                    <a:pt x="0" y="105770"/>
                  </a:lnTo>
                  <a:cubicBezTo>
                    <a:pt x="0" y="47355"/>
                    <a:pt x="47355" y="0"/>
                    <a:pt x="105770" y="0"/>
                  </a:cubicBezTo>
                  <a:close/>
                </a:path>
              </a:pathLst>
            </a:custGeom>
            <a:solidFill>
              <a:srgbClr val="19374D"/>
            </a:solidFill>
          </p:spPr>
          <p:txBody>
            <a:bodyPr/>
            <a:lstStyle/>
            <a:p>
              <a:endParaRPr lang="en-US"/>
            </a:p>
          </p:txBody>
        </p:sp>
        <p:sp>
          <p:nvSpPr>
            <p:cNvPr id="14" name="TextBox 14"/>
            <p:cNvSpPr txBox="1"/>
            <p:nvPr/>
          </p:nvSpPr>
          <p:spPr>
            <a:xfrm>
              <a:off x="0" y="-57150"/>
              <a:ext cx="1041003" cy="1348576"/>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444228" y="2696146"/>
            <a:ext cx="9424454" cy="918884"/>
          </a:xfrm>
          <a:custGeom>
            <a:avLst/>
            <a:gdLst/>
            <a:ahLst/>
            <a:cxnLst/>
            <a:rect l="l" t="t" r="r" b="b"/>
            <a:pathLst>
              <a:path w="9424454" h="918884">
                <a:moveTo>
                  <a:pt x="0" y="0"/>
                </a:moveTo>
                <a:lnTo>
                  <a:pt x="9424454" y="0"/>
                </a:lnTo>
                <a:lnTo>
                  <a:pt x="9424454" y="918884"/>
                </a:lnTo>
                <a:lnTo>
                  <a:pt x="0" y="918884"/>
                </a:lnTo>
                <a:lnTo>
                  <a:pt x="0" y="0"/>
                </a:lnTo>
                <a:close/>
              </a:path>
            </a:pathLst>
          </a:custGeom>
          <a:blipFill>
            <a:blip r:embed="rId3"/>
            <a:stretch>
              <a:fillRect/>
            </a:stretch>
          </a:blipFill>
        </p:spPr>
        <p:txBody>
          <a:bodyPr/>
          <a:lstStyle/>
          <a:p>
            <a:endParaRPr lang="en-US"/>
          </a:p>
        </p:txBody>
      </p:sp>
      <p:grpSp>
        <p:nvGrpSpPr>
          <p:cNvPr id="16" name="Group 16"/>
          <p:cNvGrpSpPr/>
          <p:nvPr/>
        </p:nvGrpSpPr>
        <p:grpSpPr>
          <a:xfrm>
            <a:off x="3939067" y="98910"/>
            <a:ext cx="10238160" cy="2500399"/>
            <a:chOff x="0" y="0"/>
            <a:chExt cx="2696470" cy="658541"/>
          </a:xfrm>
        </p:grpSpPr>
        <p:sp>
          <p:nvSpPr>
            <p:cNvPr id="17" name="Freeform 17"/>
            <p:cNvSpPr/>
            <p:nvPr/>
          </p:nvSpPr>
          <p:spPr>
            <a:xfrm>
              <a:off x="0" y="0"/>
              <a:ext cx="2696470" cy="658541"/>
            </a:xfrm>
            <a:custGeom>
              <a:avLst/>
              <a:gdLst/>
              <a:ahLst/>
              <a:cxnLst/>
              <a:rect l="l" t="t" r="r" b="b"/>
              <a:pathLst>
                <a:path w="2696470" h="658541">
                  <a:moveTo>
                    <a:pt x="69569" y="0"/>
                  </a:moveTo>
                  <a:lnTo>
                    <a:pt x="2626901" y="0"/>
                  </a:lnTo>
                  <a:cubicBezTo>
                    <a:pt x="2645352" y="0"/>
                    <a:pt x="2663047" y="7330"/>
                    <a:pt x="2676094" y="20376"/>
                  </a:cubicBezTo>
                  <a:cubicBezTo>
                    <a:pt x="2689141" y="33423"/>
                    <a:pt x="2696470" y="51118"/>
                    <a:pt x="2696470" y="69569"/>
                  </a:cubicBezTo>
                  <a:lnTo>
                    <a:pt x="2696470" y="588973"/>
                  </a:lnTo>
                  <a:cubicBezTo>
                    <a:pt x="2696470" y="627394"/>
                    <a:pt x="2665323" y="658541"/>
                    <a:pt x="2626901" y="658541"/>
                  </a:cubicBezTo>
                  <a:lnTo>
                    <a:pt x="69569" y="658541"/>
                  </a:lnTo>
                  <a:cubicBezTo>
                    <a:pt x="51118" y="658541"/>
                    <a:pt x="33423" y="651212"/>
                    <a:pt x="20376" y="638165"/>
                  </a:cubicBezTo>
                  <a:cubicBezTo>
                    <a:pt x="7330" y="625118"/>
                    <a:pt x="0" y="607423"/>
                    <a:pt x="0" y="588973"/>
                  </a:cubicBezTo>
                  <a:lnTo>
                    <a:pt x="0" y="69569"/>
                  </a:lnTo>
                  <a:cubicBezTo>
                    <a:pt x="0" y="51118"/>
                    <a:pt x="7330" y="33423"/>
                    <a:pt x="20376" y="20376"/>
                  </a:cubicBezTo>
                  <a:cubicBezTo>
                    <a:pt x="33423" y="7330"/>
                    <a:pt x="51118" y="0"/>
                    <a:pt x="69569" y="0"/>
                  </a:cubicBezTo>
                  <a:close/>
                </a:path>
              </a:pathLst>
            </a:custGeom>
            <a:solidFill>
              <a:srgbClr val="EFEFEF"/>
            </a:solidFill>
          </p:spPr>
          <p:txBody>
            <a:bodyPr/>
            <a:lstStyle/>
            <a:p>
              <a:endParaRPr lang="en-US"/>
            </a:p>
          </p:txBody>
        </p:sp>
        <p:sp>
          <p:nvSpPr>
            <p:cNvPr id="18" name="TextBox 18"/>
            <p:cNvSpPr txBox="1"/>
            <p:nvPr/>
          </p:nvSpPr>
          <p:spPr>
            <a:xfrm>
              <a:off x="0" y="-57150"/>
              <a:ext cx="2696470" cy="715691"/>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837100" y="-690757"/>
            <a:ext cx="3840627" cy="5012238"/>
          </a:xfrm>
          <a:custGeom>
            <a:avLst/>
            <a:gdLst/>
            <a:ahLst/>
            <a:cxnLst/>
            <a:rect l="l" t="t" r="r" b="b"/>
            <a:pathLst>
              <a:path w="3840627" h="5012238">
                <a:moveTo>
                  <a:pt x="0" y="0"/>
                </a:moveTo>
                <a:lnTo>
                  <a:pt x="3840627" y="0"/>
                </a:lnTo>
                <a:lnTo>
                  <a:pt x="3840627" y="5012238"/>
                </a:lnTo>
                <a:lnTo>
                  <a:pt x="0" y="501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flipH="1">
            <a:off x="15365187" y="-690757"/>
            <a:ext cx="3840627" cy="5012238"/>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7293368" y="0"/>
            <a:ext cx="4104173" cy="2599310"/>
          </a:xfrm>
          <a:custGeom>
            <a:avLst/>
            <a:gdLst/>
            <a:ahLst/>
            <a:cxnLst/>
            <a:rect l="l" t="t" r="r" b="b"/>
            <a:pathLst>
              <a:path w="4104173" h="2599310">
                <a:moveTo>
                  <a:pt x="0" y="0"/>
                </a:moveTo>
                <a:lnTo>
                  <a:pt x="4104173" y="0"/>
                </a:lnTo>
                <a:lnTo>
                  <a:pt x="4104173" y="2599310"/>
                </a:lnTo>
                <a:lnTo>
                  <a:pt x="0" y="2599310"/>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1474929" y="5247749"/>
            <a:ext cx="2939305" cy="592456"/>
          </a:xfrm>
          <a:prstGeom prst="rect">
            <a:avLst/>
          </a:prstGeom>
        </p:spPr>
        <p:txBody>
          <a:bodyPr lIns="0" tIns="0" rIns="0" bIns="0" rtlCol="0" anchor="t">
            <a:spAutoFit/>
          </a:bodyPr>
          <a:lstStyle/>
          <a:p>
            <a:pPr algn="ctr">
              <a:lnSpc>
                <a:spcPts val="4619"/>
              </a:lnSpc>
              <a:spcBef>
                <a:spcPct val="0"/>
              </a:spcBef>
            </a:pPr>
            <a:r>
              <a:rPr lang="en-US" sz="3299">
                <a:solidFill>
                  <a:srgbClr val="FFFFFF"/>
                </a:solidFill>
                <a:latin typeface="Poppins Bold"/>
              </a:rPr>
              <a:t>HISTORY</a:t>
            </a:r>
          </a:p>
        </p:txBody>
      </p:sp>
      <p:sp>
        <p:nvSpPr>
          <p:cNvPr id="23" name="TextBox 23"/>
          <p:cNvSpPr txBox="1"/>
          <p:nvPr/>
        </p:nvSpPr>
        <p:spPr>
          <a:xfrm>
            <a:off x="5636044" y="5238224"/>
            <a:ext cx="2939305" cy="65151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Poppins Bold"/>
              </a:rPr>
              <a:t>MISSION</a:t>
            </a:r>
          </a:p>
        </p:txBody>
      </p:sp>
      <p:sp>
        <p:nvSpPr>
          <p:cNvPr id="24" name="TextBox 24"/>
          <p:cNvSpPr txBox="1"/>
          <p:nvPr/>
        </p:nvSpPr>
        <p:spPr>
          <a:xfrm>
            <a:off x="9767164" y="5238224"/>
            <a:ext cx="2939305" cy="65151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Poppins Bold"/>
              </a:rPr>
              <a:t>VISION</a:t>
            </a:r>
          </a:p>
        </p:txBody>
      </p:sp>
      <p:sp>
        <p:nvSpPr>
          <p:cNvPr id="25" name="TextBox 25"/>
          <p:cNvSpPr txBox="1"/>
          <p:nvPr/>
        </p:nvSpPr>
        <p:spPr>
          <a:xfrm>
            <a:off x="13600792" y="5272514"/>
            <a:ext cx="3756525" cy="592455"/>
          </a:xfrm>
          <a:prstGeom prst="rect">
            <a:avLst/>
          </a:prstGeom>
        </p:spPr>
        <p:txBody>
          <a:bodyPr lIns="0" tIns="0" rIns="0" bIns="0" rtlCol="0" anchor="t">
            <a:spAutoFit/>
          </a:bodyPr>
          <a:lstStyle/>
          <a:p>
            <a:pPr algn="ctr">
              <a:lnSpc>
                <a:spcPts val="4620"/>
              </a:lnSpc>
              <a:spcBef>
                <a:spcPct val="0"/>
              </a:spcBef>
            </a:pPr>
            <a:r>
              <a:rPr lang="en-US" sz="3300">
                <a:solidFill>
                  <a:srgbClr val="FFFFFF"/>
                </a:solidFill>
                <a:latin typeface="Poppins Bold"/>
              </a:rPr>
              <a:t>CORE PROGRAMS</a:t>
            </a:r>
          </a:p>
        </p:txBody>
      </p:sp>
      <p:sp>
        <p:nvSpPr>
          <p:cNvPr id="26" name="TextBox 26"/>
          <p:cNvSpPr txBox="1"/>
          <p:nvPr/>
        </p:nvSpPr>
        <p:spPr>
          <a:xfrm>
            <a:off x="5416940" y="5979898"/>
            <a:ext cx="3557039" cy="2853300"/>
          </a:xfrm>
          <a:prstGeom prst="rect">
            <a:avLst/>
          </a:prstGeom>
        </p:spPr>
        <p:txBody>
          <a:bodyPr lIns="0" tIns="0" rIns="0" bIns="0" rtlCol="0" anchor="t">
            <a:spAutoFit/>
          </a:bodyPr>
          <a:lstStyle/>
          <a:p>
            <a:pPr algn="ctr">
              <a:lnSpc>
                <a:spcPts val="2840"/>
              </a:lnSpc>
            </a:pPr>
            <a:r>
              <a:rPr lang="en-US" sz="2028">
                <a:solidFill>
                  <a:srgbClr val="FFFFFF"/>
                </a:solidFill>
                <a:latin typeface="Poppins"/>
              </a:rPr>
              <a:t>HOSA empowers future health professionals to become leaders in the global health community, through education, collaboration, and experience.</a:t>
            </a:r>
          </a:p>
          <a:p>
            <a:pPr algn="ctr">
              <a:lnSpc>
                <a:spcPts val="2840"/>
              </a:lnSpc>
              <a:spcBef>
                <a:spcPct val="0"/>
              </a:spcBef>
            </a:pPr>
            <a:endParaRPr lang="en-US" sz="2028">
              <a:solidFill>
                <a:srgbClr val="FFFFFF"/>
              </a:solidFill>
              <a:latin typeface="Poppins"/>
            </a:endParaRPr>
          </a:p>
        </p:txBody>
      </p:sp>
      <p:sp>
        <p:nvSpPr>
          <p:cNvPr id="27" name="TextBox 27"/>
          <p:cNvSpPr txBox="1"/>
          <p:nvPr/>
        </p:nvSpPr>
        <p:spPr>
          <a:xfrm>
            <a:off x="9571140" y="5979898"/>
            <a:ext cx="3331353" cy="4009390"/>
          </a:xfrm>
          <a:prstGeom prst="rect">
            <a:avLst/>
          </a:prstGeom>
        </p:spPr>
        <p:txBody>
          <a:bodyPr lIns="0" tIns="0" rIns="0" bIns="0" rtlCol="0" anchor="t">
            <a:spAutoFit/>
          </a:bodyPr>
          <a:lstStyle/>
          <a:p>
            <a:pPr algn="ctr">
              <a:lnSpc>
                <a:spcPts val="2659"/>
              </a:lnSpc>
            </a:pPr>
            <a:r>
              <a:rPr lang="en-US" sz="1899">
                <a:solidFill>
                  <a:srgbClr val="FFFFFF"/>
                </a:solidFill>
                <a:latin typeface="Poppins"/>
              </a:rPr>
              <a:t>HOSA-FHP is a viable solution to health industry shortages. HOSA Advisors globally are promoting health career opportunities and ensuring that future health professionals are prepared to enter the workforce or college in their health profession major of choice!</a:t>
            </a:r>
          </a:p>
          <a:p>
            <a:pPr algn="ctr">
              <a:lnSpc>
                <a:spcPts val="2659"/>
              </a:lnSpc>
              <a:spcBef>
                <a:spcPct val="0"/>
              </a:spcBef>
            </a:pPr>
            <a:endParaRPr lang="en-US" sz="1899">
              <a:solidFill>
                <a:srgbClr val="FFFFFF"/>
              </a:solidFill>
              <a:latin typeface="Poppins"/>
            </a:endParaRPr>
          </a:p>
        </p:txBody>
      </p:sp>
      <p:sp>
        <p:nvSpPr>
          <p:cNvPr id="28" name="TextBox 28"/>
          <p:cNvSpPr txBox="1"/>
          <p:nvPr/>
        </p:nvSpPr>
        <p:spPr>
          <a:xfrm>
            <a:off x="13754455" y="6004028"/>
            <a:ext cx="3531045" cy="33426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Poppins"/>
              </a:rPr>
              <a:t>HOSA-FHP accomplishes its mission through programmatic focus on leadership growth, holistic development of skills, and connection to health industry careers by developing resources for curricular integration and conference particpation.</a:t>
            </a:r>
          </a:p>
        </p:txBody>
      </p:sp>
      <p:sp>
        <p:nvSpPr>
          <p:cNvPr id="29" name="TextBox 29"/>
          <p:cNvSpPr txBox="1"/>
          <p:nvPr/>
        </p:nvSpPr>
        <p:spPr>
          <a:xfrm>
            <a:off x="1311481" y="5979898"/>
            <a:ext cx="3331353" cy="4009390"/>
          </a:xfrm>
          <a:prstGeom prst="rect">
            <a:avLst/>
          </a:prstGeom>
        </p:spPr>
        <p:txBody>
          <a:bodyPr lIns="0" tIns="0" rIns="0" bIns="0" rtlCol="0" anchor="t">
            <a:spAutoFit/>
          </a:bodyPr>
          <a:lstStyle/>
          <a:p>
            <a:pPr algn="ctr">
              <a:lnSpc>
                <a:spcPts val="2659"/>
              </a:lnSpc>
            </a:pPr>
            <a:r>
              <a:rPr lang="en-US" sz="1899">
                <a:solidFill>
                  <a:srgbClr val="FFFFFF"/>
                </a:solidFill>
                <a:latin typeface="Poppins"/>
              </a:rPr>
              <a:t>Founded in 1976 through support of what is now the HSE division of ACTE, HOSA has grown steadily reaching over 265,000 members through 54 chartered HOSA Associations in the US, American Samoa, Canada, China, Korea, and Puerto Rico.</a:t>
            </a:r>
          </a:p>
          <a:p>
            <a:pPr algn="ctr">
              <a:lnSpc>
                <a:spcPts val="2659"/>
              </a:lnSpc>
              <a:spcBef>
                <a:spcPct val="0"/>
              </a:spcBef>
            </a:pPr>
            <a:endParaRPr lang="en-US" sz="1899">
              <a:solidFill>
                <a:srgbClr val="FFFFFF"/>
              </a:solidFill>
              <a:latin typeface="Poppins"/>
            </a:endParaRPr>
          </a:p>
        </p:txBody>
      </p:sp>
      <p:sp>
        <p:nvSpPr>
          <p:cNvPr id="30" name="TextBox 30"/>
          <p:cNvSpPr txBox="1"/>
          <p:nvPr/>
        </p:nvSpPr>
        <p:spPr>
          <a:xfrm>
            <a:off x="1684896" y="2945662"/>
            <a:ext cx="14746500" cy="2397336"/>
          </a:xfrm>
          <a:prstGeom prst="rect">
            <a:avLst/>
          </a:prstGeom>
        </p:spPr>
        <p:txBody>
          <a:bodyPr lIns="0" tIns="0" rIns="0" bIns="0" rtlCol="0" anchor="t">
            <a:spAutoFit/>
          </a:bodyPr>
          <a:lstStyle/>
          <a:p>
            <a:pPr algn="ctr">
              <a:lnSpc>
                <a:spcPts val="3838"/>
              </a:lnSpc>
            </a:pPr>
            <a:r>
              <a:rPr lang="en-US" sz="2741">
                <a:solidFill>
                  <a:srgbClr val="000000"/>
                </a:solidFill>
                <a:latin typeface="Canva Sans"/>
              </a:rPr>
              <a:t>HOSA- Future Health Professionals is a Career &amp; Technical Student Organization that works with members, educators, and industry to support health career pathways by developing future health professionals through early career exposure, health science curriculum enhancement, and leadership growth. </a:t>
            </a:r>
          </a:p>
          <a:p>
            <a:pPr algn="ctr">
              <a:lnSpc>
                <a:spcPts val="3838"/>
              </a:lnSpc>
            </a:pPr>
            <a:endParaRPr lang="en-US" sz="2741">
              <a:solidFill>
                <a:srgbClr val="000000"/>
              </a:solidFill>
              <a:latin typeface="Canv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61F31"/>
        </a:solidFill>
        <a:effectLst/>
      </p:bgPr>
    </p:bg>
    <p:spTree>
      <p:nvGrpSpPr>
        <p:cNvPr id="1" name=""/>
        <p:cNvGrpSpPr/>
        <p:nvPr/>
      </p:nvGrpSpPr>
      <p:grpSpPr>
        <a:xfrm>
          <a:off x="0" y="0"/>
          <a:ext cx="0" cy="0"/>
          <a:chOff x="0" y="0"/>
          <a:chExt cx="0" cy="0"/>
        </a:xfrm>
      </p:grpSpPr>
      <p:grpSp>
        <p:nvGrpSpPr>
          <p:cNvPr id="2" name="Group 2"/>
          <p:cNvGrpSpPr/>
          <p:nvPr/>
        </p:nvGrpSpPr>
        <p:grpSpPr>
          <a:xfrm>
            <a:off x="460976" y="3835191"/>
            <a:ext cx="12242045" cy="3982622"/>
            <a:chOff x="0" y="0"/>
            <a:chExt cx="16322727" cy="5310162"/>
          </a:xfrm>
        </p:grpSpPr>
        <p:pic>
          <p:nvPicPr>
            <p:cNvPr id="3" name="Picture 3"/>
            <p:cNvPicPr>
              <a:picLocks noChangeAspect="1"/>
            </p:cNvPicPr>
            <p:nvPr/>
          </p:nvPicPr>
          <p:blipFill>
            <a:blip r:embed="rId2"/>
            <a:srcRect t="3525" b="3525"/>
            <a:stretch>
              <a:fillRect/>
            </a:stretch>
          </p:blipFill>
          <p:spPr>
            <a:xfrm>
              <a:off x="0" y="0"/>
              <a:ext cx="16322727" cy="5310162"/>
            </a:xfrm>
            <a:prstGeom prst="rect">
              <a:avLst/>
            </a:prstGeom>
          </p:spPr>
        </p:pic>
      </p:grpSp>
      <p:sp>
        <p:nvSpPr>
          <p:cNvPr id="4" name="Freeform 4"/>
          <p:cNvSpPr/>
          <p:nvPr/>
        </p:nvSpPr>
        <p:spPr>
          <a:xfrm>
            <a:off x="10767092" y="5502171"/>
            <a:ext cx="6756933" cy="4423419"/>
          </a:xfrm>
          <a:custGeom>
            <a:avLst/>
            <a:gdLst/>
            <a:ahLst/>
            <a:cxnLst/>
            <a:rect l="l" t="t" r="r" b="b"/>
            <a:pathLst>
              <a:path w="6756933" h="4423419">
                <a:moveTo>
                  <a:pt x="0" y="0"/>
                </a:moveTo>
                <a:lnTo>
                  <a:pt x="6756933" y="0"/>
                </a:lnTo>
                <a:lnTo>
                  <a:pt x="6756933" y="4423419"/>
                </a:lnTo>
                <a:lnTo>
                  <a:pt x="0" y="4423419"/>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2703021" y="-1452449"/>
            <a:ext cx="6312930" cy="631293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FEF">
                <a:alpha val="68627"/>
              </a:srgbClr>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896059" y="-385889"/>
            <a:ext cx="5246370" cy="5246370"/>
            <a:chOff x="0" y="0"/>
            <a:chExt cx="6350000" cy="6350000"/>
          </a:xfrm>
        </p:grpSpPr>
        <p:sp>
          <p:nvSpPr>
            <p:cNvPr id="9" name="Freeform 9"/>
            <p:cNvSpPr/>
            <p:nvPr/>
          </p:nvSpPr>
          <p:spPr>
            <a:xfrm>
              <a:off x="0" y="0"/>
              <a:ext cx="6350000" cy="6350000"/>
            </a:xfrm>
            <a:custGeom>
              <a:avLst/>
              <a:gdLst/>
              <a:ahLst/>
              <a:cxnLst/>
              <a:rect l="l" t="t" r="r" b="b"/>
              <a:pathLst>
                <a:path w="6350000" h="6350000">
                  <a:moveTo>
                    <a:pt x="5619750" y="0"/>
                  </a:moveTo>
                  <a:lnTo>
                    <a:pt x="730250" y="0"/>
                  </a:lnTo>
                  <a:lnTo>
                    <a:pt x="0" y="728980"/>
                  </a:lnTo>
                  <a:lnTo>
                    <a:pt x="0" y="5619750"/>
                  </a:lnTo>
                  <a:lnTo>
                    <a:pt x="730250" y="6350000"/>
                  </a:lnTo>
                  <a:lnTo>
                    <a:pt x="5619750" y="6350000"/>
                  </a:lnTo>
                  <a:lnTo>
                    <a:pt x="6350000" y="5619750"/>
                  </a:lnTo>
                  <a:lnTo>
                    <a:pt x="6350000" y="728980"/>
                  </a:lnTo>
                  <a:close/>
                </a:path>
              </a:pathLst>
            </a:custGeom>
            <a:blipFill>
              <a:blip r:embed="rId4"/>
              <a:stretch>
                <a:fillRect/>
              </a:stretch>
            </a:blipFill>
          </p:spPr>
          <p:txBody>
            <a:bodyPr/>
            <a:lstStyle/>
            <a:p>
              <a:endParaRPr lang="en-US"/>
            </a:p>
          </p:txBody>
        </p:sp>
      </p:grpSp>
      <p:sp>
        <p:nvSpPr>
          <p:cNvPr id="10" name="Freeform 10"/>
          <p:cNvSpPr/>
          <p:nvPr/>
        </p:nvSpPr>
        <p:spPr>
          <a:xfrm>
            <a:off x="-421551" y="-750906"/>
            <a:ext cx="2357927" cy="3720594"/>
          </a:xfrm>
          <a:custGeom>
            <a:avLst/>
            <a:gdLst/>
            <a:ahLst/>
            <a:cxnLst/>
            <a:rect l="l" t="t" r="r" b="b"/>
            <a:pathLst>
              <a:path w="2357927" h="3720594">
                <a:moveTo>
                  <a:pt x="0" y="0"/>
                </a:moveTo>
                <a:lnTo>
                  <a:pt x="2357927" y="0"/>
                </a:lnTo>
                <a:lnTo>
                  <a:pt x="2357927" y="3720595"/>
                </a:lnTo>
                <a:lnTo>
                  <a:pt x="0" y="3720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421551" y="8008615"/>
            <a:ext cx="13104218" cy="1916975"/>
          </a:xfrm>
          <a:prstGeom prst="rect">
            <a:avLst/>
          </a:prstGeom>
        </p:spPr>
        <p:txBody>
          <a:bodyPr lIns="0" tIns="0" rIns="0" bIns="0" rtlCol="0" anchor="t">
            <a:spAutoFit/>
          </a:bodyPr>
          <a:lstStyle/>
          <a:p>
            <a:pPr algn="ctr">
              <a:lnSpc>
                <a:spcPts val="5114"/>
              </a:lnSpc>
            </a:pPr>
            <a:r>
              <a:rPr lang="en-US" sz="3653">
                <a:solidFill>
                  <a:srgbClr val="F8F8F8"/>
                </a:solidFill>
                <a:latin typeface="Canva Sans Bold"/>
              </a:rPr>
              <a:t>June 26-29, 2024</a:t>
            </a:r>
          </a:p>
          <a:p>
            <a:pPr algn="ctr">
              <a:lnSpc>
                <a:spcPts val="5114"/>
              </a:lnSpc>
            </a:pPr>
            <a:r>
              <a:rPr lang="en-US" sz="3653">
                <a:solidFill>
                  <a:srgbClr val="F8F8F8"/>
                </a:solidFill>
                <a:latin typeface="Canva Sans Bold"/>
              </a:rPr>
              <a:t>George R. Brown Convention Center</a:t>
            </a:r>
          </a:p>
          <a:p>
            <a:pPr algn="ctr">
              <a:lnSpc>
                <a:spcPts val="5114"/>
              </a:lnSpc>
            </a:pPr>
            <a:r>
              <a:rPr lang="en-US" sz="3653">
                <a:solidFill>
                  <a:srgbClr val="F8F8F8"/>
                </a:solidFill>
                <a:latin typeface="Canva Sans Bold"/>
              </a:rPr>
              <a:t>Houston, TX</a:t>
            </a:r>
          </a:p>
        </p:txBody>
      </p:sp>
      <p:grpSp>
        <p:nvGrpSpPr>
          <p:cNvPr id="12" name="Group 12"/>
          <p:cNvGrpSpPr/>
          <p:nvPr/>
        </p:nvGrpSpPr>
        <p:grpSpPr>
          <a:xfrm>
            <a:off x="460976" y="313888"/>
            <a:ext cx="11929588" cy="3465144"/>
            <a:chOff x="0" y="-142875"/>
            <a:chExt cx="15906117" cy="4620192"/>
          </a:xfrm>
        </p:grpSpPr>
        <p:sp>
          <p:nvSpPr>
            <p:cNvPr id="13" name="TextBox 13"/>
            <p:cNvSpPr txBox="1"/>
            <p:nvPr/>
          </p:nvSpPr>
          <p:spPr>
            <a:xfrm>
              <a:off x="192231" y="1414711"/>
              <a:ext cx="15713886" cy="3062606"/>
            </a:xfrm>
            <a:prstGeom prst="rect">
              <a:avLst/>
            </a:prstGeom>
          </p:spPr>
          <p:txBody>
            <a:bodyPr lIns="0" tIns="0" rIns="0" bIns="0" rtlCol="0" anchor="t">
              <a:spAutoFit/>
            </a:bodyPr>
            <a:lstStyle/>
            <a:p>
              <a:pPr algn="ctr">
                <a:lnSpc>
                  <a:spcPts val="8460"/>
                </a:lnSpc>
              </a:pPr>
              <a:r>
                <a:rPr lang="en-US" sz="9000" spc="89" dirty="0">
                  <a:solidFill>
                    <a:srgbClr val="F8F8F8"/>
                  </a:solidFill>
                  <a:latin typeface="Bebas Neue Bold"/>
                </a:rPr>
                <a:t>HOSA INTERNATIONAL LEADERSHIP CONFERENCE</a:t>
              </a:r>
            </a:p>
          </p:txBody>
        </p:sp>
        <p:sp>
          <p:nvSpPr>
            <p:cNvPr id="14" name="TextBox 14"/>
            <p:cNvSpPr txBox="1"/>
            <p:nvPr/>
          </p:nvSpPr>
          <p:spPr>
            <a:xfrm>
              <a:off x="0" y="-142875"/>
              <a:ext cx="15713886" cy="1359535"/>
            </a:xfrm>
            <a:prstGeom prst="rect">
              <a:avLst/>
            </a:prstGeom>
          </p:spPr>
          <p:txBody>
            <a:bodyPr lIns="0" tIns="0" rIns="0" bIns="0" rtlCol="0" anchor="t">
              <a:spAutoFit/>
            </a:bodyPr>
            <a:lstStyle/>
            <a:p>
              <a:pPr algn="ctr">
                <a:lnSpc>
                  <a:spcPts val="8640"/>
                </a:lnSpc>
              </a:pPr>
              <a:r>
                <a:rPr lang="en-US" sz="6000">
                  <a:solidFill>
                    <a:srgbClr val="F8F8F8"/>
                  </a:solidFill>
                  <a:latin typeface="Playlist Script"/>
                </a:rPr>
                <a:t>47th Annual</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003B"/>
        </a:solidFill>
        <a:effectLst/>
      </p:bgPr>
    </p:bg>
    <p:spTree>
      <p:nvGrpSpPr>
        <p:cNvPr id="1" name=""/>
        <p:cNvGrpSpPr/>
        <p:nvPr/>
      </p:nvGrpSpPr>
      <p:grpSpPr>
        <a:xfrm>
          <a:off x="0" y="0"/>
          <a:ext cx="0" cy="0"/>
          <a:chOff x="0" y="0"/>
          <a:chExt cx="0" cy="0"/>
        </a:xfrm>
      </p:grpSpPr>
      <p:sp>
        <p:nvSpPr>
          <p:cNvPr id="2" name="TextBox 2"/>
          <p:cNvSpPr txBox="1"/>
          <p:nvPr/>
        </p:nvSpPr>
        <p:spPr>
          <a:xfrm>
            <a:off x="834605" y="1731851"/>
            <a:ext cx="16424695" cy="8236229"/>
          </a:xfrm>
          <a:prstGeom prst="rect">
            <a:avLst/>
          </a:prstGeom>
        </p:spPr>
        <p:txBody>
          <a:bodyPr lIns="0" tIns="0" rIns="0" bIns="0" rtlCol="0" anchor="t">
            <a:spAutoFit/>
          </a:bodyPr>
          <a:lstStyle/>
          <a:p>
            <a:pPr marL="669286" lvl="1" indent="-334643">
              <a:lnSpc>
                <a:spcPts val="4339"/>
              </a:lnSpc>
              <a:buFont typeface="Arial"/>
              <a:buChar char="•"/>
            </a:pPr>
            <a:r>
              <a:rPr lang="en-US" sz="2800" dirty="0">
                <a:solidFill>
                  <a:srgbClr val="FFFFFF"/>
                </a:solidFill>
                <a:latin typeface="Canva Sans"/>
              </a:rPr>
              <a:t>AAMC professional competencies for entering medical students. https://students-residents.aamc.org/real-stories-demonstrating-premed-competencies/premed-competencies-entering-medical-students</a:t>
            </a:r>
          </a:p>
          <a:p>
            <a:pPr marL="669286" lvl="1" indent="-334643">
              <a:lnSpc>
                <a:spcPts val="4339"/>
              </a:lnSpc>
              <a:buFont typeface="Arial"/>
              <a:buChar char="•"/>
            </a:pPr>
            <a:r>
              <a:rPr lang="en-US" sz="2800" dirty="0">
                <a:solidFill>
                  <a:srgbClr val="FFFFFF"/>
                </a:solidFill>
                <a:latin typeface="Canva Sans"/>
              </a:rPr>
              <a:t>National Academy of Sciences. The future pediatric physician workforce. 2023. </a:t>
            </a:r>
            <a:r>
              <a:rPr lang="en-US" sz="2800" dirty="0">
                <a:solidFill>
                  <a:srgbClr val="FFFFFF"/>
                </a:solidFill>
                <a:latin typeface="Canva Sans"/>
                <a:hlinkClick r:id="rId2"/>
              </a:rPr>
              <a:t>https://www.nationalacademies.org/news/2023/09/the-future-of-pediatric-subspecialty-physicians-new-report</a:t>
            </a:r>
            <a:endParaRPr lang="en-US" sz="2800" dirty="0">
              <a:solidFill>
                <a:srgbClr val="FFFFFF"/>
              </a:solidFill>
              <a:latin typeface="Canva Sans"/>
            </a:endParaRPr>
          </a:p>
          <a:p>
            <a:pPr marL="669286" lvl="1" indent="-334643">
              <a:lnSpc>
                <a:spcPts val="4339"/>
              </a:lnSpc>
              <a:buFont typeface="Arial"/>
              <a:buChar char="•"/>
            </a:pPr>
            <a:r>
              <a:rPr lang="en-US" sz="2800" dirty="0">
                <a:solidFill>
                  <a:srgbClr val="FFFFFF"/>
                </a:solidFill>
                <a:latin typeface="Canva Sans"/>
              </a:rPr>
              <a:t>New Local Advisor Handbook: https://hosa.org/publications/</a:t>
            </a:r>
          </a:p>
          <a:p>
            <a:pPr marL="669286" lvl="1" indent="-334643">
              <a:lnSpc>
                <a:spcPts val="4339"/>
              </a:lnSpc>
              <a:buFont typeface="Arial"/>
              <a:buChar char="•"/>
            </a:pPr>
            <a:r>
              <a:rPr lang="en-US" sz="2800" dirty="0">
                <a:solidFill>
                  <a:srgbClr val="FFFFFF"/>
                </a:solidFill>
                <a:latin typeface="Canva Sans"/>
              </a:rPr>
              <a:t>HOSA Website: www.hosa.org</a:t>
            </a:r>
          </a:p>
          <a:p>
            <a:pPr marL="669286" lvl="1" indent="-334643">
              <a:lnSpc>
                <a:spcPts val="4339"/>
              </a:lnSpc>
              <a:buFont typeface="Arial"/>
              <a:buChar char="•"/>
            </a:pPr>
            <a:r>
              <a:rPr lang="en-US" sz="2800" dirty="0">
                <a:solidFill>
                  <a:srgbClr val="FFFFFF"/>
                </a:solidFill>
                <a:latin typeface="Canva Sans"/>
              </a:rPr>
              <a:t>American Heart Association/American Red Cross: Pediatric Advanced Life Support</a:t>
            </a:r>
          </a:p>
          <a:p>
            <a:pPr marL="669286" lvl="1" indent="-334643">
              <a:lnSpc>
                <a:spcPts val="4339"/>
              </a:lnSpc>
              <a:buFont typeface="Arial"/>
              <a:buChar char="•"/>
            </a:pPr>
            <a:r>
              <a:rPr lang="en-US" sz="2800" dirty="0">
                <a:solidFill>
                  <a:srgbClr val="FFFFFF"/>
                </a:solidFill>
                <a:latin typeface="Canva Sans"/>
              </a:rPr>
              <a:t>Sen, I. M., Kumar, R., Grewal, A., &amp; Singh, M. (2021). A simple mnemonic to remember team tasks during cardiopulmonary resuscitation. Journal of </a:t>
            </a:r>
            <a:r>
              <a:rPr lang="en-US" sz="2800" dirty="0" err="1">
                <a:solidFill>
                  <a:srgbClr val="FFFFFF"/>
                </a:solidFill>
                <a:latin typeface="Canva Sans"/>
              </a:rPr>
              <a:t>anaesthesiology</a:t>
            </a:r>
            <a:r>
              <a:rPr lang="en-US" sz="2800" dirty="0">
                <a:solidFill>
                  <a:srgbClr val="FFFFFF"/>
                </a:solidFill>
                <a:latin typeface="Canva Sans"/>
              </a:rPr>
              <a:t>, clinical pharmacology, 37(3), 486–487. https://doi.org/10.4103/joacp.JOACP_373_19</a:t>
            </a:r>
          </a:p>
          <a:p>
            <a:pPr marL="669286" lvl="1" indent="-334643">
              <a:lnSpc>
                <a:spcPts val="4339"/>
              </a:lnSpc>
              <a:buFont typeface="Arial"/>
              <a:buChar char="•"/>
            </a:pPr>
            <a:r>
              <a:rPr lang="en-US" sz="2800" dirty="0">
                <a:solidFill>
                  <a:srgbClr val="FFFFFF"/>
                </a:solidFill>
                <a:latin typeface="Canva Sans"/>
              </a:rPr>
              <a:t>https://www.jointcommission.org/-/media/tjc/documents/resources/patient-safety-topics/sentinel-event/rca_framework_101017.pdf</a:t>
            </a:r>
          </a:p>
          <a:p>
            <a:pPr>
              <a:lnSpc>
                <a:spcPts val="4339"/>
              </a:lnSpc>
            </a:pPr>
            <a:endParaRPr lang="en-US" sz="3099" dirty="0">
              <a:solidFill>
                <a:srgbClr val="FFFFFF"/>
              </a:solidFill>
              <a:latin typeface="Canva Sans"/>
            </a:endParaRPr>
          </a:p>
        </p:txBody>
      </p:sp>
      <p:sp>
        <p:nvSpPr>
          <p:cNvPr id="3" name="TextBox 3"/>
          <p:cNvSpPr txBox="1"/>
          <p:nvPr/>
        </p:nvSpPr>
        <p:spPr>
          <a:xfrm>
            <a:off x="834605" y="660400"/>
            <a:ext cx="12573047" cy="860425"/>
          </a:xfrm>
          <a:prstGeom prst="rect">
            <a:avLst/>
          </a:prstGeom>
        </p:spPr>
        <p:txBody>
          <a:bodyPr lIns="0" tIns="0" rIns="0" bIns="0" rtlCol="0" anchor="t">
            <a:spAutoFit/>
          </a:bodyPr>
          <a:lstStyle/>
          <a:p>
            <a:pPr>
              <a:lnSpc>
                <a:spcPts val="6500"/>
              </a:lnSpc>
            </a:pPr>
            <a:r>
              <a:rPr lang="en-US" sz="6500">
                <a:solidFill>
                  <a:srgbClr val="FF9E5E"/>
                </a:solidFill>
                <a:latin typeface="Barlow SemiCondensed Heavy"/>
              </a:rPr>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9490" y="1854852"/>
            <a:ext cx="7542819" cy="7598810"/>
          </a:xfrm>
          <a:custGeom>
            <a:avLst/>
            <a:gdLst/>
            <a:ahLst/>
            <a:cxnLst/>
            <a:rect l="l" t="t" r="r" b="b"/>
            <a:pathLst>
              <a:path w="7542819" h="7598810">
                <a:moveTo>
                  <a:pt x="0" y="0"/>
                </a:moveTo>
                <a:lnTo>
                  <a:pt x="7542819" y="0"/>
                </a:lnTo>
                <a:lnTo>
                  <a:pt x="7542819" y="7598810"/>
                </a:lnTo>
                <a:lnTo>
                  <a:pt x="0" y="7598810"/>
                </a:lnTo>
                <a:lnTo>
                  <a:pt x="0" y="0"/>
                </a:lnTo>
                <a:close/>
              </a:path>
            </a:pathLst>
          </a:custGeom>
          <a:blipFill>
            <a:blip r:embed="rId2"/>
            <a:stretch>
              <a:fillRect/>
            </a:stretch>
          </a:blipFill>
          <a:ln w="38100" cap="sq">
            <a:solidFill>
              <a:srgbClr val="D0BBA6"/>
            </a:solidFill>
            <a:prstDash val="solid"/>
            <a:miter/>
          </a:ln>
        </p:spPr>
        <p:txBody>
          <a:bodyPr/>
          <a:lstStyle/>
          <a:p>
            <a:endParaRPr lang="en-US"/>
          </a:p>
        </p:txBody>
      </p:sp>
      <p:sp>
        <p:nvSpPr>
          <p:cNvPr id="3" name="TextBox 3"/>
          <p:cNvSpPr txBox="1"/>
          <p:nvPr/>
        </p:nvSpPr>
        <p:spPr>
          <a:xfrm>
            <a:off x="9622309" y="2309289"/>
            <a:ext cx="8210601" cy="6430645"/>
          </a:xfrm>
          <a:prstGeom prst="rect">
            <a:avLst/>
          </a:prstGeom>
        </p:spPr>
        <p:txBody>
          <a:bodyPr lIns="0" tIns="0" rIns="0" bIns="0" rtlCol="0" anchor="t">
            <a:spAutoFit/>
          </a:bodyPr>
          <a:lstStyle/>
          <a:p>
            <a:pPr algn="ctr">
              <a:lnSpc>
                <a:spcPts val="7279"/>
              </a:lnSpc>
            </a:pPr>
            <a:r>
              <a:rPr lang="en-US" sz="5199">
                <a:solidFill>
                  <a:srgbClr val="01003B"/>
                </a:solidFill>
                <a:latin typeface="Canva Sans Bold"/>
              </a:rPr>
              <a:t>Increased industry visibility that acknowledges career development begins in high school and often before </a:t>
            </a:r>
          </a:p>
          <a:p>
            <a:pPr algn="ctr">
              <a:lnSpc>
                <a:spcPts val="7279"/>
              </a:lnSpc>
            </a:pPr>
            <a:endParaRPr lang="en-US" sz="5199">
              <a:solidFill>
                <a:srgbClr val="01003B"/>
              </a:solidFill>
              <a:latin typeface="Canva Sans Bold"/>
            </a:endParaRPr>
          </a:p>
        </p:txBody>
      </p:sp>
      <p:grpSp>
        <p:nvGrpSpPr>
          <p:cNvPr id="4" name="Group 4"/>
          <p:cNvGrpSpPr/>
          <p:nvPr/>
        </p:nvGrpSpPr>
        <p:grpSpPr>
          <a:xfrm>
            <a:off x="-499604" y="9764278"/>
            <a:ext cx="19491312" cy="1014155"/>
            <a:chOff x="0" y="0"/>
            <a:chExt cx="5133514" cy="267103"/>
          </a:xfrm>
        </p:grpSpPr>
        <p:sp>
          <p:nvSpPr>
            <p:cNvPr id="5" name="Freeform 5"/>
            <p:cNvSpPr/>
            <p:nvPr/>
          </p:nvSpPr>
          <p:spPr>
            <a:xfrm>
              <a:off x="0" y="0"/>
              <a:ext cx="5133514" cy="267103"/>
            </a:xfrm>
            <a:custGeom>
              <a:avLst/>
              <a:gdLst/>
              <a:ahLst/>
              <a:cxnLst/>
              <a:rect l="l" t="t" r="r" b="b"/>
              <a:pathLst>
                <a:path w="5133514" h="267103">
                  <a:moveTo>
                    <a:pt x="0" y="0"/>
                  </a:moveTo>
                  <a:lnTo>
                    <a:pt x="5133514" y="0"/>
                  </a:lnTo>
                  <a:lnTo>
                    <a:pt x="5133514" y="267103"/>
                  </a:lnTo>
                  <a:lnTo>
                    <a:pt x="0" y="267103"/>
                  </a:lnTo>
                  <a:close/>
                </a:path>
              </a:pathLst>
            </a:custGeom>
            <a:solidFill>
              <a:srgbClr val="003D60"/>
            </a:solidFill>
          </p:spPr>
          <p:txBody>
            <a:bodyPr/>
            <a:lstStyle/>
            <a:p>
              <a:endParaRPr lang="en-US"/>
            </a:p>
          </p:txBody>
        </p:sp>
        <p:sp>
          <p:nvSpPr>
            <p:cNvPr id="6" name="TextBox 6"/>
            <p:cNvSpPr txBox="1"/>
            <p:nvPr/>
          </p:nvSpPr>
          <p:spPr>
            <a:xfrm>
              <a:off x="0" y="-57150"/>
              <a:ext cx="5133514" cy="32425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167211"/>
            <a:ext cx="4314111" cy="5143500"/>
          </a:xfrm>
          <a:custGeom>
            <a:avLst/>
            <a:gdLst/>
            <a:ahLst/>
            <a:cxnLst/>
            <a:rect l="l" t="t" r="r" b="b"/>
            <a:pathLst>
              <a:path w="4314111" h="5143500">
                <a:moveTo>
                  <a:pt x="0" y="0"/>
                </a:moveTo>
                <a:lnTo>
                  <a:pt x="4314111" y="0"/>
                </a:lnTo>
                <a:lnTo>
                  <a:pt x="4314111"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2938959" y="188278"/>
            <a:ext cx="15212455" cy="1355959"/>
          </a:xfrm>
          <a:prstGeom prst="rect">
            <a:avLst/>
          </a:prstGeom>
        </p:spPr>
        <p:txBody>
          <a:bodyPr lIns="0" tIns="0" rIns="0" bIns="0" rtlCol="0" anchor="t">
            <a:spAutoFit/>
          </a:bodyPr>
          <a:lstStyle/>
          <a:p>
            <a:pPr algn="ctr">
              <a:lnSpc>
                <a:spcPts val="11199"/>
              </a:lnSpc>
            </a:pPr>
            <a:r>
              <a:rPr lang="en-US" sz="7999">
                <a:solidFill>
                  <a:srgbClr val="01003B"/>
                </a:solidFill>
                <a:latin typeface="Canva Sans Bold"/>
              </a:rPr>
              <a:t>Pathway Program Recognition </a:t>
            </a:r>
          </a:p>
        </p:txBody>
      </p:sp>
      <p:sp>
        <p:nvSpPr>
          <p:cNvPr id="9" name="TextBox 9"/>
          <p:cNvSpPr txBox="1"/>
          <p:nvPr/>
        </p:nvSpPr>
        <p:spPr>
          <a:xfrm>
            <a:off x="10913017" y="8371034"/>
            <a:ext cx="6225778" cy="516891"/>
          </a:xfrm>
          <a:prstGeom prst="rect">
            <a:avLst/>
          </a:prstGeom>
        </p:spPr>
        <p:txBody>
          <a:bodyPr lIns="0" tIns="0" rIns="0" bIns="0" rtlCol="0" anchor="t">
            <a:spAutoFit/>
          </a:bodyPr>
          <a:lstStyle/>
          <a:p>
            <a:pPr algn="ctr">
              <a:lnSpc>
                <a:spcPts val="4059"/>
              </a:lnSpc>
              <a:spcBef>
                <a:spcPct val="0"/>
              </a:spcBef>
            </a:pPr>
            <a:r>
              <a:rPr lang="en-US" sz="2899" u="sng">
                <a:solidFill>
                  <a:srgbClr val="000000"/>
                </a:solidFill>
                <a:latin typeface="Poppins"/>
                <a:hlinkClick r:id="rId5" tooltip="https://students-residents.aamc.org/real-stories-demonstrating-premed-competencies/premed-competencies-entering-medical-students"/>
              </a:rPr>
              <a:t>AAMC Professional Competencies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TextBox 2"/>
          <p:cNvSpPr txBox="1"/>
          <p:nvPr/>
        </p:nvSpPr>
        <p:spPr>
          <a:xfrm>
            <a:off x="6368490" y="923925"/>
            <a:ext cx="11861481" cy="7620799"/>
          </a:xfrm>
          <a:prstGeom prst="rect">
            <a:avLst/>
          </a:prstGeom>
        </p:spPr>
        <p:txBody>
          <a:bodyPr lIns="0" tIns="0" rIns="0" bIns="0" rtlCol="0" anchor="t">
            <a:spAutoFit/>
          </a:bodyPr>
          <a:lstStyle/>
          <a:p>
            <a:pPr algn="ctr">
              <a:lnSpc>
                <a:spcPts val="7228"/>
              </a:lnSpc>
            </a:pPr>
            <a:r>
              <a:rPr lang="en-US" sz="5163" u="sng">
                <a:solidFill>
                  <a:srgbClr val="F8F8F8"/>
                </a:solidFill>
                <a:latin typeface="Gagalin"/>
              </a:rPr>
              <a:t>HOSA Chapter Advisor</a:t>
            </a:r>
            <a:r>
              <a:rPr lang="en-US" sz="5163">
                <a:solidFill>
                  <a:srgbClr val="F8F8F8"/>
                </a:solidFill>
                <a:latin typeface="Gagalin"/>
              </a:rPr>
              <a:t> </a:t>
            </a:r>
          </a:p>
          <a:p>
            <a:pPr marL="1629232" lvl="2" indent="-543077">
              <a:lnSpc>
                <a:spcPts val="5282"/>
              </a:lnSpc>
              <a:buFont typeface="Arial"/>
              <a:buChar char="⚬"/>
            </a:pPr>
            <a:r>
              <a:rPr lang="en-US" sz="3773">
                <a:solidFill>
                  <a:srgbClr val="F8F8F8"/>
                </a:solidFill>
                <a:latin typeface="Canva Sans"/>
              </a:rPr>
              <a:t>Oversee administrative functions</a:t>
            </a:r>
          </a:p>
          <a:p>
            <a:pPr marL="1629232" lvl="2" indent="-543077">
              <a:lnSpc>
                <a:spcPts val="5282"/>
              </a:lnSpc>
              <a:buFont typeface="Arial"/>
              <a:buChar char="⚬"/>
            </a:pPr>
            <a:r>
              <a:rPr lang="en-US" sz="3773">
                <a:solidFill>
                  <a:srgbClr val="F8F8F8"/>
                </a:solidFill>
                <a:latin typeface="Canva Sans"/>
              </a:rPr>
              <a:t>Assist officers</a:t>
            </a:r>
          </a:p>
          <a:p>
            <a:pPr marL="1629232" lvl="2" indent="-543077">
              <a:lnSpc>
                <a:spcPts val="5282"/>
              </a:lnSpc>
              <a:buFont typeface="Arial"/>
              <a:buChar char="⚬"/>
            </a:pPr>
            <a:r>
              <a:rPr lang="en-US" sz="3773">
                <a:solidFill>
                  <a:srgbClr val="F8F8F8"/>
                </a:solidFill>
                <a:latin typeface="Canva Sans"/>
              </a:rPr>
              <a:t>Help members establish a program of work</a:t>
            </a:r>
          </a:p>
          <a:p>
            <a:pPr marL="1629232" lvl="2" indent="-543077">
              <a:lnSpc>
                <a:spcPts val="5282"/>
              </a:lnSpc>
              <a:buFont typeface="Arial"/>
              <a:buChar char="⚬"/>
            </a:pPr>
            <a:r>
              <a:rPr lang="en-US" sz="3773">
                <a:solidFill>
                  <a:srgbClr val="F8F8F8"/>
                </a:solidFill>
                <a:latin typeface="Canva Sans"/>
              </a:rPr>
              <a:t>Facilitate competitive events</a:t>
            </a:r>
          </a:p>
          <a:p>
            <a:pPr marL="1629232" lvl="2" indent="-543077">
              <a:lnSpc>
                <a:spcPts val="5282"/>
              </a:lnSpc>
              <a:buFont typeface="Arial"/>
              <a:buChar char="⚬"/>
            </a:pPr>
            <a:r>
              <a:rPr lang="en-US" sz="3773">
                <a:solidFill>
                  <a:srgbClr val="F8F8F8"/>
                </a:solidFill>
                <a:latin typeface="Canva Sans"/>
              </a:rPr>
              <a:t>Encourage fundraising activities</a:t>
            </a:r>
          </a:p>
          <a:p>
            <a:pPr>
              <a:lnSpc>
                <a:spcPts val="5282"/>
              </a:lnSpc>
            </a:pPr>
            <a:endParaRPr lang="en-US" sz="3773">
              <a:solidFill>
                <a:srgbClr val="F8F8F8"/>
              </a:solidFill>
              <a:latin typeface="Canva Sans"/>
            </a:endParaRPr>
          </a:p>
          <a:p>
            <a:pPr algn="ctr">
              <a:lnSpc>
                <a:spcPts val="5421"/>
              </a:lnSpc>
            </a:pPr>
            <a:r>
              <a:rPr lang="en-US" sz="3872">
                <a:solidFill>
                  <a:srgbClr val="F8F8F8"/>
                </a:solidFill>
                <a:latin typeface="Canva Sans"/>
              </a:rPr>
              <a:t> May also monitor reports, encourage leadership activities and student recognition, and identify contacts with members of the professional community. </a:t>
            </a:r>
          </a:p>
        </p:txBody>
      </p:sp>
      <p:sp>
        <p:nvSpPr>
          <p:cNvPr id="3" name="Freeform 3"/>
          <p:cNvSpPr/>
          <p:nvPr/>
        </p:nvSpPr>
        <p:spPr>
          <a:xfrm rot="5400000">
            <a:off x="13141935" y="-438522"/>
            <a:ext cx="4641839" cy="5534234"/>
          </a:xfrm>
          <a:custGeom>
            <a:avLst/>
            <a:gdLst/>
            <a:ahLst/>
            <a:cxnLst/>
            <a:rect l="l" t="t" r="r" b="b"/>
            <a:pathLst>
              <a:path w="4641839" h="5534234">
                <a:moveTo>
                  <a:pt x="0" y="0"/>
                </a:moveTo>
                <a:lnTo>
                  <a:pt x="4641839" y="0"/>
                </a:lnTo>
                <a:lnTo>
                  <a:pt x="4641839" y="5534234"/>
                </a:lnTo>
                <a:lnTo>
                  <a:pt x="0" y="5534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251913" y="6053698"/>
            <a:ext cx="1826097" cy="4536886"/>
          </a:xfrm>
          <a:custGeom>
            <a:avLst/>
            <a:gdLst/>
            <a:ahLst/>
            <a:cxnLst/>
            <a:rect l="l" t="t" r="r" b="b"/>
            <a:pathLst>
              <a:path w="1826097" h="4536886">
                <a:moveTo>
                  <a:pt x="0" y="0"/>
                </a:moveTo>
                <a:lnTo>
                  <a:pt x="1826097" y="0"/>
                </a:lnTo>
                <a:lnTo>
                  <a:pt x="1826097" y="4536886"/>
                </a:lnTo>
                <a:lnTo>
                  <a:pt x="0" y="4536886"/>
                </a:lnTo>
                <a:lnTo>
                  <a:pt x="0" y="0"/>
                </a:lnTo>
                <a:close/>
              </a:path>
            </a:pathLst>
          </a:custGeom>
          <a:blipFill>
            <a:blip r:embed="rId4"/>
            <a:stretch>
              <a:fillRect/>
            </a:stretch>
          </a:blipFill>
        </p:spPr>
        <p:txBody>
          <a:bodyPr/>
          <a:lstStyle/>
          <a:p>
            <a:endParaRPr lang="en-US"/>
          </a:p>
        </p:txBody>
      </p:sp>
      <p:sp>
        <p:nvSpPr>
          <p:cNvPr id="5" name="Freeform 5"/>
          <p:cNvSpPr/>
          <p:nvPr/>
        </p:nvSpPr>
        <p:spPr>
          <a:xfrm>
            <a:off x="-642924" y="4609288"/>
            <a:ext cx="6163052" cy="5677712"/>
          </a:xfrm>
          <a:custGeom>
            <a:avLst/>
            <a:gdLst/>
            <a:ahLst/>
            <a:cxnLst/>
            <a:rect l="l" t="t" r="r" b="b"/>
            <a:pathLst>
              <a:path w="6163052" h="5677712">
                <a:moveTo>
                  <a:pt x="0" y="0"/>
                </a:moveTo>
                <a:lnTo>
                  <a:pt x="6163052" y="0"/>
                </a:lnTo>
                <a:lnTo>
                  <a:pt x="6163052" y="5677712"/>
                </a:lnTo>
                <a:lnTo>
                  <a:pt x="0" y="567771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60022" y="1628967"/>
            <a:ext cx="6009880" cy="1975035"/>
          </a:xfrm>
          <a:prstGeom prst="rect">
            <a:avLst/>
          </a:prstGeom>
        </p:spPr>
        <p:txBody>
          <a:bodyPr lIns="0" tIns="0" rIns="0" bIns="0" rtlCol="0" anchor="t">
            <a:spAutoFit/>
          </a:bodyPr>
          <a:lstStyle/>
          <a:p>
            <a:pPr algn="ctr">
              <a:lnSpc>
                <a:spcPts val="7306"/>
              </a:lnSpc>
            </a:pPr>
            <a:r>
              <a:rPr lang="en-US" sz="9133">
                <a:solidFill>
                  <a:srgbClr val="051D40"/>
                </a:solidFill>
                <a:latin typeface="Gladiola"/>
              </a:rPr>
              <a:t>HOSA is Member-Led!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2267961"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2"/>
            <a:stretch>
              <a:fillRect t="-99999"/>
            </a:stretch>
          </a:blipFill>
        </p:spPr>
        <p:txBody>
          <a:bodyPr/>
          <a:lstStyle/>
          <a:p>
            <a:endParaRPr lang="en-US"/>
          </a:p>
        </p:txBody>
      </p:sp>
      <p:sp>
        <p:nvSpPr>
          <p:cNvPr id="3" name="Freeform 3"/>
          <p:cNvSpPr/>
          <p:nvPr/>
        </p:nvSpPr>
        <p:spPr>
          <a:xfrm>
            <a:off x="11703955"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2"/>
            <a:stretch>
              <a:fillRect t="-99999"/>
            </a:stretch>
          </a:blipFill>
        </p:spPr>
        <p:txBody>
          <a:bodyPr/>
          <a:lstStyle/>
          <a:p>
            <a:endParaRPr lang="en-US"/>
          </a:p>
        </p:txBody>
      </p:sp>
      <p:grpSp>
        <p:nvGrpSpPr>
          <p:cNvPr id="4" name="Group 4"/>
          <p:cNvGrpSpPr/>
          <p:nvPr/>
        </p:nvGrpSpPr>
        <p:grpSpPr>
          <a:xfrm>
            <a:off x="2736663" y="5029023"/>
            <a:ext cx="3382405" cy="3237851"/>
            <a:chOff x="0" y="0"/>
            <a:chExt cx="890839" cy="852767"/>
          </a:xfrm>
        </p:grpSpPr>
        <p:sp>
          <p:nvSpPr>
            <p:cNvPr id="5" name="Freeform 5"/>
            <p:cNvSpPr/>
            <p:nvPr/>
          </p:nvSpPr>
          <p:spPr>
            <a:xfrm>
              <a:off x="0" y="0"/>
              <a:ext cx="890839" cy="852767"/>
            </a:xfrm>
            <a:custGeom>
              <a:avLst/>
              <a:gdLst/>
              <a:ahLst/>
              <a:cxnLst/>
              <a:rect l="l" t="t" r="r" b="b"/>
              <a:pathLst>
                <a:path w="890839" h="852767">
                  <a:moveTo>
                    <a:pt x="0" y="0"/>
                  </a:moveTo>
                  <a:lnTo>
                    <a:pt x="890839" y="0"/>
                  </a:lnTo>
                  <a:lnTo>
                    <a:pt x="890839" y="852767"/>
                  </a:lnTo>
                  <a:lnTo>
                    <a:pt x="0" y="852767"/>
                  </a:lnTo>
                  <a:close/>
                </a:path>
              </a:pathLst>
            </a:custGeom>
            <a:solidFill>
              <a:srgbClr val="CFF4FF"/>
            </a:solidFill>
            <a:ln w="19050" cap="sq">
              <a:solidFill>
                <a:srgbClr val="FFFFFF"/>
              </a:solidFill>
              <a:prstDash val="solid"/>
              <a:miter/>
            </a:ln>
          </p:spPr>
          <p:txBody>
            <a:bodyPr/>
            <a:lstStyle/>
            <a:p>
              <a:endParaRPr lang="en-US"/>
            </a:p>
          </p:txBody>
        </p:sp>
        <p:sp>
          <p:nvSpPr>
            <p:cNvPr id="6" name="TextBox 6"/>
            <p:cNvSpPr txBox="1"/>
            <p:nvPr/>
          </p:nvSpPr>
          <p:spPr>
            <a:xfrm>
              <a:off x="0" y="-38100"/>
              <a:ext cx="890839" cy="890867"/>
            </a:xfrm>
            <a:prstGeom prst="rect">
              <a:avLst/>
            </a:prstGeom>
          </p:spPr>
          <p:txBody>
            <a:bodyPr lIns="50800" tIns="50800" rIns="50800" bIns="50800" rtlCol="0" anchor="ctr"/>
            <a:lstStyle/>
            <a:p>
              <a:pPr algn="ctr">
                <a:lnSpc>
                  <a:spcPts val="2605"/>
                </a:lnSpc>
              </a:pPr>
              <a:endParaRPr/>
            </a:p>
          </p:txBody>
        </p:sp>
      </p:grpSp>
      <p:grpSp>
        <p:nvGrpSpPr>
          <p:cNvPr id="7" name="Group 7"/>
          <p:cNvGrpSpPr/>
          <p:nvPr/>
        </p:nvGrpSpPr>
        <p:grpSpPr>
          <a:xfrm>
            <a:off x="7381787" y="1656990"/>
            <a:ext cx="3353370" cy="3145074"/>
            <a:chOff x="0" y="0"/>
            <a:chExt cx="883192" cy="828332"/>
          </a:xfrm>
        </p:grpSpPr>
        <p:sp>
          <p:nvSpPr>
            <p:cNvPr id="8" name="Freeform 8"/>
            <p:cNvSpPr/>
            <p:nvPr/>
          </p:nvSpPr>
          <p:spPr>
            <a:xfrm>
              <a:off x="0" y="0"/>
              <a:ext cx="883192" cy="828332"/>
            </a:xfrm>
            <a:custGeom>
              <a:avLst/>
              <a:gdLst/>
              <a:ahLst/>
              <a:cxnLst/>
              <a:rect l="l" t="t" r="r" b="b"/>
              <a:pathLst>
                <a:path w="883192" h="828332">
                  <a:moveTo>
                    <a:pt x="0" y="0"/>
                  </a:moveTo>
                  <a:lnTo>
                    <a:pt x="883192" y="0"/>
                  </a:lnTo>
                  <a:lnTo>
                    <a:pt x="883192" y="828332"/>
                  </a:lnTo>
                  <a:lnTo>
                    <a:pt x="0" y="828332"/>
                  </a:lnTo>
                  <a:close/>
                </a:path>
              </a:pathLst>
            </a:custGeom>
            <a:solidFill>
              <a:srgbClr val="CFF4FF"/>
            </a:solidFill>
            <a:ln w="19050" cap="sq">
              <a:solidFill>
                <a:srgbClr val="FFFFFF"/>
              </a:solidFill>
              <a:prstDash val="solid"/>
              <a:miter/>
            </a:ln>
          </p:spPr>
          <p:txBody>
            <a:bodyPr/>
            <a:lstStyle/>
            <a:p>
              <a:endParaRPr lang="en-US"/>
            </a:p>
          </p:txBody>
        </p:sp>
        <p:sp>
          <p:nvSpPr>
            <p:cNvPr id="9" name="TextBox 9"/>
            <p:cNvSpPr txBox="1"/>
            <p:nvPr/>
          </p:nvSpPr>
          <p:spPr>
            <a:xfrm>
              <a:off x="0" y="-38100"/>
              <a:ext cx="883192" cy="866432"/>
            </a:xfrm>
            <a:prstGeom prst="rect">
              <a:avLst/>
            </a:prstGeom>
          </p:spPr>
          <p:txBody>
            <a:bodyPr lIns="50800" tIns="50800" rIns="50800" bIns="50800" rtlCol="0" anchor="ctr"/>
            <a:lstStyle/>
            <a:p>
              <a:pPr algn="ctr">
                <a:lnSpc>
                  <a:spcPts val="2605"/>
                </a:lnSpc>
              </a:pPr>
              <a:endParaRPr/>
            </a:p>
          </p:txBody>
        </p:sp>
      </p:grpSp>
      <p:grpSp>
        <p:nvGrpSpPr>
          <p:cNvPr id="10" name="Group 10"/>
          <p:cNvGrpSpPr/>
          <p:nvPr/>
        </p:nvGrpSpPr>
        <p:grpSpPr>
          <a:xfrm>
            <a:off x="2736663" y="1656990"/>
            <a:ext cx="3380917" cy="3145074"/>
            <a:chOff x="0" y="0"/>
            <a:chExt cx="890447" cy="828332"/>
          </a:xfrm>
        </p:grpSpPr>
        <p:sp>
          <p:nvSpPr>
            <p:cNvPr id="11" name="Freeform 11"/>
            <p:cNvSpPr/>
            <p:nvPr/>
          </p:nvSpPr>
          <p:spPr>
            <a:xfrm>
              <a:off x="0" y="0"/>
              <a:ext cx="890447" cy="828332"/>
            </a:xfrm>
            <a:custGeom>
              <a:avLst/>
              <a:gdLst/>
              <a:ahLst/>
              <a:cxnLst/>
              <a:rect l="l" t="t" r="r" b="b"/>
              <a:pathLst>
                <a:path w="890447" h="828332">
                  <a:moveTo>
                    <a:pt x="0" y="0"/>
                  </a:moveTo>
                  <a:lnTo>
                    <a:pt x="890447" y="0"/>
                  </a:lnTo>
                  <a:lnTo>
                    <a:pt x="890447" y="828332"/>
                  </a:lnTo>
                  <a:lnTo>
                    <a:pt x="0" y="828332"/>
                  </a:lnTo>
                  <a:close/>
                </a:path>
              </a:pathLst>
            </a:custGeom>
            <a:solidFill>
              <a:srgbClr val="CFF4FF"/>
            </a:solidFill>
            <a:ln w="19050" cap="sq">
              <a:solidFill>
                <a:srgbClr val="FFFFFF"/>
              </a:solidFill>
              <a:prstDash val="solid"/>
              <a:miter/>
            </a:ln>
          </p:spPr>
          <p:txBody>
            <a:bodyPr/>
            <a:lstStyle/>
            <a:p>
              <a:endParaRPr lang="en-US"/>
            </a:p>
          </p:txBody>
        </p:sp>
        <p:sp>
          <p:nvSpPr>
            <p:cNvPr id="12" name="TextBox 12"/>
            <p:cNvSpPr txBox="1"/>
            <p:nvPr/>
          </p:nvSpPr>
          <p:spPr>
            <a:xfrm>
              <a:off x="0" y="-38100"/>
              <a:ext cx="890447" cy="866432"/>
            </a:xfrm>
            <a:prstGeom prst="rect">
              <a:avLst/>
            </a:prstGeom>
          </p:spPr>
          <p:txBody>
            <a:bodyPr lIns="50800" tIns="50800" rIns="50800" bIns="50800" rtlCol="0" anchor="ctr"/>
            <a:lstStyle/>
            <a:p>
              <a:pPr algn="ctr">
                <a:lnSpc>
                  <a:spcPts val="2605"/>
                </a:lnSpc>
              </a:pPr>
              <a:endParaRPr/>
            </a:p>
          </p:txBody>
        </p:sp>
      </p:grpSp>
      <p:sp>
        <p:nvSpPr>
          <p:cNvPr id="13" name="TextBox 13"/>
          <p:cNvSpPr txBox="1"/>
          <p:nvPr/>
        </p:nvSpPr>
        <p:spPr>
          <a:xfrm>
            <a:off x="13628600" y="6174656"/>
            <a:ext cx="2395164" cy="385572"/>
          </a:xfrm>
          <a:prstGeom prst="rect">
            <a:avLst/>
          </a:prstGeom>
        </p:spPr>
        <p:txBody>
          <a:bodyPr lIns="0" tIns="0" rIns="0" bIns="0" rtlCol="0" anchor="t">
            <a:spAutoFit/>
          </a:bodyPr>
          <a:lstStyle/>
          <a:p>
            <a:pPr marL="0" lvl="0" indent="0" algn="ctr">
              <a:lnSpc>
                <a:spcPts val="3174"/>
              </a:lnSpc>
              <a:spcBef>
                <a:spcPct val="0"/>
              </a:spcBef>
            </a:pPr>
            <a:r>
              <a:rPr lang="en-US" sz="2300">
                <a:solidFill>
                  <a:srgbClr val="39B54A"/>
                </a:solidFill>
                <a:latin typeface="DM Sans Bold"/>
              </a:rPr>
              <a:t>Project 3</a:t>
            </a:r>
          </a:p>
        </p:txBody>
      </p:sp>
      <p:grpSp>
        <p:nvGrpSpPr>
          <p:cNvPr id="14" name="Group 14"/>
          <p:cNvGrpSpPr/>
          <p:nvPr/>
        </p:nvGrpSpPr>
        <p:grpSpPr>
          <a:xfrm>
            <a:off x="7381787" y="5029023"/>
            <a:ext cx="3382405" cy="3237851"/>
            <a:chOff x="0" y="0"/>
            <a:chExt cx="890839" cy="852767"/>
          </a:xfrm>
        </p:grpSpPr>
        <p:sp>
          <p:nvSpPr>
            <p:cNvPr id="15" name="Freeform 15"/>
            <p:cNvSpPr/>
            <p:nvPr/>
          </p:nvSpPr>
          <p:spPr>
            <a:xfrm>
              <a:off x="0" y="0"/>
              <a:ext cx="890839" cy="852767"/>
            </a:xfrm>
            <a:custGeom>
              <a:avLst/>
              <a:gdLst/>
              <a:ahLst/>
              <a:cxnLst/>
              <a:rect l="l" t="t" r="r" b="b"/>
              <a:pathLst>
                <a:path w="890839" h="852767">
                  <a:moveTo>
                    <a:pt x="0" y="0"/>
                  </a:moveTo>
                  <a:lnTo>
                    <a:pt x="890839" y="0"/>
                  </a:lnTo>
                  <a:lnTo>
                    <a:pt x="890839" y="852767"/>
                  </a:lnTo>
                  <a:lnTo>
                    <a:pt x="0" y="852767"/>
                  </a:lnTo>
                  <a:close/>
                </a:path>
              </a:pathLst>
            </a:custGeom>
            <a:solidFill>
              <a:srgbClr val="CFF4FF"/>
            </a:solidFill>
            <a:ln w="19050" cap="sq">
              <a:solidFill>
                <a:srgbClr val="FFFFFF"/>
              </a:solidFill>
              <a:prstDash val="solid"/>
              <a:miter/>
            </a:ln>
          </p:spPr>
          <p:txBody>
            <a:bodyPr/>
            <a:lstStyle/>
            <a:p>
              <a:endParaRPr lang="en-US"/>
            </a:p>
          </p:txBody>
        </p:sp>
        <p:sp>
          <p:nvSpPr>
            <p:cNvPr id="16" name="TextBox 16"/>
            <p:cNvSpPr txBox="1"/>
            <p:nvPr/>
          </p:nvSpPr>
          <p:spPr>
            <a:xfrm>
              <a:off x="0" y="-38100"/>
              <a:ext cx="890839" cy="890867"/>
            </a:xfrm>
            <a:prstGeom prst="rect">
              <a:avLst/>
            </a:prstGeom>
          </p:spPr>
          <p:txBody>
            <a:bodyPr lIns="50800" tIns="50800" rIns="50800" bIns="50800" rtlCol="0" anchor="ctr"/>
            <a:lstStyle/>
            <a:p>
              <a:pPr algn="ctr">
                <a:lnSpc>
                  <a:spcPts val="2605"/>
                </a:lnSpc>
              </a:pPr>
              <a:endParaRPr/>
            </a:p>
          </p:txBody>
        </p:sp>
      </p:grpSp>
      <p:grpSp>
        <p:nvGrpSpPr>
          <p:cNvPr id="17" name="Group 17"/>
          <p:cNvGrpSpPr/>
          <p:nvPr/>
        </p:nvGrpSpPr>
        <p:grpSpPr>
          <a:xfrm>
            <a:off x="12172657" y="5029023"/>
            <a:ext cx="3382405" cy="3237851"/>
            <a:chOff x="0" y="0"/>
            <a:chExt cx="890839" cy="852767"/>
          </a:xfrm>
        </p:grpSpPr>
        <p:sp>
          <p:nvSpPr>
            <p:cNvPr id="18" name="Freeform 18"/>
            <p:cNvSpPr/>
            <p:nvPr/>
          </p:nvSpPr>
          <p:spPr>
            <a:xfrm>
              <a:off x="0" y="0"/>
              <a:ext cx="890839" cy="852767"/>
            </a:xfrm>
            <a:custGeom>
              <a:avLst/>
              <a:gdLst/>
              <a:ahLst/>
              <a:cxnLst/>
              <a:rect l="l" t="t" r="r" b="b"/>
              <a:pathLst>
                <a:path w="890839" h="852767">
                  <a:moveTo>
                    <a:pt x="0" y="0"/>
                  </a:moveTo>
                  <a:lnTo>
                    <a:pt x="890839" y="0"/>
                  </a:lnTo>
                  <a:lnTo>
                    <a:pt x="890839" y="852767"/>
                  </a:lnTo>
                  <a:lnTo>
                    <a:pt x="0" y="852767"/>
                  </a:lnTo>
                  <a:close/>
                </a:path>
              </a:pathLst>
            </a:custGeom>
            <a:solidFill>
              <a:srgbClr val="CFF4FF"/>
            </a:solidFill>
            <a:ln w="19050" cap="sq">
              <a:solidFill>
                <a:srgbClr val="FFFFFF"/>
              </a:solidFill>
              <a:prstDash val="solid"/>
              <a:miter/>
            </a:ln>
          </p:spPr>
          <p:txBody>
            <a:bodyPr/>
            <a:lstStyle/>
            <a:p>
              <a:endParaRPr lang="en-US"/>
            </a:p>
          </p:txBody>
        </p:sp>
        <p:sp>
          <p:nvSpPr>
            <p:cNvPr id="19" name="TextBox 19"/>
            <p:cNvSpPr txBox="1"/>
            <p:nvPr/>
          </p:nvSpPr>
          <p:spPr>
            <a:xfrm>
              <a:off x="0" y="-38100"/>
              <a:ext cx="890839" cy="890867"/>
            </a:xfrm>
            <a:prstGeom prst="rect">
              <a:avLst/>
            </a:prstGeom>
          </p:spPr>
          <p:txBody>
            <a:bodyPr lIns="50800" tIns="50800" rIns="50800" bIns="50800" rtlCol="0" anchor="ctr"/>
            <a:lstStyle/>
            <a:p>
              <a:pPr algn="ctr">
                <a:lnSpc>
                  <a:spcPts val="2605"/>
                </a:lnSpc>
              </a:pPr>
              <a:endParaRPr/>
            </a:p>
          </p:txBody>
        </p:sp>
      </p:grpSp>
      <p:sp>
        <p:nvSpPr>
          <p:cNvPr id="20" name="Freeform 20"/>
          <p:cNvSpPr/>
          <p:nvPr/>
        </p:nvSpPr>
        <p:spPr>
          <a:xfrm>
            <a:off x="8543157" y="5313516"/>
            <a:ext cx="1081888" cy="1506426"/>
          </a:xfrm>
          <a:custGeom>
            <a:avLst/>
            <a:gdLst/>
            <a:ahLst/>
            <a:cxnLst/>
            <a:rect l="l" t="t" r="r" b="b"/>
            <a:pathLst>
              <a:path w="1081888" h="1506426">
                <a:moveTo>
                  <a:pt x="0" y="0"/>
                </a:moveTo>
                <a:lnTo>
                  <a:pt x="1081888" y="0"/>
                </a:lnTo>
                <a:lnTo>
                  <a:pt x="1081888" y="1506426"/>
                </a:lnTo>
                <a:lnTo>
                  <a:pt x="0" y="1506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1" name="Group 21"/>
          <p:cNvGrpSpPr/>
          <p:nvPr/>
        </p:nvGrpSpPr>
        <p:grpSpPr>
          <a:xfrm>
            <a:off x="12172657" y="1656990"/>
            <a:ext cx="3382405" cy="3145074"/>
            <a:chOff x="0" y="0"/>
            <a:chExt cx="890839" cy="828332"/>
          </a:xfrm>
        </p:grpSpPr>
        <p:sp>
          <p:nvSpPr>
            <p:cNvPr id="22" name="Freeform 22"/>
            <p:cNvSpPr/>
            <p:nvPr/>
          </p:nvSpPr>
          <p:spPr>
            <a:xfrm>
              <a:off x="0" y="0"/>
              <a:ext cx="890839" cy="828332"/>
            </a:xfrm>
            <a:custGeom>
              <a:avLst/>
              <a:gdLst/>
              <a:ahLst/>
              <a:cxnLst/>
              <a:rect l="l" t="t" r="r" b="b"/>
              <a:pathLst>
                <a:path w="890839" h="828332">
                  <a:moveTo>
                    <a:pt x="0" y="0"/>
                  </a:moveTo>
                  <a:lnTo>
                    <a:pt x="890839" y="0"/>
                  </a:lnTo>
                  <a:lnTo>
                    <a:pt x="890839" y="828332"/>
                  </a:lnTo>
                  <a:lnTo>
                    <a:pt x="0" y="828332"/>
                  </a:lnTo>
                  <a:close/>
                </a:path>
              </a:pathLst>
            </a:custGeom>
            <a:solidFill>
              <a:srgbClr val="CFF4FF"/>
            </a:solidFill>
            <a:ln w="19050" cap="sq">
              <a:solidFill>
                <a:srgbClr val="FFFFFF"/>
              </a:solidFill>
              <a:prstDash val="solid"/>
              <a:miter/>
            </a:ln>
          </p:spPr>
          <p:txBody>
            <a:bodyPr/>
            <a:lstStyle/>
            <a:p>
              <a:endParaRPr lang="en-US"/>
            </a:p>
          </p:txBody>
        </p:sp>
        <p:sp>
          <p:nvSpPr>
            <p:cNvPr id="23" name="TextBox 23"/>
            <p:cNvSpPr txBox="1"/>
            <p:nvPr/>
          </p:nvSpPr>
          <p:spPr>
            <a:xfrm>
              <a:off x="0" y="-38100"/>
              <a:ext cx="890839" cy="866432"/>
            </a:xfrm>
            <a:prstGeom prst="rect">
              <a:avLst/>
            </a:prstGeom>
          </p:spPr>
          <p:txBody>
            <a:bodyPr lIns="50800" tIns="50800" rIns="50800" bIns="50800" rtlCol="0" anchor="ctr"/>
            <a:lstStyle/>
            <a:p>
              <a:pPr algn="ctr">
                <a:lnSpc>
                  <a:spcPts val="2605"/>
                </a:lnSpc>
              </a:pPr>
              <a:endParaRPr/>
            </a:p>
          </p:txBody>
        </p:sp>
      </p:grpSp>
      <p:sp>
        <p:nvSpPr>
          <p:cNvPr id="24" name="Freeform 24"/>
          <p:cNvSpPr/>
          <p:nvPr/>
        </p:nvSpPr>
        <p:spPr>
          <a:xfrm>
            <a:off x="3578925" y="1959744"/>
            <a:ext cx="1747624" cy="1747624"/>
          </a:xfrm>
          <a:custGeom>
            <a:avLst/>
            <a:gdLst/>
            <a:ahLst/>
            <a:cxnLst/>
            <a:rect l="l" t="t" r="r" b="b"/>
            <a:pathLst>
              <a:path w="1747624" h="1747624">
                <a:moveTo>
                  <a:pt x="0" y="0"/>
                </a:moveTo>
                <a:lnTo>
                  <a:pt x="1747624" y="0"/>
                </a:lnTo>
                <a:lnTo>
                  <a:pt x="1747624" y="1747624"/>
                </a:lnTo>
                <a:lnTo>
                  <a:pt x="0" y="1747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8016719" y="2189988"/>
            <a:ext cx="2112541" cy="1388996"/>
          </a:xfrm>
          <a:custGeom>
            <a:avLst/>
            <a:gdLst/>
            <a:ahLst/>
            <a:cxnLst/>
            <a:rect l="l" t="t" r="r" b="b"/>
            <a:pathLst>
              <a:path w="2112541" h="1388996">
                <a:moveTo>
                  <a:pt x="0" y="0"/>
                </a:moveTo>
                <a:lnTo>
                  <a:pt x="2112541" y="0"/>
                </a:lnTo>
                <a:lnTo>
                  <a:pt x="2112541" y="1388996"/>
                </a:lnTo>
                <a:lnTo>
                  <a:pt x="0" y="13889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13083259" y="1959744"/>
            <a:ext cx="1561201" cy="1342633"/>
          </a:xfrm>
          <a:custGeom>
            <a:avLst/>
            <a:gdLst/>
            <a:ahLst/>
            <a:cxnLst/>
            <a:rect l="l" t="t" r="r" b="b"/>
            <a:pathLst>
              <a:path w="1561201" h="1342633">
                <a:moveTo>
                  <a:pt x="0" y="0"/>
                </a:moveTo>
                <a:lnTo>
                  <a:pt x="1561201" y="0"/>
                </a:lnTo>
                <a:lnTo>
                  <a:pt x="1561201" y="1342634"/>
                </a:lnTo>
                <a:lnTo>
                  <a:pt x="0" y="1342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3644647" y="5313516"/>
            <a:ext cx="1566437" cy="1560562"/>
          </a:xfrm>
          <a:custGeom>
            <a:avLst/>
            <a:gdLst/>
            <a:ahLst/>
            <a:cxnLst/>
            <a:rect l="l" t="t" r="r" b="b"/>
            <a:pathLst>
              <a:path w="1566437" h="1560562">
                <a:moveTo>
                  <a:pt x="0" y="0"/>
                </a:moveTo>
                <a:lnTo>
                  <a:pt x="1566437" y="0"/>
                </a:lnTo>
                <a:lnTo>
                  <a:pt x="1566437" y="1560562"/>
                </a:lnTo>
                <a:lnTo>
                  <a:pt x="0" y="15605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3183542" y="5329715"/>
            <a:ext cx="1596773" cy="1616985"/>
          </a:xfrm>
          <a:custGeom>
            <a:avLst/>
            <a:gdLst/>
            <a:ahLst/>
            <a:cxnLst/>
            <a:rect l="l" t="t" r="r" b="b"/>
            <a:pathLst>
              <a:path w="1596773" h="1616985">
                <a:moveTo>
                  <a:pt x="0" y="0"/>
                </a:moveTo>
                <a:lnTo>
                  <a:pt x="1596772" y="0"/>
                </a:lnTo>
                <a:lnTo>
                  <a:pt x="1596772" y="1616985"/>
                </a:lnTo>
                <a:lnTo>
                  <a:pt x="0" y="16169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TextBox 29"/>
          <p:cNvSpPr txBox="1"/>
          <p:nvPr/>
        </p:nvSpPr>
        <p:spPr>
          <a:xfrm>
            <a:off x="9765215" y="8982152"/>
            <a:ext cx="8197288" cy="996315"/>
          </a:xfrm>
          <a:prstGeom prst="rect">
            <a:avLst/>
          </a:prstGeom>
        </p:spPr>
        <p:txBody>
          <a:bodyPr lIns="0" tIns="0" rIns="0" bIns="0" rtlCol="0" anchor="t">
            <a:spAutoFit/>
          </a:bodyPr>
          <a:lstStyle/>
          <a:p>
            <a:pPr marL="0" lvl="0" indent="0" algn="ctr">
              <a:lnSpc>
                <a:spcPts val="7799"/>
              </a:lnSpc>
              <a:spcBef>
                <a:spcPct val="0"/>
              </a:spcBef>
            </a:pPr>
            <a:r>
              <a:rPr lang="en-US" sz="6499">
                <a:solidFill>
                  <a:srgbClr val="FFFFFF"/>
                </a:solidFill>
                <a:latin typeface="Now Bold"/>
              </a:rPr>
              <a:t>THE HOSA MODEL</a:t>
            </a:r>
          </a:p>
        </p:txBody>
      </p:sp>
      <p:sp>
        <p:nvSpPr>
          <p:cNvPr id="30" name="TextBox 30"/>
          <p:cNvSpPr txBox="1"/>
          <p:nvPr/>
        </p:nvSpPr>
        <p:spPr>
          <a:xfrm>
            <a:off x="3578925" y="200807"/>
            <a:ext cx="10596820" cy="1056133"/>
          </a:xfrm>
          <a:prstGeom prst="rect">
            <a:avLst/>
          </a:prstGeom>
        </p:spPr>
        <p:txBody>
          <a:bodyPr lIns="0" tIns="0" rIns="0" bIns="0" rtlCol="0" anchor="t">
            <a:spAutoFit/>
          </a:bodyPr>
          <a:lstStyle/>
          <a:p>
            <a:pPr marL="0" lvl="0" indent="0" algn="ctr">
              <a:lnSpc>
                <a:spcPts val="8693"/>
              </a:lnSpc>
              <a:spcBef>
                <a:spcPct val="0"/>
              </a:spcBef>
            </a:pPr>
            <a:r>
              <a:rPr lang="en-US" sz="6299">
                <a:solidFill>
                  <a:srgbClr val="FFFFFF"/>
                </a:solidFill>
                <a:latin typeface="DM Sans"/>
              </a:rPr>
              <a:t>Rememeber the Cs: </a:t>
            </a:r>
          </a:p>
        </p:txBody>
      </p:sp>
      <p:sp>
        <p:nvSpPr>
          <p:cNvPr id="31" name="TextBox 31"/>
          <p:cNvSpPr txBox="1"/>
          <p:nvPr/>
        </p:nvSpPr>
        <p:spPr>
          <a:xfrm>
            <a:off x="7875407" y="3921884"/>
            <a:ext cx="2395164" cy="553212"/>
          </a:xfrm>
          <a:prstGeom prst="rect">
            <a:avLst/>
          </a:prstGeom>
        </p:spPr>
        <p:txBody>
          <a:bodyPr lIns="0" tIns="0" rIns="0" bIns="0" rtlCol="0" anchor="t">
            <a:spAutoFit/>
          </a:bodyPr>
          <a:lstStyle/>
          <a:p>
            <a:pPr marL="0" lvl="0" indent="0" algn="ctr">
              <a:lnSpc>
                <a:spcPts val="4554"/>
              </a:lnSpc>
              <a:spcBef>
                <a:spcPct val="0"/>
              </a:spcBef>
            </a:pPr>
            <a:r>
              <a:rPr lang="en-US" sz="3300">
                <a:solidFill>
                  <a:srgbClr val="561F31"/>
                </a:solidFill>
                <a:latin typeface="DM Sans Bold"/>
              </a:rPr>
              <a:t>CHAPTER</a:t>
            </a:r>
          </a:p>
        </p:txBody>
      </p:sp>
      <p:sp>
        <p:nvSpPr>
          <p:cNvPr id="32" name="TextBox 32"/>
          <p:cNvSpPr txBox="1"/>
          <p:nvPr/>
        </p:nvSpPr>
        <p:spPr>
          <a:xfrm>
            <a:off x="2736663" y="3921884"/>
            <a:ext cx="3432147" cy="553212"/>
          </a:xfrm>
          <a:prstGeom prst="rect">
            <a:avLst/>
          </a:prstGeom>
        </p:spPr>
        <p:txBody>
          <a:bodyPr lIns="0" tIns="0" rIns="0" bIns="0" rtlCol="0" anchor="t">
            <a:spAutoFit/>
          </a:bodyPr>
          <a:lstStyle/>
          <a:p>
            <a:pPr marL="0" lvl="0" indent="0" algn="ctr">
              <a:lnSpc>
                <a:spcPts val="4553"/>
              </a:lnSpc>
              <a:spcBef>
                <a:spcPct val="0"/>
              </a:spcBef>
            </a:pPr>
            <a:r>
              <a:rPr lang="en-US" sz="3299">
                <a:solidFill>
                  <a:srgbClr val="0071C9"/>
                </a:solidFill>
                <a:latin typeface="DM Sans Bold"/>
              </a:rPr>
              <a:t>CLASSROOM</a:t>
            </a:r>
          </a:p>
        </p:txBody>
      </p:sp>
      <p:sp>
        <p:nvSpPr>
          <p:cNvPr id="33" name="TextBox 33"/>
          <p:cNvSpPr txBox="1"/>
          <p:nvPr/>
        </p:nvSpPr>
        <p:spPr>
          <a:xfrm>
            <a:off x="12419468" y="3388103"/>
            <a:ext cx="2888784" cy="1124712"/>
          </a:xfrm>
          <a:prstGeom prst="rect">
            <a:avLst/>
          </a:prstGeom>
        </p:spPr>
        <p:txBody>
          <a:bodyPr lIns="0" tIns="0" rIns="0" bIns="0" rtlCol="0" anchor="t">
            <a:spAutoFit/>
          </a:bodyPr>
          <a:lstStyle/>
          <a:p>
            <a:pPr marL="0" lvl="0" indent="0" algn="ctr">
              <a:lnSpc>
                <a:spcPts val="4554"/>
              </a:lnSpc>
              <a:spcBef>
                <a:spcPct val="0"/>
              </a:spcBef>
            </a:pPr>
            <a:r>
              <a:rPr lang="en-US" sz="3300">
                <a:solidFill>
                  <a:srgbClr val="AF9D8E"/>
                </a:solidFill>
                <a:latin typeface="DM Sans Bold"/>
              </a:rPr>
              <a:t>CAREER EXPERIENCES</a:t>
            </a:r>
          </a:p>
        </p:txBody>
      </p:sp>
      <p:sp>
        <p:nvSpPr>
          <p:cNvPr id="34" name="TextBox 34"/>
          <p:cNvSpPr txBox="1"/>
          <p:nvPr/>
        </p:nvSpPr>
        <p:spPr>
          <a:xfrm>
            <a:off x="3145976" y="7093153"/>
            <a:ext cx="2613521" cy="553212"/>
          </a:xfrm>
          <a:prstGeom prst="rect">
            <a:avLst/>
          </a:prstGeom>
        </p:spPr>
        <p:txBody>
          <a:bodyPr lIns="0" tIns="0" rIns="0" bIns="0" rtlCol="0" anchor="t">
            <a:spAutoFit/>
          </a:bodyPr>
          <a:lstStyle/>
          <a:p>
            <a:pPr marL="0" lvl="0" indent="0" algn="ctr">
              <a:lnSpc>
                <a:spcPts val="4554"/>
              </a:lnSpc>
              <a:spcBef>
                <a:spcPct val="0"/>
              </a:spcBef>
            </a:pPr>
            <a:r>
              <a:rPr lang="en-US" sz="3300">
                <a:solidFill>
                  <a:srgbClr val="841619"/>
                </a:solidFill>
                <a:latin typeface="DM Sans Bold"/>
              </a:rPr>
              <a:t>COMMUNITY</a:t>
            </a:r>
          </a:p>
        </p:txBody>
      </p:sp>
      <p:sp>
        <p:nvSpPr>
          <p:cNvPr id="35" name="TextBox 35"/>
          <p:cNvSpPr txBox="1"/>
          <p:nvPr/>
        </p:nvSpPr>
        <p:spPr>
          <a:xfrm>
            <a:off x="7635856" y="6991102"/>
            <a:ext cx="2874267" cy="1124712"/>
          </a:xfrm>
          <a:prstGeom prst="rect">
            <a:avLst/>
          </a:prstGeom>
        </p:spPr>
        <p:txBody>
          <a:bodyPr lIns="0" tIns="0" rIns="0" bIns="0" rtlCol="0" anchor="t">
            <a:spAutoFit/>
          </a:bodyPr>
          <a:lstStyle/>
          <a:p>
            <a:pPr marL="0" lvl="0" indent="0" algn="ctr">
              <a:lnSpc>
                <a:spcPts val="4554"/>
              </a:lnSpc>
              <a:spcBef>
                <a:spcPct val="0"/>
              </a:spcBef>
            </a:pPr>
            <a:r>
              <a:rPr lang="en-US" sz="3300">
                <a:solidFill>
                  <a:srgbClr val="004AAD"/>
                </a:solidFill>
                <a:latin typeface="DM Sans Bold"/>
              </a:rPr>
              <a:t>COMPETITIVE EVENTS</a:t>
            </a:r>
          </a:p>
        </p:txBody>
      </p:sp>
      <p:sp>
        <p:nvSpPr>
          <p:cNvPr id="36" name="TextBox 36"/>
          <p:cNvSpPr txBox="1"/>
          <p:nvPr/>
        </p:nvSpPr>
        <p:spPr>
          <a:xfrm>
            <a:off x="12225662" y="7181281"/>
            <a:ext cx="3276395" cy="553212"/>
          </a:xfrm>
          <a:prstGeom prst="rect">
            <a:avLst/>
          </a:prstGeom>
        </p:spPr>
        <p:txBody>
          <a:bodyPr lIns="0" tIns="0" rIns="0" bIns="0" rtlCol="0" anchor="t">
            <a:spAutoFit/>
          </a:bodyPr>
          <a:lstStyle/>
          <a:p>
            <a:pPr marL="0" lvl="0" indent="0" algn="ctr">
              <a:lnSpc>
                <a:spcPts val="4554"/>
              </a:lnSpc>
              <a:spcBef>
                <a:spcPct val="0"/>
              </a:spcBef>
            </a:pPr>
            <a:r>
              <a:rPr lang="en-US" sz="3300">
                <a:solidFill>
                  <a:srgbClr val="BB2D48"/>
                </a:solidFill>
                <a:latin typeface="DM Sans Bold"/>
              </a:rPr>
              <a:t>CONFERENCES</a:t>
            </a:r>
          </a:p>
        </p:txBody>
      </p:sp>
      <p:sp>
        <p:nvSpPr>
          <p:cNvPr id="37" name="Freeform 37"/>
          <p:cNvSpPr/>
          <p:nvPr/>
        </p:nvSpPr>
        <p:spPr>
          <a:xfrm rot="-5400000">
            <a:off x="-125599" y="5198964"/>
            <a:ext cx="4641839" cy="5534234"/>
          </a:xfrm>
          <a:custGeom>
            <a:avLst/>
            <a:gdLst/>
            <a:ahLst/>
            <a:cxnLst/>
            <a:rect l="l" t="t" r="r" b="b"/>
            <a:pathLst>
              <a:path w="4641839" h="5534234">
                <a:moveTo>
                  <a:pt x="0" y="0"/>
                </a:moveTo>
                <a:lnTo>
                  <a:pt x="4641838" y="0"/>
                </a:lnTo>
                <a:lnTo>
                  <a:pt x="4641838" y="5534234"/>
                </a:lnTo>
                <a:lnTo>
                  <a:pt x="0" y="55342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8" name="Freeform 38"/>
          <p:cNvSpPr/>
          <p:nvPr/>
        </p:nvSpPr>
        <p:spPr>
          <a:xfrm rot="5400000">
            <a:off x="13867404" y="-446198"/>
            <a:ext cx="4641839" cy="5534234"/>
          </a:xfrm>
          <a:custGeom>
            <a:avLst/>
            <a:gdLst/>
            <a:ahLst/>
            <a:cxnLst/>
            <a:rect l="l" t="t" r="r" b="b"/>
            <a:pathLst>
              <a:path w="4641839" h="5534234">
                <a:moveTo>
                  <a:pt x="0" y="0"/>
                </a:moveTo>
                <a:lnTo>
                  <a:pt x="4641839" y="0"/>
                </a:lnTo>
                <a:lnTo>
                  <a:pt x="4641839" y="5534234"/>
                </a:lnTo>
                <a:lnTo>
                  <a:pt x="0" y="55342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5848598" y="3755708"/>
            <a:ext cx="3066023" cy="4518575"/>
            <a:chOff x="0" y="0"/>
            <a:chExt cx="929358" cy="1369648"/>
          </a:xfrm>
        </p:grpSpPr>
        <p:sp>
          <p:nvSpPr>
            <p:cNvPr id="3" name="Freeform 3"/>
            <p:cNvSpPr/>
            <p:nvPr/>
          </p:nvSpPr>
          <p:spPr>
            <a:xfrm>
              <a:off x="0" y="0"/>
              <a:ext cx="929358" cy="1369648"/>
            </a:xfrm>
            <a:custGeom>
              <a:avLst/>
              <a:gdLst/>
              <a:ahLst/>
              <a:cxnLst/>
              <a:rect l="l" t="t" r="r" b="b"/>
              <a:pathLst>
                <a:path w="929358" h="1369648">
                  <a:moveTo>
                    <a:pt x="0" y="0"/>
                  </a:moveTo>
                  <a:lnTo>
                    <a:pt x="929358" y="0"/>
                  </a:lnTo>
                  <a:lnTo>
                    <a:pt x="929358" y="1369648"/>
                  </a:lnTo>
                  <a:lnTo>
                    <a:pt x="0" y="1369648"/>
                  </a:lnTo>
                  <a:close/>
                </a:path>
              </a:pathLst>
            </a:custGeom>
            <a:solidFill>
              <a:srgbClr val="051D40"/>
            </a:solidFill>
            <a:ln cap="sq">
              <a:noFill/>
              <a:prstDash val="solid"/>
              <a:miter/>
            </a:ln>
          </p:spPr>
          <p:txBody>
            <a:bodyPr/>
            <a:lstStyle/>
            <a:p>
              <a:endParaRPr lang="en-US"/>
            </a:p>
          </p:txBody>
        </p:sp>
        <p:sp>
          <p:nvSpPr>
            <p:cNvPr id="4" name="TextBox 4"/>
            <p:cNvSpPr txBox="1"/>
            <p:nvPr/>
          </p:nvSpPr>
          <p:spPr>
            <a:xfrm>
              <a:off x="0" y="-47625"/>
              <a:ext cx="929358" cy="1417273"/>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5" name="Group 5"/>
          <p:cNvGrpSpPr/>
          <p:nvPr/>
        </p:nvGrpSpPr>
        <p:grpSpPr>
          <a:xfrm>
            <a:off x="9332551" y="3755708"/>
            <a:ext cx="3210269" cy="4518575"/>
            <a:chOff x="0" y="0"/>
            <a:chExt cx="973081" cy="1369648"/>
          </a:xfrm>
        </p:grpSpPr>
        <p:sp>
          <p:nvSpPr>
            <p:cNvPr id="6" name="Freeform 6"/>
            <p:cNvSpPr/>
            <p:nvPr/>
          </p:nvSpPr>
          <p:spPr>
            <a:xfrm>
              <a:off x="0" y="0"/>
              <a:ext cx="973081" cy="1369648"/>
            </a:xfrm>
            <a:custGeom>
              <a:avLst/>
              <a:gdLst/>
              <a:ahLst/>
              <a:cxnLst/>
              <a:rect l="l" t="t" r="r" b="b"/>
              <a:pathLst>
                <a:path w="973081" h="1369648">
                  <a:moveTo>
                    <a:pt x="0" y="0"/>
                  </a:moveTo>
                  <a:lnTo>
                    <a:pt x="973081" y="0"/>
                  </a:lnTo>
                  <a:lnTo>
                    <a:pt x="973081" y="1369648"/>
                  </a:lnTo>
                  <a:lnTo>
                    <a:pt x="0" y="1369648"/>
                  </a:lnTo>
                  <a:close/>
                </a:path>
              </a:pathLst>
            </a:custGeom>
            <a:solidFill>
              <a:srgbClr val="051D40"/>
            </a:solidFill>
            <a:ln cap="sq">
              <a:noFill/>
              <a:prstDash val="solid"/>
              <a:miter/>
            </a:ln>
          </p:spPr>
          <p:txBody>
            <a:bodyPr/>
            <a:lstStyle/>
            <a:p>
              <a:endParaRPr lang="en-US"/>
            </a:p>
          </p:txBody>
        </p:sp>
        <p:sp>
          <p:nvSpPr>
            <p:cNvPr id="7" name="TextBox 7"/>
            <p:cNvSpPr txBox="1"/>
            <p:nvPr/>
          </p:nvSpPr>
          <p:spPr>
            <a:xfrm>
              <a:off x="0" y="-47625"/>
              <a:ext cx="973081" cy="1417273"/>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8" name="Group 8"/>
          <p:cNvGrpSpPr/>
          <p:nvPr/>
        </p:nvGrpSpPr>
        <p:grpSpPr>
          <a:xfrm>
            <a:off x="12990783" y="3755708"/>
            <a:ext cx="3065858" cy="4518575"/>
            <a:chOff x="0" y="0"/>
            <a:chExt cx="929308" cy="1369648"/>
          </a:xfrm>
        </p:grpSpPr>
        <p:sp>
          <p:nvSpPr>
            <p:cNvPr id="9" name="Freeform 9"/>
            <p:cNvSpPr/>
            <p:nvPr/>
          </p:nvSpPr>
          <p:spPr>
            <a:xfrm>
              <a:off x="0" y="0"/>
              <a:ext cx="929308" cy="1369648"/>
            </a:xfrm>
            <a:custGeom>
              <a:avLst/>
              <a:gdLst/>
              <a:ahLst/>
              <a:cxnLst/>
              <a:rect l="l" t="t" r="r" b="b"/>
              <a:pathLst>
                <a:path w="929308" h="1369648">
                  <a:moveTo>
                    <a:pt x="0" y="0"/>
                  </a:moveTo>
                  <a:lnTo>
                    <a:pt x="929308" y="0"/>
                  </a:lnTo>
                  <a:lnTo>
                    <a:pt x="929308" y="1369648"/>
                  </a:lnTo>
                  <a:lnTo>
                    <a:pt x="0" y="1369648"/>
                  </a:lnTo>
                  <a:close/>
                </a:path>
              </a:pathLst>
            </a:custGeom>
            <a:solidFill>
              <a:srgbClr val="051D40"/>
            </a:solidFill>
            <a:ln cap="sq">
              <a:noFill/>
              <a:prstDash val="solid"/>
              <a:miter/>
            </a:ln>
          </p:spPr>
          <p:txBody>
            <a:bodyPr/>
            <a:lstStyle/>
            <a:p>
              <a:endParaRPr lang="en-US"/>
            </a:p>
          </p:txBody>
        </p:sp>
        <p:sp>
          <p:nvSpPr>
            <p:cNvPr id="10" name="TextBox 10"/>
            <p:cNvSpPr txBox="1"/>
            <p:nvPr/>
          </p:nvSpPr>
          <p:spPr>
            <a:xfrm>
              <a:off x="0" y="-47625"/>
              <a:ext cx="929308" cy="1417273"/>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11" name="Group 11"/>
          <p:cNvGrpSpPr>
            <a:grpSpLocks noChangeAspect="1"/>
          </p:cNvGrpSpPr>
          <p:nvPr/>
        </p:nvGrpSpPr>
        <p:grpSpPr>
          <a:xfrm>
            <a:off x="9485056" y="3893230"/>
            <a:ext cx="2874396" cy="2863168"/>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8561" r="-8561"/>
              </a:stretch>
            </a:blipFill>
          </p:spPr>
          <p:txBody>
            <a:bodyPr/>
            <a:lstStyle/>
            <a:p>
              <a:endParaRPr lang="en-US"/>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a:p>
          </p:txBody>
        </p:sp>
      </p:grpSp>
      <p:sp>
        <p:nvSpPr>
          <p:cNvPr id="14" name="Freeform 14"/>
          <p:cNvSpPr/>
          <p:nvPr/>
        </p:nvSpPr>
        <p:spPr>
          <a:xfrm>
            <a:off x="4523064" y="8274283"/>
            <a:ext cx="2845162" cy="301305"/>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en-US"/>
          </a:p>
        </p:txBody>
      </p:sp>
      <p:sp>
        <p:nvSpPr>
          <p:cNvPr id="15" name="Freeform 15"/>
          <p:cNvSpPr/>
          <p:nvPr/>
        </p:nvSpPr>
        <p:spPr>
          <a:xfrm>
            <a:off x="7721419" y="8274283"/>
            <a:ext cx="2845162" cy="301305"/>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en-US"/>
          </a:p>
        </p:txBody>
      </p:sp>
      <p:sp>
        <p:nvSpPr>
          <p:cNvPr id="16" name="Freeform 16"/>
          <p:cNvSpPr/>
          <p:nvPr/>
        </p:nvSpPr>
        <p:spPr>
          <a:xfrm>
            <a:off x="10919774" y="8274283"/>
            <a:ext cx="2845162" cy="301305"/>
          </a:xfrm>
          <a:custGeom>
            <a:avLst/>
            <a:gdLst/>
            <a:ahLst/>
            <a:cxnLst/>
            <a:rect l="l" t="t" r="r" b="b"/>
            <a:pathLst>
              <a:path w="2845162" h="301305">
                <a:moveTo>
                  <a:pt x="0" y="0"/>
                </a:moveTo>
                <a:lnTo>
                  <a:pt x="2845162" y="0"/>
                </a:lnTo>
                <a:lnTo>
                  <a:pt x="2845162" y="301305"/>
                </a:lnTo>
                <a:lnTo>
                  <a:pt x="0" y="301305"/>
                </a:lnTo>
                <a:lnTo>
                  <a:pt x="0" y="0"/>
                </a:lnTo>
                <a:close/>
              </a:path>
            </a:pathLst>
          </a:custGeom>
          <a:blipFill>
            <a:blip r:embed="rId3"/>
            <a:stretch>
              <a:fillRect t="-86495"/>
            </a:stretch>
          </a:blipFill>
        </p:spPr>
        <p:txBody>
          <a:bodyPr/>
          <a:lstStyle/>
          <a:p>
            <a:endParaRPr lang="en-US"/>
          </a:p>
        </p:txBody>
      </p:sp>
      <p:grpSp>
        <p:nvGrpSpPr>
          <p:cNvPr id="17" name="Group 17"/>
          <p:cNvGrpSpPr/>
          <p:nvPr/>
        </p:nvGrpSpPr>
        <p:grpSpPr>
          <a:xfrm>
            <a:off x="-690640" y="-901848"/>
            <a:ext cx="19210521" cy="4453378"/>
            <a:chOff x="0" y="0"/>
            <a:chExt cx="5059561" cy="1172906"/>
          </a:xfrm>
        </p:grpSpPr>
        <p:sp>
          <p:nvSpPr>
            <p:cNvPr id="18" name="Freeform 18"/>
            <p:cNvSpPr/>
            <p:nvPr/>
          </p:nvSpPr>
          <p:spPr>
            <a:xfrm>
              <a:off x="0" y="0"/>
              <a:ext cx="5059561" cy="1172906"/>
            </a:xfrm>
            <a:custGeom>
              <a:avLst/>
              <a:gdLst/>
              <a:ahLst/>
              <a:cxnLst/>
              <a:rect l="l" t="t" r="r" b="b"/>
              <a:pathLst>
                <a:path w="5059561" h="1172906">
                  <a:moveTo>
                    <a:pt x="0" y="0"/>
                  </a:moveTo>
                  <a:lnTo>
                    <a:pt x="5059561" y="0"/>
                  </a:lnTo>
                  <a:lnTo>
                    <a:pt x="5059561" y="1172906"/>
                  </a:lnTo>
                  <a:lnTo>
                    <a:pt x="0" y="1172906"/>
                  </a:lnTo>
                  <a:close/>
                </a:path>
              </a:pathLst>
            </a:custGeom>
            <a:solidFill>
              <a:srgbClr val="051D40"/>
            </a:solidFill>
            <a:ln w="38100" cap="sq">
              <a:solidFill>
                <a:srgbClr val="56AEFF"/>
              </a:solidFill>
              <a:prstDash val="solid"/>
              <a:miter/>
            </a:ln>
          </p:spPr>
          <p:txBody>
            <a:bodyPr/>
            <a:lstStyle/>
            <a:p>
              <a:endParaRPr lang="en-US"/>
            </a:p>
          </p:txBody>
        </p:sp>
        <p:sp>
          <p:nvSpPr>
            <p:cNvPr id="19" name="TextBox 19"/>
            <p:cNvSpPr txBox="1"/>
            <p:nvPr/>
          </p:nvSpPr>
          <p:spPr>
            <a:xfrm>
              <a:off x="0" y="-38100"/>
              <a:ext cx="5059561" cy="1211006"/>
            </a:xfrm>
            <a:prstGeom prst="rect">
              <a:avLst/>
            </a:prstGeom>
          </p:spPr>
          <p:txBody>
            <a:bodyPr lIns="50800" tIns="50800" rIns="50800" bIns="50800" rtlCol="0" anchor="ctr"/>
            <a:lstStyle/>
            <a:p>
              <a:pPr algn="ctr">
                <a:lnSpc>
                  <a:spcPts val="2605"/>
                </a:lnSpc>
              </a:pPr>
              <a:endParaRPr/>
            </a:p>
          </p:txBody>
        </p:sp>
      </p:grpSp>
      <p:sp>
        <p:nvSpPr>
          <p:cNvPr id="20" name="Freeform 20"/>
          <p:cNvSpPr/>
          <p:nvPr/>
        </p:nvSpPr>
        <p:spPr>
          <a:xfrm>
            <a:off x="-363441" y="-390286"/>
            <a:ext cx="1715127" cy="1715127"/>
          </a:xfrm>
          <a:custGeom>
            <a:avLst/>
            <a:gdLst/>
            <a:ahLst/>
            <a:cxnLst/>
            <a:rect l="l" t="t" r="r" b="b"/>
            <a:pathLst>
              <a:path w="1715127" h="1715127">
                <a:moveTo>
                  <a:pt x="0" y="0"/>
                </a:moveTo>
                <a:lnTo>
                  <a:pt x="1715127" y="0"/>
                </a:lnTo>
                <a:lnTo>
                  <a:pt x="1715127" y="1715127"/>
                </a:lnTo>
                <a:lnTo>
                  <a:pt x="0" y="1715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1872830" y="0"/>
            <a:ext cx="2988937" cy="570615"/>
          </a:xfrm>
          <a:custGeom>
            <a:avLst/>
            <a:gdLst/>
            <a:ahLst/>
            <a:cxnLst/>
            <a:rect l="l" t="t" r="r" b="b"/>
            <a:pathLst>
              <a:path w="2988937" h="570615">
                <a:moveTo>
                  <a:pt x="0" y="0"/>
                </a:moveTo>
                <a:lnTo>
                  <a:pt x="2988937" y="0"/>
                </a:lnTo>
                <a:lnTo>
                  <a:pt x="2988937" y="570615"/>
                </a:lnTo>
                <a:lnTo>
                  <a:pt x="0" y="570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2" name="Group 22"/>
          <p:cNvGrpSpPr/>
          <p:nvPr/>
        </p:nvGrpSpPr>
        <p:grpSpPr>
          <a:xfrm>
            <a:off x="2570564" y="3755708"/>
            <a:ext cx="3091829" cy="4518575"/>
            <a:chOff x="0" y="0"/>
            <a:chExt cx="937180" cy="1369648"/>
          </a:xfrm>
        </p:grpSpPr>
        <p:sp>
          <p:nvSpPr>
            <p:cNvPr id="23" name="Freeform 23"/>
            <p:cNvSpPr/>
            <p:nvPr/>
          </p:nvSpPr>
          <p:spPr>
            <a:xfrm>
              <a:off x="0" y="0"/>
              <a:ext cx="937180" cy="1369648"/>
            </a:xfrm>
            <a:custGeom>
              <a:avLst/>
              <a:gdLst/>
              <a:ahLst/>
              <a:cxnLst/>
              <a:rect l="l" t="t" r="r" b="b"/>
              <a:pathLst>
                <a:path w="937180" h="1369648">
                  <a:moveTo>
                    <a:pt x="0" y="0"/>
                  </a:moveTo>
                  <a:lnTo>
                    <a:pt x="937180" y="0"/>
                  </a:lnTo>
                  <a:lnTo>
                    <a:pt x="937180" y="1369648"/>
                  </a:lnTo>
                  <a:lnTo>
                    <a:pt x="0" y="1369648"/>
                  </a:lnTo>
                  <a:close/>
                </a:path>
              </a:pathLst>
            </a:custGeom>
            <a:solidFill>
              <a:srgbClr val="051D40"/>
            </a:solidFill>
            <a:ln cap="sq">
              <a:noFill/>
              <a:prstDash val="solid"/>
              <a:miter/>
            </a:ln>
          </p:spPr>
          <p:txBody>
            <a:bodyPr/>
            <a:lstStyle/>
            <a:p>
              <a:endParaRPr lang="en-US"/>
            </a:p>
          </p:txBody>
        </p:sp>
        <p:sp>
          <p:nvSpPr>
            <p:cNvPr id="24" name="TextBox 24"/>
            <p:cNvSpPr txBox="1"/>
            <p:nvPr/>
          </p:nvSpPr>
          <p:spPr>
            <a:xfrm>
              <a:off x="0" y="-47625"/>
              <a:ext cx="937180" cy="1417273"/>
            </a:xfrm>
            <a:prstGeom prst="rect">
              <a:avLst/>
            </a:prstGeom>
          </p:spPr>
          <p:txBody>
            <a:bodyPr lIns="50800" tIns="50800" rIns="50800" bIns="50800" rtlCol="0" anchor="ctr"/>
            <a:lstStyle/>
            <a:p>
              <a:pPr marL="0" lvl="0" indent="0" algn="ctr">
                <a:lnSpc>
                  <a:spcPts val="3360"/>
                </a:lnSpc>
                <a:spcBef>
                  <a:spcPct val="0"/>
                </a:spcBef>
              </a:pPr>
              <a:endParaRPr/>
            </a:p>
          </p:txBody>
        </p:sp>
      </p:grpSp>
      <p:grpSp>
        <p:nvGrpSpPr>
          <p:cNvPr id="25" name="Group 25"/>
          <p:cNvGrpSpPr>
            <a:grpSpLocks noChangeAspect="1"/>
          </p:cNvGrpSpPr>
          <p:nvPr/>
        </p:nvGrpSpPr>
        <p:grpSpPr>
          <a:xfrm>
            <a:off x="5957804" y="3881072"/>
            <a:ext cx="2886601" cy="2875325"/>
            <a:chOff x="0" y="0"/>
            <a:chExt cx="6502400" cy="6477000"/>
          </a:xfrm>
        </p:grpSpPr>
        <p:sp>
          <p:nvSpPr>
            <p:cNvPr id="26" name="Freeform 2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17554" r="-17554"/>
              </a:stretch>
            </a:blipFill>
          </p:spPr>
          <p:txBody>
            <a:bodyPr/>
            <a:lstStyle/>
            <a:p>
              <a:endParaRPr lang="en-US"/>
            </a:p>
          </p:txBody>
        </p:sp>
        <p:sp>
          <p:nvSpPr>
            <p:cNvPr id="27" name="Freeform 2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a:p>
          </p:txBody>
        </p:sp>
      </p:grpSp>
      <p:grpSp>
        <p:nvGrpSpPr>
          <p:cNvPr id="28" name="Group 28"/>
          <p:cNvGrpSpPr>
            <a:grpSpLocks noChangeAspect="1"/>
          </p:cNvGrpSpPr>
          <p:nvPr/>
        </p:nvGrpSpPr>
        <p:grpSpPr>
          <a:xfrm>
            <a:off x="13066983" y="3938030"/>
            <a:ext cx="2844086" cy="2832977"/>
            <a:chOff x="0" y="0"/>
            <a:chExt cx="6502400" cy="6477000"/>
          </a:xfrm>
        </p:grpSpPr>
        <p:sp>
          <p:nvSpPr>
            <p:cNvPr id="29" name="Freeform 2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8490" r="-18490"/>
              </a:stretch>
            </a:blipFill>
          </p:spPr>
          <p:txBody>
            <a:bodyPr/>
            <a:lstStyle/>
            <a:p>
              <a:endParaRPr lang="en-US"/>
            </a:p>
          </p:txBody>
        </p:sp>
        <p:sp>
          <p:nvSpPr>
            <p:cNvPr id="30" name="Freeform 3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a:p>
          </p:txBody>
        </p:sp>
      </p:grpSp>
      <p:grpSp>
        <p:nvGrpSpPr>
          <p:cNvPr id="31" name="Group 31"/>
          <p:cNvGrpSpPr>
            <a:grpSpLocks noChangeAspect="1"/>
          </p:cNvGrpSpPr>
          <p:nvPr/>
        </p:nvGrpSpPr>
        <p:grpSpPr>
          <a:xfrm>
            <a:off x="2693897" y="3881072"/>
            <a:ext cx="2845162" cy="2834049"/>
            <a:chOff x="0" y="0"/>
            <a:chExt cx="6502400" cy="6477000"/>
          </a:xfrm>
        </p:grpSpPr>
        <p:sp>
          <p:nvSpPr>
            <p:cNvPr id="32" name="Freeform 3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35169" r="-35169"/>
              </a:stretch>
            </a:blipFill>
          </p:spPr>
          <p:txBody>
            <a:bodyPr/>
            <a:lstStyle/>
            <a:p>
              <a:endParaRPr lang="en-US"/>
            </a:p>
          </p:txBody>
        </p:sp>
        <p:sp>
          <p:nvSpPr>
            <p:cNvPr id="33" name="Freeform 3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a:p>
          </p:txBody>
        </p:sp>
      </p:grpSp>
      <p:sp>
        <p:nvSpPr>
          <p:cNvPr id="34" name="TextBox 34"/>
          <p:cNvSpPr txBox="1"/>
          <p:nvPr/>
        </p:nvSpPr>
        <p:spPr>
          <a:xfrm>
            <a:off x="494123" y="1766888"/>
            <a:ext cx="18198738" cy="1264920"/>
          </a:xfrm>
          <a:prstGeom prst="rect">
            <a:avLst/>
          </a:prstGeom>
        </p:spPr>
        <p:txBody>
          <a:bodyPr lIns="0" tIns="0" rIns="0" bIns="0" rtlCol="0" anchor="t">
            <a:spAutoFit/>
          </a:bodyPr>
          <a:lstStyle/>
          <a:p>
            <a:pPr marL="0" lvl="0" indent="0" algn="ctr">
              <a:lnSpc>
                <a:spcPts val="9959"/>
              </a:lnSpc>
              <a:spcBef>
                <a:spcPct val="0"/>
              </a:spcBef>
            </a:pPr>
            <a:r>
              <a:rPr lang="en-US" sz="8299">
                <a:solidFill>
                  <a:srgbClr val="FFFFFF"/>
                </a:solidFill>
                <a:latin typeface="Now Bold"/>
              </a:rPr>
              <a:t>IMPLEMENTATION STRATEGIES</a:t>
            </a:r>
          </a:p>
        </p:txBody>
      </p:sp>
      <p:sp>
        <p:nvSpPr>
          <p:cNvPr id="35" name="TextBox 35"/>
          <p:cNvSpPr txBox="1"/>
          <p:nvPr/>
        </p:nvSpPr>
        <p:spPr>
          <a:xfrm>
            <a:off x="6476779" y="7080248"/>
            <a:ext cx="1817546" cy="466725"/>
          </a:xfrm>
          <a:prstGeom prst="rect">
            <a:avLst/>
          </a:prstGeom>
        </p:spPr>
        <p:txBody>
          <a:bodyPr lIns="0" tIns="0" rIns="0" bIns="0" rtlCol="0" anchor="t">
            <a:spAutoFit/>
          </a:bodyPr>
          <a:lstStyle/>
          <a:p>
            <a:pPr algn="ctr">
              <a:lnSpc>
                <a:spcPts val="3600"/>
              </a:lnSpc>
            </a:pPr>
            <a:r>
              <a:rPr lang="en-US" sz="3000" spc="150">
                <a:solidFill>
                  <a:srgbClr val="FFFBFB"/>
                </a:solidFill>
                <a:latin typeface="DM Sans"/>
              </a:rPr>
              <a:t>LEAD</a:t>
            </a:r>
          </a:p>
        </p:txBody>
      </p:sp>
      <p:sp>
        <p:nvSpPr>
          <p:cNvPr id="36" name="TextBox 36"/>
          <p:cNvSpPr txBox="1"/>
          <p:nvPr/>
        </p:nvSpPr>
        <p:spPr>
          <a:xfrm>
            <a:off x="10019584" y="7091024"/>
            <a:ext cx="1817546" cy="466725"/>
          </a:xfrm>
          <a:prstGeom prst="rect">
            <a:avLst/>
          </a:prstGeom>
        </p:spPr>
        <p:txBody>
          <a:bodyPr lIns="0" tIns="0" rIns="0" bIns="0" rtlCol="0" anchor="t">
            <a:spAutoFit/>
          </a:bodyPr>
          <a:lstStyle/>
          <a:p>
            <a:pPr algn="ctr">
              <a:lnSpc>
                <a:spcPts val="3600"/>
              </a:lnSpc>
            </a:pPr>
            <a:r>
              <a:rPr lang="en-US" sz="3000" spc="150">
                <a:solidFill>
                  <a:srgbClr val="FFFBFB"/>
                </a:solidFill>
                <a:latin typeface="DM Sans"/>
              </a:rPr>
              <a:t>SERVE</a:t>
            </a:r>
          </a:p>
        </p:txBody>
      </p:sp>
      <p:sp>
        <p:nvSpPr>
          <p:cNvPr id="37" name="TextBox 37"/>
          <p:cNvSpPr txBox="1"/>
          <p:nvPr/>
        </p:nvSpPr>
        <p:spPr>
          <a:xfrm>
            <a:off x="2958869" y="7080248"/>
            <a:ext cx="2470628" cy="466725"/>
          </a:xfrm>
          <a:prstGeom prst="rect">
            <a:avLst/>
          </a:prstGeom>
        </p:spPr>
        <p:txBody>
          <a:bodyPr lIns="0" tIns="0" rIns="0" bIns="0" rtlCol="0" anchor="t">
            <a:spAutoFit/>
          </a:bodyPr>
          <a:lstStyle/>
          <a:p>
            <a:pPr algn="ctr">
              <a:lnSpc>
                <a:spcPts val="3600"/>
              </a:lnSpc>
            </a:pPr>
            <a:r>
              <a:rPr lang="en-US" sz="3000" spc="150">
                <a:solidFill>
                  <a:srgbClr val="FFFBFB"/>
                </a:solidFill>
                <a:latin typeface="DM Sans"/>
              </a:rPr>
              <a:t>LEARN</a:t>
            </a:r>
          </a:p>
        </p:txBody>
      </p:sp>
      <p:sp>
        <p:nvSpPr>
          <p:cNvPr id="38" name="TextBox 38"/>
          <p:cNvSpPr txBox="1"/>
          <p:nvPr/>
        </p:nvSpPr>
        <p:spPr>
          <a:xfrm>
            <a:off x="13367299" y="7080248"/>
            <a:ext cx="2312825" cy="466725"/>
          </a:xfrm>
          <a:prstGeom prst="rect">
            <a:avLst/>
          </a:prstGeom>
        </p:spPr>
        <p:txBody>
          <a:bodyPr lIns="0" tIns="0" rIns="0" bIns="0" rtlCol="0" anchor="t">
            <a:spAutoFit/>
          </a:bodyPr>
          <a:lstStyle/>
          <a:p>
            <a:pPr algn="ctr">
              <a:lnSpc>
                <a:spcPts val="3600"/>
              </a:lnSpc>
            </a:pPr>
            <a:r>
              <a:rPr lang="en-US" sz="3000" spc="150">
                <a:solidFill>
                  <a:srgbClr val="FFFBFB"/>
                </a:solidFill>
                <a:latin typeface="DM Sans"/>
              </a:rPr>
              <a:t>INNOVATE</a:t>
            </a:r>
          </a:p>
        </p:txBody>
      </p:sp>
      <p:sp>
        <p:nvSpPr>
          <p:cNvPr id="39" name="TextBox 39"/>
          <p:cNvSpPr txBox="1"/>
          <p:nvPr/>
        </p:nvSpPr>
        <p:spPr>
          <a:xfrm>
            <a:off x="6049104" y="8767127"/>
            <a:ext cx="6566892" cy="887095"/>
          </a:xfrm>
          <a:prstGeom prst="rect">
            <a:avLst/>
          </a:prstGeom>
        </p:spPr>
        <p:txBody>
          <a:bodyPr lIns="0" tIns="0" rIns="0" bIns="0" rtlCol="0" anchor="t">
            <a:spAutoFit/>
          </a:bodyPr>
          <a:lstStyle/>
          <a:p>
            <a:pPr algn="ctr">
              <a:lnSpc>
                <a:spcPts val="7279"/>
              </a:lnSpc>
            </a:pPr>
            <a:r>
              <a:rPr lang="en-US" sz="5199">
                <a:solidFill>
                  <a:srgbClr val="D9D9D9"/>
                </a:solidFill>
                <a:latin typeface="Canva Sans Bold"/>
              </a:rPr>
              <a:t>HOSA’s Core Values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7" name="AutoShape 7"/>
          <p:cNvSpPr/>
          <p:nvPr/>
        </p:nvSpPr>
        <p:spPr>
          <a:xfrm>
            <a:off x="1548907" y="3566958"/>
            <a:ext cx="7604618" cy="2649358"/>
          </a:xfrm>
          <a:prstGeom prst="rect">
            <a:avLst/>
          </a:prstGeom>
          <a:solidFill>
            <a:srgbClr val="000000">
              <a:alpha val="11765"/>
            </a:srgbClr>
          </a:solidFill>
        </p:spPr>
        <p:txBody>
          <a:bodyPr/>
          <a:lstStyle/>
          <a:p>
            <a:endParaRPr lang="en-US"/>
          </a:p>
        </p:txBody>
      </p:sp>
      <p:sp>
        <p:nvSpPr>
          <p:cNvPr id="8" name="AutoShape 8"/>
          <p:cNvSpPr/>
          <p:nvPr/>
        </p:nvSpPr>
        <p:spPr>
          <a:xfrm>
            <a:off x="1548907" y="6515759"/>
            <a:ext cx="7604618" cy="2649358"/>
          </a:xfrm>
          <a:prstGeom prst="rect">
            <a:avLst/>
          </a:prstGeom>
          <a:solidFill>
            <a:srgbClr val="000000">
              <a:alpha val="11765"/>
            </a:srgbClr>
          </a:solidFill>
        </p:spPr>
        <p:txBody>
          <a:bodyPr/>
          <a:lstStyle/>
          <a:p>
            <a:endParaRPr lang="en-US"/>
          </a:p>
        </p:txBody>
      </p:sp>
      <p:sp>
        <p:nvSpPr>
          <p:cNvPr id="9" name="AutoShape 9"/>
          <p:cNvSpPr/>
          <p:nvPr/>
        </p:nvSpPr>
        <p:spPr>
          <a:xfrm>
            <a:off x="9396184" y="3566958"/>
            <a:ext cx="7604618" cy="2649358"/>
          </a:xfrm>
          <a:prstGeom prst="rect">
            <a:avLst/>
          </a:prstGeom>
          <a:solidFill>
            <a:srgbClr val="000000">
              <a:alpha val="11765"/>
            </a:srgbClr>
          </a:solidFill>
        </p:spPr>
        <p:txBody>
          <a:bodyPr/>
          <a:lstStyle/>
          <a:p>
            <a:endParaRPr lang="en-US"/>
          </a:p>
        </p:txBody>
      </p:sp>
      <p:sp>
        <p:nvSpPr>
          <p:cNvPr id="10" name="AutoShape 10"/>
          <p:cNvSpPr/>
          <p:nvPr/>
        </p:nvSpPr>
        <p:spPr>
          <a:xfrm>
            <a:off x="9396184" y="6515759"/>
            <a:ext cx="7604618" cy="2649358"/>
          </a:xfrm>
          <a:prstGeom prst="rect">
            <a:avLst/>
          </a:prstGeom>
          <a:solidFill>
            <a:srgbClr val="000000">
              <a:alpha val="11765"/>
            </a:srgbClr>
          </a:solidFill>
        </p:spPr>
        <p:txBody>
          <a:bodyPr/>
          <a:lstStyle/>
          <a:p>
            <a:endParaRPr lang="en-US"/>
          </a:p>
        </p:txBody>
      </p:sp>
      <p:sp>
        <p:nvSpPr>
          <p:cNvPr id="11" name="AutoShape 11"/>
          <p:cNvSpPr/>
          <p:nvPr/>
        </p:nvSpPr>
        <p:spPr>
          <a:xfrm>
            <a:off x="1418053" y="3445811"/>
            <a:ext cx="7604618" cy="2649358"/>
          </a:xfrm>
          <a:prstGeom prst="rect">
            <a:avLst/>
          </a:prstGeom>
          <a:solidFill>
            <a:schemeClr val="accent1">
              <a:lumMod val="75000"/>
            </a:schemeClr>
          </a:solidFill>
        </p:spPr>
        <p:txBody>
          <a:bodyPr/>
          <a:lstStyle/>
          <a:p>
            <a:endParaRPr lang="en-US"/>
          </a:p>
        </p:txBody>
      </p:sp>
      <p:sp>
        <p:nvSpPr>
          <p:cNvPr id="12" name="AutoShape 12"/>
          <p:cNvSpPr/>
          <p:nvPr/>
        </p:nvSpPr>
        <p:spPr>
          <a:xfrm>
            <a:off x="1418053" y="6394612"/>
            <a:ext cx="7604618" cy="2649358"/>
          </a:xfrm>
          <a:prstGeom prst="rect">
            <a:avLst/>
          </a:prstGeom>
          <a:solidFill>
            <a:schemeClr val="accent1">
              <a:lumMod val="75000"/>
            </a:schemeClr>
          </a:solidFill>
        </p:spPr>
        <p:txBody>
          <a:bodyPr/>
          <a:lstStyle/>
          <a:p>
            <a:endParaRPr lang="en-US"/>
          </a:p>
        </p:txBody>
      </p:sp>
      <p:sp>
        <p:nvSpPr>
          <p:cNvPr id="13" name="AutoShape 13"/>
          <p:cNvSpPr/>
          <p:nvPr/>
        </p:nvSpPr>
        <p:spPr>
          <a:xfrm>
            <a:off x="9265329" y="3445811"/>
            <a:ext cx="7604618" cy="2649358"/>
          </a:xfrm>
          <a:prstGeom prst="rect">
            <a:avLst/>
          </a:prstGeom>
          <a:solidFill>
            <a:schemeClr val="accent1">
              <a:lumMod val="75000"/>
            </a:schemeClr>
          </a:solidFill>
        </p:spPr>
        <p:txBody>
          <a:bodyPr/>
          <a:lstStyle/>
          <a:p>
            <a:endParaRPr lang="en-US"/>
          </a:p>
        </p:txBody>
      </p:sp>
      <p:sp>
        <p:nvSpPr>
          <p:cNvPr id="14" name="AutoShape 14"/>
          <p:cNvSpPr/>
          <p:nvPr/>
        </p:nvSpPr>
        <p:spPr>
          <a:xfrm>
            <a:off x="9265329" y="6394612"/>
            <a:ext cx="7604618" cy="2649358"/>
          </a:xfrm>
          <a:prstGeom prst="rect">
            <a:avLst/>
          </a:prstGeom>
          <a:solidFill>
            <a:schemeClr val="accent1">
              <a:lumMod val="75000"/>
            </a:schemeClr>
          </a:solidFill>
        </p:spPr>
        <p:txBody>
          <a:bodyPr/>
          <a:lstStyle/>
          <a:p>
            <a:endParaRPr lang="en-US"/>
          </a:p>
        </p:txBody>
      </p:sp>
      <p:sp>
        <p:nvSpPr>
          <p:cNvPr id="15" name="TextBox 15"/>
          <p:cNvSpPr txBox="1"/>
          <p:nvPr/>
        </p:nvSpPr>
        <p:spPr>
          <a:xfrm>
            <a:off x="2724915" y="992166"/>
            <a:ext cx="12838170" cy="2070101"/>
          </a:xfrm>
          <a:prstGeom prst="rect">
            <a:avLst/>
          </a:prstGeom>
        </p:spPr>
        <p:txBody>
          <a:bodyPr lIns="0" tIns="0" rIns="0" bIns="0" rtlCol="0" anchor="t">
            <a:spAutoFit/>
          </a:bodyPr>
          <a:lstStyle/>
          <a:p>
            <a:pPr algn="ctr">
              <a:lnSpc>
                <a:spcPts val="8000"/>
              </a:lnSpc>
              <a:spcBef>
                <a:spcPct val="0"/>
              </a:spcBef>
            </a:pPr>
            <a:r>
              <a:rPr lang="en-US" sz="8000">
                <a:solidFill>
                  <a:srgbClr val="19598D"/>
                </a:solidFill>
                <a:latin typeface="Montserrat Ultra-Bold"/>
              </a:rPr>
              <a:t>CLASSROOM RESOURCES</a:t>
            </a:r>
          </a:p>
        </p:txBody>
      </p:sp>
      <p:sp>
        <p:nvSpPr>
          <p:cNvPr id="16" name="TextBox 16"/>
          <p:cNvSpPr txBox="1"/>
          <p:nvPr/>
        </p:nvSpPr>
        <p:spPr>
          <a:xfrm>
            <a:off x="1028700" y="9496425"/>
            <a:ext cx="5099376" cy="341009"/>
          </a:xfrm>
          <a:prstGeom prst="rect">
            <a:avLst/>
          </a:prstGeom>
        </p:spPr>
        <p:txBody>
          <a:bodyPr lIns="0" tIns="0" rIns="0" bIns="0" rtlCol="0" anchor="t">
            <a:spAutoFit/>
          </a:bodyPr>
          <a:lstStyle/>
          <a:p>
            <a:pPr>
              <a:lnSpc>
                <a:spcPts val="2550"/>
              </a:lnSpc>
            </a:pPr>
            <a:r>
              <a:rPr lang="en-US" sz="2550">
                <a:solidFill>
                  <a:srgbClr val="003D60"/>
                </a:solidFill>
                <a:latin typeface="Montserrat"/>
              </a:rPr>
              <a:t>www.hosa.org</a:t>
            </a:r>
          </a:p>
        </p:txBody>
      </p:sp>
      <p:sp>
        <p:nvSpPr>
          <p:cNvPr id="17" name="TextBox 17"/>
          <p:cNvSpPr txBox="1"/>
          <p:nvPr/>
        </p:nvSpPr>
        <p:spPr>
          <a:xfrm>
            <a:off x="9396184" y="4274112"/>
            <a:ext cx="7473763" cy="1749330"/>
          </a:xfrm>
          <a:prstGeom prst="rect">
            <a:avLst/>
          </a:prstGeom>
        </p:spPr>
        <p:txBody>
          <a:bodyPr lIns="0" tIns="0" rIns="0" bIns="0" rtlCol="0" anchor="t">
            <a:spAutoFit/>
          </a:bodyPr>
          <a:lstStyle/>
          <a:p>
            <a:pPr marL="0" lvl="0" indent="0" algn="ctr">
              <a:lnSpc>
                <a:spcPts val="2805"/>
              </a:lnSpc>
              <a:spcBef>
                <a:spcPct val="0"/>
              </a:spcBef>
            </a:pPr>
            <a:r>
              <a:rPr lang="en-US" sz="2003">
                <a:solidFill>
                  <a:srgbClr val="FFFFFF"/>
                </a:solidFill>
                <a:latin typeface="Montserrat"/>
              </a:rPr>
              <a:t>From classroom activities, website links, alumni career spotlights, lesson plans, video lessons, what HOSA competitive event is right for you, and engagement strategies, the “on-demand” page supports both HOSA Advisors and members. </a:t>
            </a:r>
          </a:p>
        </p:txBody>
      </p:sp>
      <p:sp>
        <p:nvSpPr>
          <p:cNvPr id="18" name="TextBox 18"/>
          <p:cNvSpPr txBox="1"/>
          <p:nvPr/>
        </p:nvSpPr>
        <p:spPr>
          <a:xfrm>
            <a:off x="9958907" y="3533840"/>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u="sng" dirty="0">
                <a:solidFill>
                  <a:schemeClr val="bg1"/>
                </a:solidFill>
                <a:latin typeface="Montserrat Bold"/>
                <a:hlinkClick r:id="rId4" tooltip="https://hosa.org/on-demand-learning-opportunities/">
                  <a:extLst>
                    <a:ext uri="{A12FA001-AC4F-418D-AE19-62706E023703}">
                      <ahyp:hlinkClr xmlns:ahyp="http://schemas.microsoft.com/office/drawing/2018/hyperlinkcolor" val="tx"/>
                    </a:ext>
                  </a:extLst>
                </a:hlinkClick>
              </a:rPr>
              <a:t>HOSA On-Demand</a:t>
            </a:r>
          </a:p>
        </p:txBody>
      </p:sp>
      <p:sp>
        <p:nvSpPr>
          <p:cNvPr id="19" name="TextBox 19"/>
          <p:cNvSpPr txBox="1"/>
          <p:nvPr/>
        </p:nvSpPr>
        <p:spPr>
          <a:xfrm>
            <a:off x="1820583" y="4571880"/>
            <a:ext cx="6799557" cy="1153795"/>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From past keynote speakers to CE updates, subscribe to HOSA’s YouTube Channel for added video resources. </a:t>
            </a:r>
          </a:p>
        </p:txBody>
      </p:sp>
      <p:sp>
        <p:nvSpPr>
          <p:cNvPr id="20" name="TextBox 20"/>
          <p:cNvSpPr txBox="1"/>
          <p:nvPr/>
        </p:nvSpPr>
        <p:spPr>
          <a:xfrm>
            <a:off x="2111630" y="3695766"/>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u="sng" dirty="0">
                <a:solidFill>
                  <a:schemeClr val="bg1"/>
                </a:solidFill>
                <a:latin typeface="Montserrat Bold"/>
                <a:hlinkClick r:id="rId5" tooltip="https://www.youtube.com/user/NationalHOSA">
                  <a:extLst>
                    <a:ext uri="{A12FA001-AC4F-418D-AE19-62706E023703}">
                      <ahyp:hlinkClr xmlns:ahyp="http://schemas.microsoft.com/office/drawing/2018/hyperlinkcolor" val="tx"/>
                    </a:ext>
                  </a:extLst>
                </a:hlinkClick>
              </a:rPr>
              <a:t>HOSA on YouTube</a:t>
            </a:r>
          </a:p>
        </p:txBody>
      </p:sp>
      <p:sp>
        <p:nvSpPr>
          <p:cNvPr id="21" name="TextBox 21"/>
          <p:cNvSpPr txBox="1"/>
          <p:nvPr/>
        </p:nvSpPr>
        <p:spPr>
          <a:xfrm>
            <a:off x="9641401" y="7550326"/>
            <a:ext cx="6852475" cy="1153795"/>
          </a:xfrm>
          <a:prstGeom prst="rect">
            <a:avLst/>
          </a:prstGeom>
        </p:spPr>
        <p:txBody>
          <a:bodyPr lIns="0" tIns="0" rIns="0" bIns="0" rtlCol="0" anchor="t">
            <a:spAutoFit/>
          </a:bodyPr>
          <a:lstStyle/>
          <a:p>
            <a:pPr algn="ctr">
              <a:lnSpc>
                <a:spcPts val="3080"/>
              </a:lnSpc>
            </a:pPr>
            <a:r>
              <a:rPr lang="en-US" sz="2200">
                <a:solidFill>
                  <a:srgbClr val="FFFFFF"/>
                </a:solidFill>
                <a:latin typeface="Montserrat"/>
              </a:rPr>
              <a:t>Periodical published three times a year that contains organizational updates news from across HOSA’s global membership. </a:t>
            </a:r>
          </a:p>
        </p:txBody>
      </p:sp>
      <p:sp>
        <p:nvSpPr>
          <p:cNvPr id="22" name="TextBox 22"/>
          <p:cNvSpPr txBox="1"/>
          <p:nvPr/>
        </p:nvSpPr>
        <p:spPr>
          <a:xfrm>
            <a:off x="9958907" y="6644940"/>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u="sng" dirty="0">
                <a:solidFill>
                  <a:schemeClr val="bg1"/>
                </a:solidFill>
                <a:latin typeface="Montserrat Bold"/>
                <a:hlinkClick r:id="rId6" tooltip="https://hosa.org/hosa-emagazine/">
                  <a:extLst>
                    <a:ext uri="{A12FA001-AC4F-418D-AE19-62706E023703}">
                      <ahyp:hlinkClr xmlns:ahyp="http://schemas.microsoft.com/office/drawing/2018/hyperlinkcolor" val="tx"/>
                    </a:ext>
                  </a:extLst>
                </a:hlinkClick>
              </a:rPr>
              <a:t>e-magazine</a:t>
            </a:r>
          </a:p>
        </p:txBody>
      </p:sp>
      <p:sp>
        <p:nvSpPr>
          <p:cNvPr id="23" name="TextBox 23"/>
          <p:cNvSpPr txBox="1"/>
          <p:nvPr/>
        </p:nvSpPr>
        <p:spPr>
          <a:xfrm>
            <a:off x="1820583" y="7782804"/>
            <a:ext cx="6799557"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Collection of highlights from HOSA events and testimonials from HOSA partners and alumni.</a:t>
            </a:r>
          </a:p>
        </p:txBody>
      </p:sp>
      <p:sp>
        <p:nvSpPr>
          <p:cNvPr id="24" name="TextBox 24"/>
          <p:cNvSpPr txBox="1"/>
          <p:nvPr/>
        </p:nvSpPr>
        <p:spPr>
          <a:xfrm>
            <a:off x="2111630" y="6826426"/>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u="sng" dirty="0">
                <a:solidFill>
                  <a:schemeClr val="bg1"/>
                </a:solidFill>
                <a:latin typeface="Montserrat Bold"/>
                <a:hlinkClick r:id="rId7" tooltip="https://hosa.org/video-resources/">
                  <a:extLst>
                    <a:ext uri="{A12FA001-AC4F-418D-AE19-62706E023703}">
                      <ahyp:hlinkClr xmlns:ahyp="http://schemas.microsoft.com/office/drawing/2018/hyperlinkcolor" val="tx"/>
                    </a:ext>
                  </a:extLst>
                </a:hlinkClick>
              </a:rPr>
              <a:t>Video Library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65204" y="6328"/>
            <a:ext cx="10277367" cy="2739331"/>
          </a:xfrm>
          <a:prstGeom prst="rect">
            <a:avLst/>
          </a:prstGeom>
          <a:solidFill>
            <a:srgbClr val="19598D"/>
          </a:solidFill>
        </p:spPr>
        <p:txBody>
          <a:bodyPr/>
          <a:lstStyle/>
          <a:p>
            <a:endParaRPr lang="en-US"/>
          </a:p>
        </p:txBody>
      </p:sp>
      <p:sp>
        <p:nvSpPr>
          <p:cNvPr id="3" name="AutoShape 3"/>
          <p:cNvSpPr/>
          <p:nvPr/>
        </p:nvSpPr>
        <p:spPr>
          <a:xfrm>
            <a:off x="8741989" y="-1074230"/>
            <a:ext cx="3973783" cy="6148935"/>
          </a:xfrm>
          <a:prstGeom prst="rect">
            <a:avLst/>
          </a:prstGeom>
          <a:solidFill>
            <a:srgbClr val="000000">
              <a:alpha val="21961"/>
            </a:srgbClr>
          </a:solidFill>
        </p:spPr>
        <p:txBody>
          <a:bodyPr/>
          <a:lstStyle/>
          <a:p>
            <a:endParaRPr lang="en-US"/>
          </a:p>
        </p:txBody>
      </p:sp>
      <p:sp>
        <p:nvSpPr>
          <p:cNvPr id="4" name="AutoShape 4"/>
          <p:cNvSpPr/>
          <p:nvPr/>
        </p:nvSpPr>
        <p:spPr>
          <a:xfrm>
            <a:off x="13239987" y="-597972"/>
            <a:ext cx="4688171" cy="8725930"/>
          </a:xfrm>
          <a:prstGeom prst="rect">
            <a:avLst/>
          </a:prstGeom>
          <a:solidFill>
            <a:srgbClr val="000000">
              <a:alpha val="21961"/>
            </a:srgbClr>
          </a:solidFill>
        </p:spPr>
        <p:txBody>
          <a:bodyPr/>
          <a:lstStyle/>
          <a:p>
            <a:endParaRPr lang="en-US"/>
          </a:p>
        </p:txBody>
      </p:sp>
      <p:grpSp>
        <p:nvGrpSpPr>
          <p:cNvPr id="5" name="Group 5"/>
          <p:cNvGrpSpPr/>
          <p:nvPr/>
        </p:nvGrpSpPr>
        <p:grpSpPr>
          <a:xfrm>
            <a:off x="13630172" y="442912"/>
            <a:ext cx="4297986" cy="7985083"/>
            <a:chOff x="0" y="0"/>
            <a:chExt cx="5730648" cy="10646778"/>
          </a:xfrm>
        </p:grpSpPr>
        <p:pic>
          <p:nvPicPr>
            <p:cNvPr id="6" name="Picture 6"/>
            <p:cNvPicPr>
              <a:picLocks noChangeAspect="1"/>
            </p:cNvPicPr>
            <p:nvPr/>
          </p:nvPicPr>
          <p:blipFill>
            <a:blip r:embed="rId2"/>
            <a:srcRect l="24843" r="36038"/>
            <a:stretch>
              <a:fillRect/>
            </a:stretch>
          </p:blipFill>
          <p:spPr>
            <a:xfrm>
              <a:off x="0" y="0"/>
              <a:ext cx="5730648" cy="10646778"/>
            </a:xfrm>
            <a:prstGeom prst="rect">
              <a:avLst/>
            </a:prstGeom>
          </p:spPr>
        </p:pic>
      </p:grpSp>
      <p:grpSp>
        <p:nvGrpSpPr>
          <p:cNvPr id="7" name="Group 7"/>
          <p:cNvGrpSpPr/>
          <p:nvPr/>
        </p:nvGrpSpPr>
        <p:grpSpPr>
          <a:xfrm>
            <a:off x="8599114" y="0"/>
            <a:ext cx="3973783" cy="4931830"/>
            <a:chOff x="0" y="0"/>
            <a:chExt cx="5298377" cy="6575773"/>
          </a:xfrm>
        </p:grpSpPr>
        <p:pic>
          <p:nvPicPr>
            <p:cNvPr id="8" name="Picture 8"/>
            <p:cNvPicPr>
              <a:picLocks noChangeAspect="1"/>
            </p:cNvPicPr>
            <p:nvPr/>
          </p:nvPicPr>
          <p:blipFill>
            <a:blip r:embed="rId3"/>
            <a:srcRect l="23141" r="23141"/>
            <a:stretch>
              <a:fillRect/>
            </a:stretch>
          </p:blipFill>
          <p:spPr>
            <a:xfrm>
              <a:off x="0" y="0"/>
              <a:ext cx="5298377" cy="6575773"/>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10" name="Freeform 10"/>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12" name="AutoShape 12"/>
          <p:cNvSpPr/>
          <p:nvPr/>
        </p:nvSpPr>
        <p:spPr>
          <a:xfrm>
            <a:off x="2935838" y="8529100"/>
            <a:ext cx="2661157" cy="0"/>
          </a:xfrm>
          <a:prstGeom prst="line">
            <a:avLst/>
          </a:prstGeom>
          <a:ln w="600075" cap="rnd">
            <a:solidFill>
              <a:srgbClr val="19598D"/>
            </a:solidFill>
            <a:prstDash val="solid"/>
            <a:headEnd type="none" w="sm" len="sm"/>
            <a:tailEnd type="none" w="sm" len="sm"/>
          </a:ln>
        </p:spPr>
        <p:txBody>
          <a:bodyPr/>
          <a:lstStyle/>
          <a:p>
            <a:endParaRPr lang="en-US"/>
          </a:p>
        </p:txBody>
      </p:sp>
      <p:sp>
        <p:nvSpPr>
          <p:cNvPr id="13" name="TextBox 13"/>
          <p:cNvSpPr txBox="1"/>
          <p:nvPr/>
        </p:nvSpPr>
        <p:spPr>
          <a:xfrm>
            <a:off x="1028700" y="9486900"/>
            <a:ext cx="5099376" cy="271160"/>
          </a:xfrm>
          <a:prstGeom prst="rect">
            <a:avLst/>
          </a:prstGeom>
        </p:spPr>
        <p:txBody>
          <a:bodyPr lIns="0" tIns="0" rIns="0" bIns="0" rtlCol="0" anchor="t">
            <a:spAutoFit/>
          </a:bodyPr>
          <a:lstStyle/>
          <a:p>
            <a:pPr>
              <a:lnSpc>
                <a:spcPts val="2050"/>
              </a:lnSpc>
            </a:pPr>
            <a:r>
              <a:rPr lang="en-US" sz="2050">
                <a:solidFill>
                  <a:srgbClr val="D9D9D9"/>
                </a:solidFill>
                <a:latin typeface="Montserrat"/>
              </a:rPr>
              <a:t>www.hosa.org</a:t>
            </a:r>
          </a:p>
        </p:txBody>
      </p:sp>
      <p:sp>
        <p:nvSpPr>
          <p:cNvPr id="14" name="TextBox 14"/>
          <p:cNvSpPr txBox="1"/>
          <p:nvPr/>
        </p:nvSpPr>
        <p:spPr>
          <a:xfrm>
            <a:off x="1028700" y="1041387"/>
            <a:ext cx="7097448"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Ultra-Bold"/>
              </a:rPr>
              <a:t>Competitive Events</a:t>
            </a:r>
          </a:p>
        </p:txBody>
      </p:sp>
      <p:sp>
        <p:nvSpPr>
          <p:cNvPr id="15" name="TextBox 15"/>
          <p:cNvSpPr txBox="1"/>
          <p:nvPr/>
        </p:nvSpPr>
        <p:spPr>
          <a:xfrm>
            <a:off x="1124573" y="4014692"/>
            <a:ext cx="7151717" cy="4320129"/>
          </a:xfrm>
          <a:prstGeom prst="rect">
            <a:avLst/>
          </a:prstGeom>
        </p:spPr>
        <p:txBody>
          <a:bodyPr lIns="0" tIns="0" rIns="0" bIns="0" rtlCol="0" anchor="t">
            <a:spAutoFit/>
          </a:bodyPr>
          <a:lstStyle/>
          <a:p>
            <a:pPr>
              <a:lnSpc>
                <a:spcPts val="3845"/>
              </a:lnSpc>
            </a:pPr>
            <a:r>
              <a:rPr lang="en-US" sz="2746">
                <a:solidFill>
                  <a:srgbClr val="000000"/>
                </a:solidFill>
                <a:latin typeface="Montserrat"/>
              </a:rPr>
              <a:t>Each year, the HOSA Competitive Events Guidelines are reviewed against curriculum standards for common health science offerings including PLTW, NAF Academies, NCHSE Standards, and STEM pathway courses. CE event crosswalks can be used as supplemental activities for matching coursework... and MORE! </a:t>
            </a:r>
          </a:p>
        </p:txBody>
      </p:sp>
      <p:sp>
        <p:nvSpPr>
          <p:cNvPr id="16" name="TextBox 16"/>
          <p:cNvSpPr txBox="1"/>
          <p:nvPr/>
        </p:nvSpPr>
        <p:spPr>
          <a:xfrm>
            <a:off x="3114689" y="8287195"/>
            <a:ext cx="2303456" cy="436185"/>
          </a:xfrm>
          <a:prstGeom prst="rect">
            <a:avLst/>
          </a:prstGeom>
        </p:spPr>
        <p:txBody>
          <a:bodyPr lIns="0" tIns="0" rIns="0" bIns="0" rtlCol="0" anchor="t">
            <a:spAutoFit/>
          </a:bodyPr>
          <a:lstStyle/>
          <a:p>
            <a:pPr algn="ctr">
              <a:lnSpc>
                <a:spcPts val="3629"/>
              </a:lnSpc>
            </a:pPr>
            <a:r>
              <a:rPr lang="en-US" sz="2592" u="sng">
                <a:solidFill>
                  <a:srgbClr val="FFFFFF"/>
                </a:solidFill>
                <a:latin typeface="Montserrat Semi-Bold"/>
                <a:hlinkClick r:id="rId6" tooltip="https://hosa.org/ceusefultools/"/>
              </a:rPr>
              <a:t>View More</a:t>
            </a:r>
          </a:p>
        </p:txBody>
      </p:sp>
      <p:sp>
        <p:nvSpPr>
          <p:cNvPr id="17" name="TextBox 17"/>
          <p:cNvSpPr txBox="1"/>
          <p:nvPr/>
        </p:nvSpPr>
        <p:spPr>
          <a:xfrm>
            <a:off x="900174" y="3025762"/>
            <a:ext cx="7698939" cy="754950"/>
          </a:xfrm>
          <a:prstGeom prst="rect">
            <a:avLst/>
          </a:prstGeom>
        </p:spPr>
        <p:txBody>
          <a:bodyPr wrap="square" lIns="0" tIns="0" rIns="0" bIns="0" rtlCol="0" anchor="t">
            <a:spAutoFit/>
          </a:bodyPr>
          <a:lstStyle/>
          <a:p>
            <a:pPr algn="ctr">
              <a:lnSpc>
                <a:spcPts val="6300"/>
              </a:lnSpc>
            </a:pPr>
            <a:r>
              <a:rPr lang="en-US" sz="4500" dirty="0">
                <a:solidFill>
                  <a:srgbClr val="19598D"/>
                </a:solidFill>
                <a:latin typeface="Canva Sans Bold Italics"/>
              </a:rPr>
              <a:t>NOT just for conferences!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7000"/>
            </a:blip>
            <a:stretch>
              <a:fillRect t="-9259" b="-9259"/>
            </a:stretch>
          </a:blipFill>
        </p:spPr>
        <p:txBody>
          <a:bodyPr/>
          <a:lstStyle/>
          <a:p>
            <a:endParaRPr lang="en-US"/>
          </a:p>
        </p:txBody>
      </p:sp>
      <p:sp>
        <p:nvSpPr>
          <p:cNvPr id="3" name="Freeform 3"/>
          <p:cNvSpPr/>
          <p:nvPr/>
        </p:nvSpPr>
        <p:spPr>
          <a:xfrm>
            <a:off x="1028700" y="1202757"/>
            <a:ext cx="8445652" cy="8229600"/>
          </a:xfrm>
          <a:custGeom>
            <a:avLst/>
            <a:gdLst/>
            <a:ahLst/>
            <a:cxnLst/>
            <a:rect l="l" t="t" r="r" b="b"/>
            <a:pathLst>
              <a:path w="8445652" h="8229600">
                <a:moveTo>
                  <a:pt x="0" y="0"/>
                </a:moveTo>
                <a:lnTo>
                  <a:pt x="8445652" y="0"/>
                </a:lnTo>
                <a:lnTo>
                  <a:pt x="8445652" y="8229600"/>
                </a:lnTo>
                <a:lnTo>
                  <a:pt x="0" y="82296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10800000">
            <a:off x="7476771" y="313610"/>
            <a:ext cx="10409316" cy="1778295"/>
            <a:chOff x="0" y="0"/>
            <a:chExt cx="2741548" cy="468358"/>
          </a:xfrm>
        </p:grpSpPr>
        <p:sp>
          <p:nvSpPr>
            <p:cNvPr id="5" name="Freeform 5"/>
            <p:cNvSpPr/>
            <p:nvPr/>
          </p:nvSpPr>
          <p:spPr>
            <a:xfrm>
              <a:off x="0" y="0"/>
              <a:ext cx="2741548" cy="468358"/>
            </a:xfrm>
            <a:custGeom>
              <a:avLst/>
              <a:gdLst/>
              <a:ahLst/>
              <a:cxnLst/>
              <a:rect l="l" t="t" r="r" b="b"/>
              <a:pathLst>
                <a:path w="2741548" h="468358">
                  <a:moveTo>
                    <a:pt x="67681" y="0"/>
                  </a:moveTo>
                  <a:lnTo>
                    <a:pt x="2673867" y="0"/>
                  </a:lnTo>
                  <a:cubicBezTo>
                    <a:pt x="2711247" y="0"/>
                    <a:pt x="2741548" y="30302"/>
                    <a:pt x="2741548" y="67681"/>
                  </a:cubicBezTo>
                  <a:lnTo>
                    <a:pt x="2741548" y="400676"/>
                  </a:lnTo>
                  <a:cubicBezTo>
                    <a:pt x="2741548" y="418627"/>
                    <a:pt x="2734418" y="435842"/>
                    <a:pt x="2721725" y="448534"/>
                  </a:cubicBezTo>
                  <a:cubicBezTo>
                    <a:pt x="2709032" y="461227"/>
                    <a:pt x="2691817" y="468358"/>
                    <a:pt x="2673867" y="468358"/>
                  </a:cubicBezTo>
                  <a:lnTo>
                    <a:pt x="67681" y="468358"/>
                  </a:lnTo>
                  <a:cubicBezTo>
                    <a:pt x="30302" y="468358"/>
                    <a:pt x="0" y="438056"/>
                    <a:pt x="0" y="400676"/>
                  </a:cubicBezTo>
                  <a:lnTo>
                    <a:pt x="0" y="67681"/>
                  </a:lnTo>
                  <a:cubicBezTo>
                    <a:pt x="0" y="49731"/>
                    <a:pt x="7131" y="32516"/>
                    <a:pt x="19823" y="19823"/>
                  </a:cubicBezTo>
                  <a:cubicBezTo>
                    <a:pt x="32516" y="7131"/>
                    <a:pt x="49731" y="0"/>
                    <a:pt x="67681" y="0"/>
                  </a:cubicBezTo>
                  <a:close/>
                </a:path>
              </a:pathLst>
            </a:custGeom>
            <a:solidFill>
              <a:srgbClr val="126289"/>
            </a:solidFill>
          </p:spPr>
          <p:txBody>
            <a:bodyPr/>
            <a:lstStyle/>
            <a:p>
              <a:endParaRPr lang="en-US"/>
            </a:p>
          </p:txBody>
        </p:sp>
        <p:sp>
          <p:nvSpPr>
            <p:cNvPr id="6" name="TextBox 6"/>
            <p:cNvSpPr txBox="1"/>
            <p:nvPr/>
          </p:nvSpPr>
          <p:spPr>
            <a:xfrm>
              <a:off x="0" y="-57150"/>
              <a:ext cx="2741548" cy="52550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99604" y="9764278"/>
            <a:ext cx="19491312" cy="1014155"/>
            <a:chOff x="0" y="0"/>
            <a:chExt cx="5133514" cy="267103"/>
          </a:xfrm>
        </p:grpSpPr>
        <p:sp>
          <p:nvSpPr>
            <p:cNvPr id="8" name="Freeform 8"/>
            <p:cNvSpPr/>
            <p:nvPr/>
          </p:nvSpPr>
          <p:spPr>
            <a:xfrm>
              <a:off x="0" y="0"/>
              <a:ext cx="5133514" cy="267103"/>
            </a:xfrm>
            <a:custGeom>
              <a:avLst/>
              <a:gdLst/>
              <a:ahLst/>
              <a:cxnLst/>
              <a:rect l="l" t="t" r="r" b="b"/>
              <a:pathLst>
                <a:path w="5133514" h="267103">
                  <a:moveTo>
                    <a:pt x="0" y="0"/>
                  </a:moveTo>
                  <a:lnTo>
                    <a:pt x="5133514" y="0"/>
                  </a:lnTo>
                  <a:lnTo>
                    <a:pt x="5133514" y="267103"/>
                  </a:lnTo>
                  <a:lnTo>
                    <a:pt x="0" y="267103"/>
                  </a:lnTo>
                  <a:close/>
                </a:path>
              </a:pathLst>
            </a:custGeom>
            <a:solidFill>
              <a:srgbClr val="003D60"/>
            </a:solidFill>
          </p:spPr>
          <p:txBody>
            <a:bodyPr/>
            <a:lstStyle/>
            <a:p>
              <a:endParaRPr lang="en-US"/>
            </a:p>
          </p:txBody>
        </p:sp>
        <p:sp>
          <p:nvSpPr>
            <p:cNvPr id="9" name="TextBox 9"/>
            <p:cNvSpPr txBox="1"/>
            <p:nvPr/>
          </p:nvSpPr>
          <p:spPr>
            <a:xfrm>
              <a:off x="0" y="-57150"/>
              <a:ext cx="5133514" cy="32425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9407" y="-420786"/>
            <a:ext cx="3212260" cy="4160611"/>
          </a:xfrm>
          <a:custGeom>
            <a:avLst/>
            <a:gdLst/>
            <a:ahLst/>
            <a:cxnLst/>
            <a:rect l="l" t="t" r="r" b="b"/>
            <a:pathLst>
              <a:path w="3212260" h="4160611">
                <a:moveTo>
                  <a:pt x="0" y="0"/>
                </a:moveTo>
                <a:lnTo>
                  <a:pt x="3212260" y="0"/>
                </a:lnTo>
                <a:lnTo>
                  <a:pt x="3212260" y="4160610"/>
                </a:lnTo>
                <a:lnTo>
                  <a:pt x="0" y="4160610"/>
                </a:lnTo>
                <a:lnTo>
                  <a:pt x="0" y="0"/>
                </a:lnTo>
                <a:close/>
              </a:path>
            </a:pathLst>
          </a:custGeom>
          <a:blipFill>
            <a:blip r:embed="rId4">
              <a:extLst>
                <a:ext uri="{96DAC541-7B7A-43D3-8B79-37D633B846F1}">
                  <asvg:svgBlip xmlns:asvg="http://schemas.microsoft.com/office/drawing/2016/SVG/main" r:embed="rId5"/>
                </a:ext>
              </a:extLst>
            </a:blip>
            <a:stretch>
              <a:fillRect r="-34301" b="-23623"/>
            </a:stretch>
          </a:blipFill>
        </p:spPr>
        <p:txBody>
          <a:bodyPr/>
          <a:lstStyle/>
          <a:p>
            <a:endParaRPr lang="en-US"/>
          </a:p>
        </p:txBody>
      </p:sp>
      <p:sp>
        <p:nvSpPr>
          <p:cNvPr id="11" name="TextBox 11"/>
          <p:cNvSpPr txBox="1"/>
          <p:nvPr/>
        </p:nvSpPr>
        <p:spPr>
          <a:xfrm>
            <a:off x="8401363" y="851681"/>
            <a:ext cx="8857937" cy="847725"/>
          </a:xfrm>
          <a:prstGeom prst="rect">
            <a:avLst/>
          </a:prstGeom>
        </p:spPr>
        <p:txBody>
          <a:bodyPr lIns="0" tIns="0" rIns="0" bIns="0" rtlCol="0" anchor="t">
            <a:spAutoFit/>
          </a:bodyPr>
          <a:lstStyle/>
          <a:p>
            <a:pPr>
              <a:lnSpc>
                <a:spcPts val="6719"/>
              </a:lnSpc>
            </a:pPr>
            <a:r>
              <a:rPr lang="en-US" sz="5599">
                <a:solidFill>
                  <a:srgbClr val="EFEFEF"/>
                </a:solidFill>
                <a:latin typeface="League Spartan Bold"/>
              </a:rPr>
              <a:t>CAREER EXPLORATION</a:t>
            </a:r>
          </a:p>
        </p:txBody>
      </p:sp>
      <p:sp>
        <p:nvSpPr>
          <p:cNvPr id="12" name="TextBox 12"/>
          <p:cNvSpPr txBox="1"/>
          <p:nvPr/>
        </p:nvSpPr>
        <p:spPr>
          <a:xfrm>
            <a:off x="9901396" y="2381788"/>
            <a:ext cx="7038345" cy="6274293"/>
          </a:xfrm>
          <a:prstGeom prst="rect">
            <a:avLst/>
          </a:prstGeom>
        </p:spPr>
        <p:txBody>
          <a:bodyPr lIns="0" tIns="0" rIns="0" bIns="0" rtlCol="0" anchor="t">
            <a:spAutoFit/>
          </a:bodyPr>
          <a:lstStyle/>
          <a:p>
            <a:pPr marL="692811" lvl="1" indent="-346405">
              <a:lnSpc>
                <a:spcPts val="4492"/>
              </a:lnSpc>
              <a:buFont typeface="Arial"/>
              <a:buChar char="•"/>
            </a:pPr>
            <a:r>
              <a:rPr lang="en-US" sz="3208">
                <a:solidFill>
                  <a:srgbClr val="003D60"/>
                </a:solidFill>
                <a:latin typeface="Poppins"/>
              </a:rPr>
              <a:t>Provides approachable avenue for student to explore required skills for industry.</a:t>
            </a:r>
          </a:p>
          <a:p>
            <a:pPr marL="692811" lvl="1" indent="-346405">
              <a:lnSpc>
                <a:spcPts val="4492"/>
              </a:lnSpc>
              <a:buFont typeface="Arial"/>
              <a:buChar char="•"/>
            </a:pPr>
            <a:r>
              <a:rPr lang="en-US" sz="3208">
                <a:solidFill>
                  <a:srgbClr val="003D60"/>
                </a:solidFill>
                <a:latin typeface="Poppins"/>
              </a:rPr>
              <a:t>Serves as a link to connect industry partners to the classroom</a:t>
            </a:r>
          </a:p>
          <a:p>
            <a:pPr marL="692811" lvl="1" indent="-346405">
              <a:lnSpc>
                <a:spcPts val="4492"/>
              </a:lnSpc>
              <a:buFont typeface="Arial"/>
              <a:buChar char="•"/>
            </a:pPr>
            <a:r>
              <a:rPr lang="en-US" sz="3208">
                <a:solidFill>
                  <a:srgbClr val="003D60"/>
                </a:solidFill>
                <a:latin typeface="Poppins"/>
              </a:rPr>
              <a:t>Can be used as a supplemental classroom tool or a way for students to further learn about a career of interest.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1134</Words>
  <Application>Microsoft Office PowerPoint</Application>
  <PresentationFormat>Custom</PresentationFormat>
  <Paragraphs>138</Paragraphs>
  <Slides>21</Slides>
  <Notes>0</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21</vt:i4>
      </vt:variant>
    </vt:vector>
  </HeadingPairs>
  <TitlesOfParts>
    <vt:vector size="46" baseType="lpstr">
      <vt:lpstr>Be Vietnam Ultra-Bold</vt:lpstr>
      <vt:lpstr>Montserrat</vt:lpstr>
      <vt:lpstr>Poppins</vt:lpstr>
      <vt:lpstr>Bebas Neue Bold</vt:lpstr>
      <vt:lpstr>Canva Sans Bold</vt:lpstr>
      <vt:lpstr>Montserrat Bold</vt:lpstr>
      <vt:lpstr>Calibri</vt:lpstr>
      <vt:lpstr>Barlow SemiCondensed Heavy</vt:lpstr>
      <vt:lpstr>Gagalin</vt:lpstr>
      <vt:lpstr>Now Bold</vt:lpstr>
      <vt:lpstr>Canva Sans Bold Italics</vt:lpstr>
      <vt:lpstr>Playlist Script</vt:lpstr>
      <vt:lpstr>Bukhari Script Bold</vt:lpstr>
      <vt:lpstr>DM Sans Bold</vt:lpstr>
      <vt:lpstr>Gladiola</vt:lpstr>
      <vt:lpstr>Montserrat Semi-Bold</vt:lpstr>
      <vt:lpstr>IBM Plex Sans</vt:lpstr>
      <vt:lpstr>Canva Sans</vt:lpstr>
      <vt:lpstr>Poppins Bold</vt:lpstr>
      <vt:lpstr>Montserrat Ultra-Bold</vt:lpstr>
      <vt:lpstr>DM Sans</vt:lpstr>
      <vt:lpstr>League Spartan Bold</vt:lpstr>
      <vt:lpstr>Arial</vt:lpstr>
      <vt:lpstr>DM Sans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HOSA in the Classroom</dc:title>
  <dc:creator>Sarah Walters</dc:creator>
  <cp:lastModifiedBy>Sarah Walters</cp:lastModifiedBy>
  <cp:revision>3</cp:revision>
  <dcterms:created xsi:type="dcterms:W3CDTF">2006-08-16T00:00:00Z</dcterms:created>
  <dcterms:modified xsi:type="dcterms:W3CDTF">2023-12-04T21:54:52Z</dcterms:modified>
  <dc:identifier>DAF0KG1aQlo</dc:identifier>
</cp:coreProperties>
</file>