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95" r:id="rId3"/>
    <p:sldId id="331" r:id="rId4"/>
    <p:sldId id="346" r:id="rId5"/>
    <p:sldId id="333" r:id="rId6"/>
    <p:sldId id="334" r:id="rId7"/>
    <p:sldId id="335" r:id="rId8"/>
    <p:sldId id="336" r:id="rId9"/>
    <p:sldId id="349" r:id="rId10"/>
    <p:sldId id="328" r:id="rId11"/>
    <p:sldId id="347" r:id="rId12"/>
    <p:sldId id="298" r:id="rId13"/>
    <p:sldId id="345" r:id="rId14"/>
    <p:sldId id="270" r:id="rId15"/>
    <p:sldId id="268" r:id="rId16"/>
    <p:sldId id="305" r:id="rId17"/>
    <p:sldId id="263" r:id="rId18"/>
    <p:sldId id="355" r:id="rId19"/>
    <p:sldId id="357" r:id="rId20"/>
    <p:sldId id="350" r:id="rId21"/>
    <p:sldId id="374" r:id="rId22"/>
    <p:sldId id="262" r:id="rId23"/>
    <p:sldId id="351" r:id="rId24"/>
    <p:sldId id="371" r:id="rId25"/>
    <p:sldId id="370" r:id="rId26"/>
    <p:sldId id="372" r:id="rId27"/>
    <p:sldId id="2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852B5"/>
    <a:srgbClr val="CC00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592" autoAdjust="0"/>
    <p:restoredTop sz="47021" autoAdjust="0"/>
  </p:normalViewPr>
  <p:slideViewPr>
    <p:cSldViewPr snapToGrid="0">
      <p:cViewPr varScale="1">
        <p:scale>
          <a:sx n="46" d="100"/>
          <a:sy n="46" d="100"/>
        </p:scale>
        <p:origin x="22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BC6D3-86F5-4904-A0B9-EDC8CDDAAE60}" type="datetimeFigureOut">
              <a:rPr lang="en-US" smtClean="0"/>
              <a:t>8/16/23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C14DD-B557-4885-802F-4A059B0FA548}" type="slidenum">
              <a:rPr lang="en-US" smtClean="0"/>
              <a:t>‹#›</a:t>
            </a:fld>
            <a:endParaRPr lang="en-US" dirty="0"/>
          </a:p>
        </p:txBody>
      </p:sp>
    </p:spTree>
    <p:extLst>
      <p:ext uri="{BB962C8B-B14F-4D97-AF65-F5344CB8AC3E}">
        <p14:creationId xmlns:p14="http://schemas.microsoft.com/office/powerpoint/2010/main" val="951351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cbi.nlm.nih.gov/pubmed/1956501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kidsdiscover.com/quick-reads/penicillin-found-functional-fungu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media/releases/2019/s0506-zoonotic-diseases-shared.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cdc.gov/onehealth/index.html"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ensia.com/features/covid-19-coronavirus-biodiversity-planetary-health-zoonoses/" TargetMode="External"/><Relationship Id="rId3" Type="http://schemas.openxmlformats.org/officeDocument/2006/relationships/hyperlink" Target="https://forms.gle/rvie1WTAMEZ1e4W7A" TargetMode="External"/><Relationship Id="rId7" Type="http://schemas.openxmlformats.org/officeDocument/2006/relationships/hyperlink" Target="https://ucdavis.box.com/v/livingsafelywithbats-flipbook" TargetMode="External"/><Relationship Id="rId12" Type="http://schemas.openxmlformats.org/officeDocument/2006/relationships/hyperlink" Target="https://www.theguardian.com/world/2020/mar/25/coronavirus-nature-is-sending-us-a-message-says-un-environment-chief?CMP=share_btn_fb"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youtube.com/watch?v=qm8NnL582uc" TargetMode="External"/><Relationship Id="rId11" Type="http://schemas.openxmlformats.org/officeDocument/2006/relationships/hyperlink" Target="https://www.newyorker.com/science/elements/from-bats-to-human-lungs-the-evolution-of-a-coronavirus" TargetMode="External"/><Relationship Id="rId5" Type="http://schemas.openxmlformats.org/officeDocument/2006/relationships/hyperlink" Target="https://nysci.org/school/resources/transmissions-gone-viral/" TargetMode="External"/><Relationship Id="rId10" Type="http://schemas.openxmlformats.org/officeDocument/2006/relationships/hyperlink" Target="https://www.avma.org/javma-news/2020-04-15/can-veterinarians-prevent-next-pandemic" TargetMode="External"/><Relationship Id="rId4" Type="http://schemas.openxmlformats.org/officeDocument/2006/relationships/hyperlink" Target="http://webadventures.rice.edu/ed/Teacher-Resources/_games/MedMyst-Original/_301/Game-Overview.html" TargetMode="External"/><Relationship Id="rId9" Type="http://schemas.openxmlformats.org/officeDocument/2006/relationships/hyperlink" Target="https://www.who.int/news/item/27-03-2023-quadripartite-call-to-action-for-one-health-for-a-safer-world"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lanetaryhealthalliance.org/planetary-health"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cdc.gov/onehealth/index.html" TargetMode="External"/><Relationship Id="rId4" Type="http://schemas.openxmlformats.org/officeDocument/2006/relationships/hyperlink" Target="https://www.cdc.gov/media/releases/2019/s0506-zoonotic-diseases-shared.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oughtco.com/biology-prefixes-and-suffixes-zoo-or-zo-373875"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cdc.gov/onehealth/index.html" TargetMode="External"/><Relationship Id="rId4" Type="http://schemas.openxmlformats.org/officeDocument/2006/relationships/hyperlink" Target="https://www.cdc.gov/media/releases/2019/s0506-zoonotic-diseases-shared.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lesson addresses:</a:t>
            </a:r>
          </a:p>
          <a:p>
            <a:endParaRPr lang="en-US" sz="1200" kern="1200" dirty="0">
              <a:solidFill>
                <a:schemeClr val="tx1"/>
              </a:solidFill>
              <a:effectLst/>
              <a:highlight>
                <a:srgbClr val="FFFF00"/>
              </a:highlight>
              <a:latin typeface="+mn-lt"/>
              <a:ea typeface="+mn-ea"/>
              <a:cs typeface="+mn-cs"/>
            </a:endParaRPr>
          </a:p>
          <a:p>
            <a:pPr marL="0" marR="0">
              <a:spcBef>
                <a:spcPts val="0"/>
              </a:spcBef>
              <a:spcAft>
                <a:spcPts val="0"/>
              </a:spcAft>
              <a:tabLst>
                <a:tab pos="2971800" algn="ctr"/>
                <a:tab pos="5943600" algn="r"/>
              </a:tabLs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United Nations Sustainable Development Goals: (these are addressed throughout the lesson but highlighted slides are listed)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Good Health and Well-being (slides 21-23)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Quality Education (slides 1-27)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Clean Water and Sanitation (slides 5-9)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Affordable and Clean Energy (slides 5-9- deforestation)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Sustainable Cities and Communities (slides 5-9- deforestation)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Responsible Consumption and Production (slides 5-9- deforestation)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Climate Action (slides 5-9)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Life on Land (slides 5-9)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Partnerships for the Goals (slides 22-25)</a:t>
            </a:r>
          </a:p>
          <a:p>
            <a:pPr marL="0" marR="0">
              <a:spcBef>
                <a:spcPts val="0"/>
              </a:spcBef>
              <a:spcAft>
                <a:spcPts val="0"/>
              </a:spcAft>
              <a:tabLst>
                <a:tab pos="2971800" algn="ctr"/>
                <a:tab pos="5943600" algn="r"/>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 Next Generation Science Standards: (these are addressed throughout the lesson but highlighted slides are listed)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High School: LS2: Ecosystems: Interactions, Energy, and Dynamics (slides 5-9)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High School: LS3: Heredity: Inheritance and Variation of Traits (slides 12-21)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High School: LS 4: Biological Evolution: Unity and Diversity (slides 5-9, 12-19)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High School: ESS3: Earth and Human Activity (slides 5-9)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highlight>
                <a:srgbClr val="FFFF00"/>
              </a:highlight>
              <a:latin typeface="+mn-lt"/>
              <a:ea typeface="+mn-ea"/>
              <a:cs typeface="+mn-cs"/>
            </a:endParaRPr>
          </a:p>
          <a:p>
            <a:r>
              <a:rPr lang="en-US" sz="1200" b="1" u="sng" kern="1200" dirty="0">
                <a:solidFill>
                  <a:schemeClr val="tx1"/>
                </a:solidFill>
                <a:effectLst/>
                <a:highlight>
                  <a:srgbClr val="FFFF00"/>
                </a:highlight>
                <a:latin typeface="+mn-lt"/>
                <a:ea typeface="+mn-ea"/>
                <a:cs typeface="+mn-cs"/>
              </a:rPr>
              <a:t>Overview</a:t>
            </a:r>
            <a:r>
              <a:rPr lang="en-US" sz="1200" b="1" kern="1200" dirty="0">
                <a:solidFill>
                  <a:schemeClr val="tx1"/>
                </a:solidFill>
                <a:effectLst/>
                <a:highlight>
                  <a:srgbClr val="FFFF00"/>
                </a:highlight>
                <a:latin typeface="+mn-lt"/>
                <a:ea typeface="+mn-ea"/>
                <a:cs typeface="+mn-cs"/>
              </a:rPr>
              <a:t>:</a:t>
            </a:r>
            <a:endParaRPr lang="en-US" sz="1200" kern="1200" dirty="0">
              <a:solidFill>
                <a:schemeClr val="tx1"/>
              </a:solidFill>
              <a:effectLst/>
              <a:highlight>
                <a:srgbClr val="FFFF00"/>
              </a:highlight>
              <a:latin typeface="+mn-lt"/>
              <a:ea typeface="+mn-ea"/>
              <a:cs typeface="+mn-cs"/>
            </a:endParaRPr>
          </a:p>
          <a:p>
            <a:r>
              <a:rPr lang="en-US" sz="1200" kern="1200" dirty="0">
                <a:solidFill>
                  <a:schemeClr val="tx1"/>
                </a:solidFill>
                <a:effectLst/>
                <a:highlight>
                  <a:srgbClr val="FFFF00"/>
                </a:highlight>
                <a:latin typeface="+mn-lt"/>
                <a:ea typeface="+mn-ea"/>
                <a:cs typeface="+mn-cs"/>
              </a:rPr>
              <a:t>Have you ever thought about how disease outbreaks start? A germ finds the ideal environment and runs out of control! The germ jumps between species and onto you. How can we prevent this? Find out more with </a:t>
            </a:r>
            <a:r>
              <a:rPr lang="en-US" sz="1200" i="1" kern="1200" dirty="0">
                <a:solidFill>
                  <a:schemeClr val="tx1"/>
                </a:solidFill>
                <a:effectLst/>
                <a:highlight>
                  <a:srgbClr val="FFFF00"/>
                </a:highlight>
                <a:latin typeface="+mn-lt"/>
                <a:ea typeface="+mn-ea"/>
                <a:cs typeface="+mn-cs"/>
              </a:rPr>
              <a:t>Discovering One Health</a:t>
            </a:r>
            <a:r>
              <a:rPr lang="en-US" sz="1200" kern="1200" dirty="0">
                <a:solidFill>
                  <a:schemeClr val="tx1"/>
                </a:solidFill>
                <a:effectLst/>
                <a:highlight>
                  <a:srgbClr val="FFFF00"/>
                </a:highlight>
                <a:latin typeface="+mn-lt"/>
                <a:ea typeface="+mn-ea"/>
                <a:cs typeface="+mn-cs"/>
              </a:rPr>
              <a:t>!</a:t>
            </a:r>
            <a:r>
              <a:rPr lang="en-US" sz="1200" i="1" kern="1200" dirty="0">
                <a:solidFill>
                  <a:schemeClr val="tx1"/>
                </a:solidFill>
                <a:effectLst/>
                <a:highlight>
                  <a:srgbClr val="FFFF00"/>
                </a:highlight>
                <a:latin typeface="+mn-lt"/>
                <a:ea typeface="+mn-ea"/>
                <a:cs typeface="+mn-cs"/>
              </a:rPr>
              <a:t> </a:t>
            </a:r>
            <a:endParaRPr lang="en-US" sz="1200" kern="1200" dirty="0">
              <a:solidFill>
                <a:schemeClr val="tx1"/>
              </a:solidFill>
              <a:effectLst/>
              <a:highlight>
                <a:srgbClr val="FFFF00"/>
              </a:highlight>
              <a:latin typeface="+mn-lt"/>
              <a:ea typeface="+mn-ea"/>
              <a:cs typeface="+mn-cs"/>
            </a:endParaRPr>
          </a:p>
          <a:p>
            <a:r>
              <a:rPr lang="en-US" sz="1200" b="1" kern="1200" dirty="0">
                <a:solidFill>
                  <a:schemeClr val="tx1"/>
                </a:solidFill>
                <a:effectLst/>
                <a:highlight>
                  <a:srgbClr val="FFFF00"/>
                </a:highlight>
                <a:latin typeface="+mn-lt"/>
                <a:ea typeface="+mn-ea"/>
                <a:cs typeface="+mn-cs"/>
              </a:rPr>
              <a:t> </a:t>
            </a:r>
            <a:endParaRPr lang="en-US" sz="1200" kern="1200" dirty="0">
              <a:solidFill>
                <a:schemeClr val="tx1"/>
              </a:solidFill>
              <a:effectLst/>
              <a:highlight>
                <a:srgbClr val="FFFF00"/>
              </a:highlight>
              <a:latin typeface="+mn-lt"/>
              <a:ea typeface="+mn-ea"/>
              <a:cs typeface="+mn-cs"/>
            </a:endParaRPr>
          </a:p>
          <a:p>
            <a:pPr marL="0" marR="0">
              <a:spcBef>
                <a:spcPts val="0"/>
              </a:spcBef>
              <a:spcAft>
                <a:spcPts val="0"/>
              </a:spcAft>
              <a:tabLst>
                <a:tab pos="2971800" algn="ctr"/>
                <a:tab pos="5943600" algn="r"/>
              </a:tabLst>
            </a:pPr>
            <a:r>
              <a:rPr lang="en-U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Lesson Objectives</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Students will understand that the health of people is dependent on the health of animals and the environment (slides 3-11)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Students will understand the need for vaccines (slide 21-23)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Students will better understand the importance of protecting our environment (slides 3, 5-9, 23)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Students will better understand disease transmission and mutations (slides 4-20)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Students will understand what health professionals are combating (slides 11, 20-24)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  Students will understand the importance of good communication between different professions (slides 24-25)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0AC14DD-B557-4885-802F-4A059B0FA548}" type="slidenum">
              <a:rPr lang="en-US" smtClean="0"/>
              <a:t>1</a:t>
            </a:fld>
            <a:endParaRPr lang="en-US" dirty="0"/>
          </a:p>
        </p:txBody>
      </p:sp>
    </p:spTree>
    <p:extLst>
      <p:ext uri="{BB962C8B-B14F-4D97-AF65-F5344CB8AC3E}">
        <p14:creationId xmlns:p14="http://schemas.microsoft.com/office/powerpoint/2010/main" val="2053351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Teacher answers: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more birds– because too much competition for food and shelter (due to habitat loss)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Less trees– because either people are chopping them down or because some birds are responsible for eating fruits and dispersing seeds and they can serve as pollinators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More mice– because other types of birds eat mice and when there are no longer these birds in the forest, the mouse population increases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More foxes- when the mouse population increases, there are more mice for foxes to 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More animals in human areas- because the animals have no other choice (their home is gone or it is easier for them to survive/find food near people).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Emphasize that this situation can increase the spread of zoonotic diseases.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0AC14DD-B557-4885-802F-4A059B0FA548}" type="slidenum">
              <a:rPr lang="en-US" smtClean="0"/>
              <a:t>10</a:t>
            </a:fld>
            <a:endParaRPr lang="en-US" dirty="0"/>
          </a:p>
        </p:txBody>
      </p:sp>
    </p:spTree>
    <p:extLst>
      <p:ext uri="{BB962C8B-B14F-4D97-AF65-F5344CB8AC3E}">
        <p14:creationId xmlns:p14="http://schemas.microsoft.com/office/powerpoint/2010/main" val="4238609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Ask </a:t>
            </a:r>
            <a:r>
              <a:rPr lang="en-US"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the definition of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“zoonotic disease”</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Review</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Now is a good time to discuss that some people eat wild animals (known as “bush meat”) in some areas of the world. They do this for several reasons.  For instance, bush meat can be considered a fancy delicacy, or it is culturally accepted as normal, or the people have no other option for their dietary protein. Regardless of the reason, eating bush meat increases the chance of a person getting sick from the animal’s germs. Live animal “wet markets” are known to have animals in cages sitting next to (or on top of) other animals that they are not naturally exposed to.  This unnatural environment increases an animal’s stress level and makes it susceptible to showing signs of sickness.  If one animal defecates or urinates into the area of another animal then there is increased risk of disease spread between the two animals (regardless of species differences because mutations are possible).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AC14DD-B557-4885-802F-4A059B0FA548}" type="slidenum">
              <a:rPr lang="en-US" smtClean="0"/>
              <a:t>11</a:t>
            </a:fld>
            <a:endParaRPr lang="en-US" dirty="0"/>
          </a:p>
        </p:txBody>
      </p:sp>
    </p:spTree>
    <p:extLst>
      <p:ext uri="{BB962C8B-B14F-4D97-AF65-F5344CB8AC3E}">
        <p14:creationId xmlns:p14="http://schemas.microsoft.com/office/powerpoint/2010/main" val="2693662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Emphasize</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here that viruses and bacteria and parasites and even cells inside people and animals can mutate (ex. some people have an extra finger or toe – just like this cat!)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good tip here is to have all the students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repeat the phrase:  “Mutation is Change”.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phrase can be repeated throughout the class.  (Later on, the students learn that a mutation can strengthen or weaken a virus’ ability to infect a cell and replicate. Sometimes a mutation does not make much of a difference, it is just a benign change. Other times, the difference is important.)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AC14DD-B557-4885-802F-4A059B0FA548}" type="slidenum">
              <a:rPr lang="en-US" smtClean="0"/>
              <a:t>12</a:t>
            </a:fld>
            <a:endParaRPr lang="en-US" dirty="0"/>
          </a:p>
        </p:txBody>
      </p:sp>
    </p:spTree>
    <p:extLst>
      <p:ext uri="{BB962C8B-B14F-4D97-AF65-F5344CB8AC3E}">
        <p14:creationId xmlns:p14="http://schemas.microsoft.com/office/powerpoint/2010/main" val="2262831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Review</a:t>
            </a:r>
            <a:r>
              <a:rPr lang="en-US" baseline="0" dirty="0"/>
              <a:t> that “mutation is change”.   </a:t>
            </a:r>
            <a:r>
              <a:rPr lang="en-US" b="1" dirty="0"/>
              <a:t>Explain</a:t>
            </a:r>
            <a:r>
              <a:rPr lang="en-US" dirty="0"/>
              <a:t> that mutations ultimately, over many generations lead to adaptation in populations</a:t>
            </a:r>
            <a:r>
              <a:rPr lang="en-US" baseline="0" dirty="0"/>
              <a:t>.  Sometimes, new subspecies of animals and plants are made from mutations that allowed their ancestors to survive and thrive and reproduce.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answer to “</a:t>
            </a:r>
            <a:r>
              <a:rPr lang="en-US" sz="1200" i="1" dirty="0">
                <a:sym typeface="Wingdings" panose="05000000000000000000" pitchFamily="2" charset="2"/>
              </a:rPr>
              <a:t>Is a mutation good or bad or neither?” is that “it depends on the environment”.  If the environment has changed and the mutation makes the organism survive better in the new environment, then this is a good thing for the organism.  Sometimes mutations do not affect the survival of the organism.   Other times the organism with the mutation cannot survive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ym typeface="Wingdings" panose="05000000000000000000" pitchFamily="2" charset="2"/>
              </a:rPr>
              <a:t>The answer to “How do mutations happen?” is “there are several different ways a mutation can happen but it always involves the most basic form of life within the organism (most of the time this means DNA).”  </a:t>
            </a:r>
            <a:r>
              <a:rPr lang="en-US" sz="1200" i="1" dirty="0">
                <a:sym typeface="Wingdings" panose="05000000000000000000" pitchFamily="2" charset="2"/>
              </a:rPr>
              <a:t>(NOTE: the virus that causes COVID actually has RNA affected, and not DNA, because SARS-CoV-2 is an RNA virus.)</a:t>
            </a:r>
            <a:endParaRPr lang="en-US" sz="1200" i="1" dirty="0"/>
          </a:p>
        </p:txBody>
      </p:sp>
      <p:sp>
        <p:nvSpPr>
          <p:cNvPr id="4" name="Slide Number Placeholder 3"/>
          <p:cNvSpPr>
            <a:spLocks noGrp="1"/>
          </p:cNvSpPr>
          <p:nvPr>
            <p:ph type="sldNum" sz="quarter" idx="5"/>
          </p:nvPr>
        </p:nvSpPr>
        <p:spPr/>
        <p:txBody>
          <a:bodyPr/>
          <a:lstStyle/>
          <a:p>
            <a:fld id="{30AC14DD-B557-4885-802F-4A059B0FA548}" type="slidenum">
              <a:rPr lang="en-US" smtClean="0"/>
              <a:t>13</a:t>
            </a:fld>
            <a:endParaRPr lang="en-US" dirty="0"/>
          </a:p>
        </p:txBody>
      </p:sp>
    </p:spTree>
    <p:extLst>
      <p:ext uri="{BB962C8B-B14F-4D97-AF65-F5344CB8AC3E}">
        <p14:creationId xmlns:p14="http://schemas.microsoft.com/office/powerpoint/2010/main" val="1258949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Review</a:t>
            </a:r>
            <a:r>
              <a:rPr lang="en-US" baseline="0" dirty="0"/>
              <a:t> that “mutation is change”.  </a:t>
            </a:r>
            <a:r>
              <a:rPr lang="en-US" b="1" baseline="0" dirty="0"/>
              <a:t>Ask </a:t>
            </a:r>
            <a:r>
              <a:rPr lang="en-US" b="0" baseline="0" dirty="0"/>
              <a:t>for 2-3 volunteers to quickly read this bold sentence five times.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This tongue-twister serves as a model for a type of mutation- the simplest kind of mutations (called “point</a:t>
            </a:r>
            <a:r>
              <a:rPr lang="en-US" baseline="0" dirty="0"/>
              <a:t> mutations”) - because there are skipped letters in words or added letters to words</a:t>
            </a:r>
            <a:r>
              <a:rPr lang="en-US" dirty="0"/>
              <a:t>.  Simple small changes like this can occur at the level of DNA and may have drastic consequences if the cell does not correct it by various means.</a:t>
            </a:r>
          </a:p>
        </p:txBody>
      </p:sp>
      <p:sp>
        <p:nvSpPr>
          <p:cNvPr id="4" name="Slide Number Placeholder 3"/>
          <p:cNvSpPr>
            <a:spLocks noGrp="1"/>
          </p:cNvSpPr>
          <p:nvPr>
            <p:ph type="sldNum" sz="quarter" idx="5"/>
          </p:nvPr>
        </p:nvSpPr>
        <p:spPr/>
        <p:txBody>
          <a:bodyPr/>
          <a:lstStyle/>
          <a:p>
            <a:fld id="{30AC14DD-B557-4885-802F-4A059B0FA548}" type="slidenum">
              <a:rPr lang="en-US" smtClean="0"/>
              <a:t>14</a:t>
            </a:fld>
            <a:endParaRPr lang="en-US" dirty="0"/>
          </a:p>
        </p:txBody>
      </p:sp>
    </p:spTree>
    <p:extLst>
      <p:ext uri="{BB962C8B-B14F-4D97-AF65-F5344CB8AC3E}">
        <p14:creationId xmlns:p14="http://schemas.microsoft.com/office/powerpoint/2010/main" val="2186183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 </a:t>
            </a:r>
            <a:r>
              <a:rPr lang="en-US" dirty="0"/>
              <a:t>that another way viruses can mutate is by mixing in an animal (ex. a bird, pig</a:t>
            </a:r>
            <a:r>
              <a:rPr lang="en-US" baseline="0" dirty="0"/>
              <a:t>)</a:t>
            </a:r>
            <a:r>
              <a:rPr lang="en-US" dirty="0"/>
              <a:t>.  Review that this “animal” could also be a person!</a:t>
            </a:r>
          </a:p>
          <a:p>
            <a:endParaRPr lang="en-US" dirty="0"/>
          </a:p>
          <a:p>
            <a:r>
              <a:rPr lang="en-US" dirty="0"/>
              <a:t>The first animal example here is a bird.  The second is a pig. </a:t>
            </a:r>
            <a:r>
              <a:rPr lang="en-US" baseline="0" dirty="0"/>
              <a:t> Swine flu (an influenza virus) can have bits of different viruses inside of it. (A pig virus can mix  with a bird virus, human virus or another pig virus! </a:t>
            </a:r>
            <a:r>
              <a:rPr lang="en-US" dirty="0">
                <a:hlinkClick r:id="rId3"/>
              </a:rPr>
              <a:t>https://www.ncbi.nlm.nih.gov/pubmed/19565018</a:t>
            </a:r>
            <a:r>
              <a:rPr lang="en-US" baseline="0" dirty="0"/>
              <a:t>)</a:t>
            </a:r>
          </a:p>
          <a:p>
            <a:endParaRPr lang="en-US" dirty="0"/>
          </a:p>
          <a:p>
            <a:r>
              <a:rPr lang="en-US" b="1" dirty="0"/>
              <a:t>Review</a:t>
            </a:r>
            <a:r>
              <a:rPr lang="en-US" b="1" baseline="0" dirty="0"/>
              <a:t>:</a:t>
            </a:r>
            <a:r>
              <a:rPr lang="en-US" b="0" baseline="0" dirty="0"/>
              <a:t> this slide models a style of mutation called g</a:t>
            </a:r>
            <a:r>
              <a:rPr lang="en-US" dirty="0"/>
              <a:t>enetic reassortment </a:t>
            </a:r>
            <a:r>
              <a:rPr lang="en-US" baseline="0" dirty="0"/>
              <a:t>(and, </a:t>
            </a:r>
            <a:r>
              <a:rPr lang="en-US" dirty="0"/>
              <a:t>more specifically, “antigenic shift”).  Through “genetic reassortment”, a new virus can be made.</a:t>
            </a:r>
          </a:p>
          <a:p>
            <a:endParaRPr lang="en-US" b="1" dirty="0"/>
          </a:p>
        </p:txBody>
      </p:sp>
      <p:sp>
        <p:nvSpPr>
          <p:cNvPr id="4" name="Slide Number Placeholder 3"/>
          <p:cNvSpPr>
            <a:spLocks noGrp="1"/>
          </p:cNvSpPr>
          <p:nvPr>
            <p:ph type="sldNum" sz="quarter" idx="5"/>
          </p:nvPr>
        </p:nvSpPr>
        <p:spPr/>
        <p:txBody>
          <a:bodyPr/>
          <a:lstStyle/>
          <a:p>
            <a:fld id="{30AC14DD-B557-4885-802F-4A059B0FA548}" type="slidenum">
              <a:rPr lang="en-US" smtClean="0"/>
              <a:t>15</a:t>
            </a:fld>
            <a:endParaRPr lang="en-US" dirty="0"/>
          </a:p>
        </p:txBody>
      </p:sp>
    </p:spTree>
    <p:extLst>
      <p:ext uri="{BB962C8B-B14F-4D97-AF65-F5344CB8AC3E}">
        <p14:creationId xmlns:p14="http://schemas.microsoft.com/office/powerpoint/2010/main" val="1343231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example models </a:t>
            </a:r>
            <a:r>
              <a:rPr lang="en-US" u="sng" dirty="0"/>
              <a:t>another</a:t>
            </a:r>
            <a:r>
              <a:rPr lang="en-US" u="sng" baseline="0" dirty="0"/>
              <a:t> way</a:t>
            </a:r>
            <a:r>
              <a:rPr lang="en-US" u="none" baseline="0" dirty="0"/>
              <a:t> </a:t>
            </a:r>
            <a:r>
              <a:rPr lang="en-US" baseline="0" dirty="0"/>
              <a:t>a virus can mutate, through “</a:t>
            </a:r>
            <a:r>
              <a:rPr lang="en-US" dirty="0"/>
              <a:t>genetic reassortment”.</a:t>
            </a:r>
          </a:p>
        </p:txBody>
      </p:sp>
      <p:sp>
        <p:nvSpPr>
          <p:cNvPr id="4" name="Slide Number Placeholder 3"/>
          <p:cNvSpPr>
            <a:spLocks noGrp="1"/>
          </p:cNvSpPr>
          <p:nvPr>
            <p:ph type="sldNum" sz="quarter" idx="5"/>
          </p:nvPr>
        </p:nvSpPr>
        <p:spPr/>
        <p:txBody>
          <a:bodyPr/>
          <a:lstStyle/>
          <a:p>
            <a:fld id="{30AC14DD-B557-4885-802F-4A059B0FA548}" type="slidenum">
              <a:rPr lang="en-US" smtClean="0"/>
              <a:t>16</a:t>
            </a:fld>
            <a:endParaRPr lang="en-US" dirty="0"/>
          </a:p>
        </p:txBody>
      </p:sp>
    </p:spTree>
    <p:extLst>
      <p:ext uri="{BB962C8B-B14F-4D97-AF65-F5344CB8AC3E}">
        <p14:creationId xmlns:p14="http://schemas.microsoft.com/office/powerpoint/2010/main" val="257361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“Once Upon a Time” example models genetic reassortment, more specifically-</a:t>
            </a:r>
            <a:r>
              <a:rPr lang="en-US" baseline="0" dirty="0"/>
              <a:t> with “antigenic shift”</a:t>
            </a:r>
            <a:r>
              <a:rPr lang="en-US" dirty="0"/>
              <a:t>.</a:t>
            </a:r>
          </a:p>
          <a:p>
            <a:endParaRPr lang="en-US" dirty="0"/>
          </a:p>
          <a:p>
            <a:r>
              <a:rPr lang="en-US" b="1" dirty="0"/>
              <a:t>Explain</a:t>
            </a:r>
            <a:r>
              <a:rPr lang="en-US" dirty="0"/>
              <a:t> that, like this sentence model, DNA follows a certain template or pattern in order for the cell to work properly.  There are special parts of the DNA that never change (just like the phrase “Once upon a time” in this sentence example).  However, the “fill in the blank” sections of this sentence allows for variations in the sentence.  In some viruses (like the flu virus), there can be a mixing of multiple viruses to create a new virus that is different- either is stronger or weaker or has no change to its strength. </a:t>
            </a:r>
          </a:p>
        </p:txBody>
      </p:sp>
      <p:sp>
        <p:nvSpPr>
          <p:cNvPr id="4" name="Slide Number Placeholder 3"/>
          <p:cNvSpPr>
            <a:spLocks noGrp="1"/>
          </p:cNvSpPr>
          <p:nvPr>
            <p:ph type="sldNum" sz="quarter" idx="10"/>
          </p:nvPr>
        </p:nvSpPr>
        <p:spPr/>
        <p:txBody>
          <a:bodyPr/>
          <a:lstStyle/>
          <a:p>
            <a:fld id="{30AC14DD-B557-4885-802F-4A059B0FA548}" type="slidenum">
              <a:rPr lang="en-US" smtClean="0"/>
              <a:t>17</a:t>
            </a:fld>
            <a:endParaRPr lang="en-US" dirty="0"/>
          </a:p>
        </p:txBody>
      </p:sp>
    </p:spTree>
    <p:extLst>
      <p:ext uri="{BB962C8B-B14F-4D97-AF65-F5344CB8AC3E}">
        <p14:creationId xmlns:p14="http://schemas.microsoft.com/office/powerpoint/2010/main" val="2095768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Review</a:t>
            </a:r>
            <a:r>
              <a:rPr lang="en-US" b="0" baseline="0" dirty="0"/>
              <a:t> </a:t>
            </a:r>
            <a:r>
              <a:rPr lang="en-US" baseline="0" dirty="0"/>
              <a:t>that the red sentence is like the red virus.  The blue sentence is like the blue virus.  What happens when we combine these two sentences together to make a mutated sentence? (see next slide)</a:t>
            </a:r>
            <a:endParaRPr lang="en-US" dirty="0"/>
          </a:p>
        </p:txBody>
      </p:sp>
      <p:sp>
        <p:nvSpPr>
          <p:cNvPr id="4" name="Slide Number Placeholder 3"/>
          <p:cNvSpPr>
            <a:spLocks noGrp="1"/>
          </p:cNvSpPr>
          <p:nvPr>
            <p:ph type="sldNum" sz="quarter" idx="10"/>
          </p:nvPr>
        </p:nvSpPr>
        <p:spPr/>
        <p:txBody>
          <a:bodyPr/>
          <a:lstStyle/>
          <a:p>
            <a:fld id="{30AC14DD-B557-4885-802F-4A059B0FA548}" type="slidenum">
              <a:rPr lang="en-US" smtClean="0"/>
              <a:t>18</a:t>
            </a:fld>
            <a:endParaRPr lang="en-US" dirty="0"/>
          </a:p>
        </p:txBody>
      </p:sp>
    </p:spTree>
    <p:extLst>
      <p:ext uri="{BB962C8B-B14F-4D97-AF65-F5344CB8AC3E}">
        <p14:creationId xmlns:p14="http://schemas.microsoft.com/office/powerpoint/2010/main" val="761737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Review </a:t>
            </a:r>
            <a:r>
              <a:rPr lang="en-US" dirty="0"/>
              <a:t>the example of the mutated sentences. </a:t>
            </a:r>
          </a:p>
          <a:p>
            <a:endParaRPr lang="en-US" dirty="0"/>
          </a:p>
          <a:p>
            <a:r>
              <a:rPr lang="en-US" b="1" dirty="0"/>
              <a:t>Ask</a:t>
            </a:r>
            <a:r>
              <a:rPr lang="en-US" b="0" dirty="0"/>
              <a:t> if these mutated sentence are better or worse compared to the original sentences.</a:t>
            </a:r>
            <a:endParaRPr lang="en-US" b="1" dirty="0"/>
          </a:p>
        </p:txBody>
      </p:sp>
      <p:sp>
        <p:nvSpPr>
          <p:cNvPr id="4" name="Slide Number Placeholder 3"/>
          <p:cNvSpPr>
            <a:spLocks noGrp="1"/>
          </p:cNvSpPr>
          <p:nvPr>
            <p:ph type="sldNum" sz="quarter" idx="10"/>
          </p:nvPr>
        </p:nvSpPr>
        <p:spPr/>
        <p:txBody>
          <a:bodyPr/>
          <a:lstStyle/>
          <a:p>
            <a:fld id="{30AC14DD-B557-4885-802F-4A059B0FA548}" type="slidenum">
              <a:rPr lang="en-US" smtClean="0"/>
              <a:t>19</a:t>
            </a:fld>
            <a:endParaRPr lang="en-US" dirty="0"/>
          </a:p>
        </p:txBody>
      </p:sp>
    </p:spTree>
    <p:extLst>
      <p:ext uri="{BB962C8B-B14F-4D97-AF65-F5344CB8AC3E}">
        <p14:creationId xmlns:p14="http://schemas.microsoft.com/office/powerpoint/2010/main" val="545903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Each keyword is covered in order throughout the lesson.  If the class meets for 30-45 minutes, then cover the first half of the lesson and teach the second half another time.  This lesson can be taught in 1.5-2 hours (depending on the amount of interaction with the students and if they do the final activity).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AC14DD-B557-4885-802F-4A059B0FA548}" type="slidenum">
              <a:rPr lang="en-US" smtClean="0"/>
              <a:t>2</a:t>
            </a:fld>
            <a:endParaRPr lang="en-US" dirty="0"/>
          </a:p>
        </p:txBody>
      </p:sp>
    </p:spTree>
    <p:extLst>
      <p:ext uri="{BB962C8B-B14F-4D97-AF65-F5344CB8AC3E}">
        <p14:creationId xmlns:p14="http://schemas.microsoft.com/office/powerpoint/2010/main" val="2855905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Emphasize</a:t>
            </a:r>
            <a:r>
              <a:rPr lang="en-US" baseline="0" dirty="0"/>
              <a:t> that m</a:t>
            </a:r>
            <a:r>
              <a:rPr lang="en-US" dirty="0"/>
              <a:t>utations can be difficult to predict.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Do this activity slowly. Explain that</a:t>
            </a:r>
            <a:r>
              <a:rPr lang="en-US" baseline="0" dirty="0"/>
              <a:t> the viruses on the left side of the slide are replicating (multiplying) and will either have the original color or will show a mutation (with the purple color).</a:t>
            </a:r>
          </a:p>
          <a:p>
            <a:r>
              <a:rPr lang="en-US" dirty="0"/>
              <a:t>Have the students guess when the purple virus will show up.  They have 3 guesses!  (The teacher can say that the purple virus</a:t>
            </a:r>
            <a:r>
              <a:rPr lang="en-US" baseline="0" dirty="0"/>
              <a:t> will appear</a:t>
            </a:r>
            <a:r>
              <a:rPr lang="en-US" dirty="0"/>
              <a:t> </a:t>
            </a:r>
            <a:r>
              <a:rPr lang="en-US" u="sng" dirty="0"/>
              <a:t>at least</a:t>
            </a:r>
            <a:r>
              <a:rPr lang="en-US" u="none" dirty="0"/>
              <a:t> </a:t>
            </a:r>
            <a:r>
              <a:rPr lang="en-US" dirty="0"/>
              <a:t>once)</a:t>
            </a:r>
          </a:p>
          <a:p>
            <a:endParaRPr lang="en-US" dirty="0"/>
          </a:p>
          <a:p>
            <a:r>
              <a:rPr lang="en-US" b="1" dirty="0"/>
              <a:t>Review</a:t>
            </a:r>
            <a:r>
              <a:rPr lang="en-US" dirty="0"/>
              <a:t>: The flu virus (called influenza virus) is another example of a virus that mutates a lot. </a:t>
            </a:r>
            <a:r>
              <a:rPr lang="en-US" b="1" dirty="0"/>
              <a:t>That is why new flu vaccines need to be made each year.  </a:t>
            </a:r>
            <a:r>
              <a:rPr lang="en-US" dirty="0"/>
              <a:t>Scientists need to look at the flu virus closely (by sequencing it) to see where they think the next mutation will happen so that they can develop the right type of vaccine.</a:t>
            </a:r>
          </a:p>
        </p:txBody>
      </p:sp>
      <p:sp>
        <p:nvSpPr>
          <p:cNvPr id="4" name="Slide Number Placeholder 3"/>
          <p:cNvSpPr>
            <a:spLocks noGrp="1"/>
          </p:cNvSpPr>
          <p:nvPr>
            <p:ph type="sldNum" sz="quarter" idx="5"/>
          </p:nvPr>
        </p:nvSpPr>
        <p:spPr/>
        <p:txBody>
          <a:bodyPr/>
          <a:lstStyle/>
          <a:p>
            <a:fld id="{30AC14DD-B557-4885-802F-4A059B0FA548}" type="slidenum">
              <a:rPr lang="en-US" smtClean="0"/>
              <a:t>20</a:t>
            </a:fld>
            <a:endParaRPr lang="en-US" dirty="0"/>
          </a:p>
        </p:txBody>
      </p:sp>
    </p:spTree>
    <p:extLst>
      <p:ext uri="{BB962C8B-B14F-4D97-AF65-F5344CB8AC3E}">
        <p14:creationId xmlns:p14="http://schemas.microsoft.com/office/powerpoint/2010/main" val="2239397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r>
              <a:rPr lang="en-US" dirty="0"/>
              <a:t> “how would you explain a vaccine to a younger sibling?”</a:t>
            </a:r>
          </a:p>
        </p:txBody>
      </p:sp>
      <p:sp>
        <p:nvSpPr>
          <p:cNvPr id="4" name="Slide Number Placeholder 3"/>
          <p:cNvSpPr>
            <a:spLocks noGrp="1"/>
          </p:cNvSpPr>
          <p:nvPr>
            <p:ph type="sldNum" sz="quarter" idx="5"/>
          </p:nvPr>
        </p:nvSpPr>
        <p:spPr/>
        <p:txBody>
          <a:bodyPr/>
          <a:lstStyle/>
          <a:p>
            <a:fld id="{30AC14DD-B557-4885-802F-4A059B0FA548}" type="slidenum">
              <a:rPr lang="en-US" smtClean="0"/>
              <a:t>21</a:t>
            </a:fld>
            <a:endParaRPr lang="en-US" dirty="0"/>
          </a:p>
        </p:txBody>
      </p:sp>
    </p:spTree>
    <p:extLst>
      <p:ext uri="{BB962C8B-B14F-4D97-AF65-F5344CB8AC3E}">
        <p14:creationId xmlns:p14="http://schemas.microsoft.com/office/powerpoint/2010/main" val="1004138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Vaccines are meant to strengthen</a:t>
            </a:r>
            <a:r>
              <a:rPr lang="en-US" baseline="0" dirty="0"/>
              <a:t> a body to fight an upcoming germ.  </a:t>
            </a:r>
            <a:r>
              <a:rPr lang="en-US" dirty="0"/>
              <a:t>Note that a person (or animal) who gets a vaccine does not become invincible against that particular germ/microbe (which the vaccine is developed to fight). A person or animal can still get sick from the germ but,</a:t>
            </a:r>
            <a:r>
              <a:rPr lang="en-US" baseline="0" dirty="0"/>
              <a:t> often, not nearly as sick as a person or animal that never received that vaccine.</a:t>
            </a:r>
            <a:endParaRPr lang="en-US" dirty="0"/>
          </a:p>
          <a:p>
            <a:endParaRPr lang="en-US" dirty="0"/>
          </a:p>
          <a:p>
            <a:r>
              <a:rPr lang="en-US" b="1" dirty="0"/>
              <a:t>Review</a:t>
            </a:r>
            <a:r>
              <a:rPr lang="en-US" dirty="0"/>
              <a:t> that: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i="1" dirty="0"/>
              <a:t>An important point should be made to avoid confusion</a:t>
            </a:r>
            <a:r>
              <a:rPr lang="en-US" dirty="0"/>
              <a:t>:</a:t>
            </a:r>
            <a:r>
              <a:rPr lang="en-US" baseline="0" dirty="0"/>
              <a:t>  a vaccine is NOT a medication.  A vaccine is given BEFORE somebody gets exposed to a germ (ex. virus or bacteria) and a medication (ex. antiviral drug or an antibiotic) is only given AFTER somebody gets sick from that germ.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t>This</a:t>
            </a:r>
            <a:r>
              <a:rPr lang="en-US" b="0" baseline="0" dirty="0"/>
              <a:t> is a good slide to remind students about antibodies and antigens.</a:t>
            </a:r>
            <a:endParaRPr lang="en-US" dirty="0"/>
          </a:p>
          <a:p>
            <a:pPr marL="171450" indent="-171450">
              <a:buFontTx/>
              <a:buChar char="-"/>
            </a:pPr>
            <a:r>
              <a:rPr lang="en-US" dirty="0"/>
              <a:t>Both </a:t>
            </a:r>
            <a:r>
              <a:rPr lang="en-US" b="1" dirty="0"/>
              <a:t>veterinarians and physicians </a:t>
            </a:r>
            <a:r>
              <a:rPr lang="en-US" dirty="0"/>
              <a:t>and researchers work together to develop the best vaccine to protect people against various germs.</a:t>
            </a:r>
          </a:p>
          <a:p>
            <a:pPr marL="171450" indent="-171450">
              <a:buFontTx/>
              <a:buChar char="-"/>
            </a:pPr>
            <a:r>
              <a:rPr lang="en-US" dirty="0"/>
              <a:t>Medications can be developed from </a:t>
            </a:r>
            <a:r>
              <a:rPr lang="en-US" b="1" dirty="0"/>
              <a:t>plants</a:t>
            </a:r>
            <a:r>
              <a:rPr lang="en-US" dirty="0"/>
              <a:t>, microbes and other items found in the environment.  </a:t>
            </a:r>
          </a:p>
          <a:p>
            <a:pPr marL="0" indent="0">
              <a:buFontTx/>
              <a:buNone/>
            </a:pPr>
            <a:r>
              <a:rPr lang="en-US" dirty="0"/>
              <a:t>       </a:t>
            </a:r>
            <a:r>
              <a:rPr lang="en-US" dirty="0">
                <a:sym typeface="Wingdings" panose="05000000000000000000" pitchFamily="2" charset="2"/>
              </a:rPr>
              <a:t> </a:t>
            </a:r>
            <a:r>
              <a:rPr lang="en-US" dirty="0"/>
              <a:t>Example:</a:t>
            </a:r>
            <a:r>
              <a:rPr lang="en-US" baseline="0" dirty="0"/>
              <a:t> Penicillin </a:t>
            </a:r>
            <a:r>
              <a:rPr lang="en-US" dirty="0">
                <a:hlinkClick r:id="rId3"/>
              </a:rPr>
              <a:t>https://www.kidsdiscover.com/quick-reads/penicillin-found-functional-fungus/</a:t>
            </a:r>
            <a:endParaRPr lang="en-US" dirty="0"/>
          </a:p>
          <a:p>
            <a:pPr marL="171450" indent="-171450">
              <a:buFontTx/>
              <a:buChar char="-"/>
            </a:pPr>
            <a:r>
              <a:rPr lang="en-US" dirty="0"/>
              <a:t>Specialists who work with the environment, people and animals </a:t>
            </a:r>
            <a:r>
              <a:rPr lang="en-US" b="1" dirty="0"/>
              <a:t>work together </a:t>
            </a:r>
            <a:r>
              <a:rPr lang="en-US" dirty="0"/>
              <a:t>to make people better protected against different germs.  </a:t>
            </a:r>
            <a:r>
              <a:rPr lang="en-US" u="sng" dirty="0"/>
              <a:t>They must communicate efficiently so that they do not waste any time</a:t>
            </a:r>
            <a:r>
              <a:rPr lang="en-US" dirty="0"/>
              <a:t>.  This is</a:t>
            </a:r>
            <a:r>
              <a:rPr lang="en-US" b="1" dirty="0"/>
              <a:t> the One Health approach! </a:t>
            </a:r>
          </a:p>
          <a:p>
            <a:endParaRPr lang="en-US" dirty="0"/>
          </a:p>
          <a:p>
            <a:r>
              <a:rPr lang="en-US" b="1" dirty="0"/>
              <a:t>Tip</a:t>
            </a:r>
            <a:r>
              <a:rPr lang="en-US" b="1" baseline="0" dirty="0"/>
              <a:t> for teachers: </a:t>
            </a:r>
            <a:r>
              <a:rPr lang="en-US" baseline="0" dirty="0"/>
              <a:t>u</a:t>
            </a:r>
            <a:r>
              <a:rPr lang="en-US" dirty="0"/>
              <a:t>se an example from a veterinarian’s point of 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dog that receives a vaccine (ex. the rabies vaccine) will not be as sick from the germ it was designed to fight against</a:t>
            </a:r>
            <a:r>
              <a:rPr lang="en-US" baseline="0" dirty="0"/>
              <a:t> </a:t>
            </a:r>
            <a:r>
              <a:rPr lang="en-US" dirty="0"/>
              <a:t>(ex. the rabies virus) compared to a dog that does NOT get the vaccine. The same general principal is true for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students ask, for the rabies example- the unvaccinated dog would likely die from the disease IF it gets infected by the rabies virus—and the dog could bite people and spread it-because it is a zoonotic disease). </a:t>
            </a:r>
          </a:p>
        </p:txBody>
      </p:sp>
      <p:sp>
        <p:nvSpPr>
          <p:cNvPr id="4" name="Slide Number Placeholder 3"/>
          <p:cNvSpPr>
            <a:spLocks noGrp="1"/>
          </p:cNvSpPr>
          <p:nvPr>
            <p:ph type="sldNum" sz="quarter" idx="5"/>
          </p:nvPr>
        </p:nvSpPr>
        <p:spPr/>
        <p:txBody>
          <a:bodyPr/>
          <a:lstStyle/>
          <a:p>
            <a:fld id="{30AC14DD-B557-4885-802F-4A059B0FA548}" type="slidenum">
              <a:rPr lang="en-US" smtClean="0"/>
              <a:t>22</a:t>
            </a:fld>
            <a:endParaRPr lang="en-US" dirty="0"/>
          </a:p>
        </p:txBody>
      </p:sp>
    </p:spTree>
    <p:extLst>
      <p:ext uri="{BB962C8B-B14F-4D97-AF65-F5344CB8AC3E}">
        <p14:creationId xmlns:p14="http://schemas.microsoft.com/office/powerpoint/2010/main" val="3590198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Ask</a:t>
            </a:r>
            <a:r>
              <a:rPr lang="en-US" sz="1800" dirty="0">
                <a:effectLst/>
                <a:latin typeface="Calibri" panose="020F0502020204030204" pitchFamily="34" charset="0"/>
                <a:ea typeface="Calibri" panose="020F0502020204030204" pitchFamily="34" charset="0"/>
                <a:cs typeface="Times New Roman" panose="02020603050405020304" pitchFamily="18" charset="0"/>
              </a:rPr>
              <a:t>: what are the three parts of One Health?</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For the first point- Emphasize</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veterinarians work closely with other scientists to develop  HUMAN and animal vaccines (because animal models are used in a vaccine’s development process).  Also, veterinarians and environmental health scientists (like ecologists) have been surveying viruses in wild animals for years. Because of this work, researchers in different parts of the world know what communities are at higher risk of different zoonotic diseases.</a:t>
            </a:r>
          </a:p>
          <a:p>
            <a:endParaRPr lang="en-US" baseline="0" dirty="0"/>
          </a:p>
        </p:txBody>
      </p:sp>
      <p:sp>
        <p:nvSpPr>
          <p:cNvPr id="4" name="Slide Number Placeholder 3"/>
          <p:cNvSpPr>
            <a:spLocks noGrp="1"/>
          </p:cNvSpPr>
          <p:nvPr>
            <p:ph type="sldNum" sz="quarter" idx="10"/>
          </p:nvPr>
        </p:nvSpPr>
        <p:spPr/>
        <p:txBody>
          <a:bodyPr/>
          <a:lstStyle/>
          <a:p>
            <a:fld id="{30AC14DD-B557-4885-802F-4A059B0FA548}" type="slidenum">
              <a:rPr lang="en-US" smtClean="0"/>
              <a:t>23</a:t>
            </a:fld>
            <a:endParaRPr lang="en-US" dirty="0"/>
          </a:p>
        </p:txBody>
      </p:sp>
    </p:spTree>
    <p:extLst>
      <p:ext uri="{BB962C8B-B14F-4D97-AF65-F5344CB8AC3E}">
        <p14:creationId xmlns:p14="http://schemas.microsoft.com/office/powerpoint/2010/main" val="1744370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Tip</a:t>
            </a:r>
            <a:r>
              <a:rPr lang="en-US" dirty="0"/>
              <a:t>: Spend up to 3 minutes on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One Health approach:</a:t>
            </a:r>
            <a:r>
              <a:rPr lang="en-US" dirty="0"/>
              <a:t> teamwork between people of different backgrounds, strengths and disciplines to prevent and solve health problems.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Remind</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students that the earlier slide reviewed the One Health </a:t>
            </a:r>
            <a:r>
              <a:rPr lang="en-US" sz="1200" b="1" i="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concept</a:t>
            </a:r>
            <a:r>
              <a:rPr lang="en-US" sz="1200" b="1" i="1"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this current slide reviews the One Health </a:t>
            </a:r>
            <a:r>
              <a:rPr lang="en-US" sz="1200" b="1" i="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Approach</a:t>
            </a:r>
            <a:r>
              <a:rPr lang="en-US" sz="1200" b="1" i="1"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20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Also, in 2023, more One Health advocates are talking about the Approach (rather than the concept) when they say the words “One Health”. </a:t>
            </a:r>
          </a:p>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Definition from the United States’ CDC website (</a:t>
            </a:r>
            <a:r>
              <a:rPr lang="en-US" sz="12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https://www.cdc.gov/media/releases/2019/s0506-zoonotic-diseases-shared.html</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covers the Approach part of the definition:</a:t>
            </a:r>
            <a:r>
              <a:rPr lang="en-US"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4"/>
              </a:rPr>
              <a:t>“One Health</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is an approach that recognizes the connection between people, animals, plants, and their shared environment and calls for experts in human, animal, and environmental health to work together to achieve the best health outcomes for all.”</a:t>
            </a:r>
          </a:p>
          <a:p>
            <a:pPr marL="0" marR="0">
              <a:spcBef>
                <a:spcPts val="0"/>
              </a:spcBef>
              <a:spcAft>
                <a:spcPts val="0"/>
              </a:spcAft>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b="1" dirty="0"/>
              <a:t>Emphasize</a:t>
            </a:r>
            <a:r>
              <a:rPr lang="en-US" dirty="0"/>
              <a:t> examples here of where teamwork can benefit communities: veterinarians (animal doctors) can work closely with physicians (human doctors) and environmental health scientists to efficiently improve the health of the animals, people and the environment at the same time.  </a:t>
            </a:r>
          </a:p>
          <a:p>
            <a:endParaRPr lang="en-US" dirty="0"/>
          </a:p>
          <a:p>
            <a:pPr marL="0" indent="0">
              <a:buFont typeface="Wingdings" panose="05000000000000000000" pitchFamily="2" charset="2"/>
              <a:buNone/>
            </a:pPr>
            <a:r>
              <a:rPr lang="en-US" dirty="0">
                <a:sym typeface="Wingdings" panose="05000000000000000000" pitchFamily="2" charset="2"/>
              </a:rPr>
              <a:t>The One Health approach that has been used to address the COVID-19 pandemic involved:</a:t>
            </a:r>
          </a:p>
          <a:p>
            <a:pPr marL="171450" indent="-171450">
              <a:buFontTx/>
              <a:buChar char="-"/>
            </a:pPr>
            <a:r>
              <a:rPr lang="en-US" dirty="0">
                <a:sym typeface="Wingdings" panose="05000000000000000000" pitchFamily="2" charset="2"/>
              </a:rPr>
              <a:t>human health care workers- to treat patients and perform research to determine effectiveness of possible new treatment and/or a vaccine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ym typeface="Wingdings" panose="05000000000000000000" pitchFamily="2" charset="2"/>
              </a:rPr>
              <a:t>veterinarians - to help to develop possible treatments and/or a vaccine, and determine the risk</a:t>
            </a:r>
            <a:r>
              <a:rPr lang="en-US" baseline="0" dirty="0">
                <a:sym typeface="Wingdings" panose="05000000000000000000" pitchFamily="2" charset="2"/>
              </a:rPr>
              <a:t> of transmission between animals and people</a:t>
            </a:r>
            <a:endParaRPr lang="en-US" dirty="0">
              <a:sym typeface="Wingdings" panose="05000000000000000000" pitchFamily="2" charset="2"/>
            </a:endParaRPr>
          </a:p>
          <a:p>
            <a:pPr marL="171450" indent="-171450">
              <a:buFontTx/>
              <a:buChar char="-"/>
            </a:pPr>
            <a:r>
              <a:rPr lang="en-US" dirty="0">
                <a:sym typeface="Wingdings" panose="05000000000000000000" pitchFamily="2" charset="2"/>
              </a:rPr>
              <a:t>public health scientists (can include veterinarians and human health care workers)- to protect the general public against disease spread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pharmaceutical scientists (ex. biochemists)- to develop treatment and/or vaccine</a:t>
            </a:r>
          </a:p>
          <a:p>
            <a:pPr marL="171450" indent="-171450">
              <a:buFontTx/>
              <a:buChar char="-"/>
            </a:pPr>
            <a:r>
              <a:rPr lang="en-US" dirty="0"/>
              <a:t>virologists- to identify the virus and help guide human health care workers and pharmaceutical scientists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immunologists- to provide guidance to the human health care workers and the pharmaceutical scientists</a:t>
            </a:r>
          </a:p>
          <a:p>
            <a:pPr marL="171450" indent="-171450">
              <a:buFontTx/>
              <a:buChar char="-"/>
            </a:pPr>
            <a:r>
              <a:rPr lang="en-US" dirty="0"/>
              <a:t>ecologists- to determine the degree of environmental changes seen in the area of viral origin</a:t>
            </a:r>
          </a:p>
          <a:p>
            <a:pPr marL="171450" indent="-171450">
              <a:buFontTx/>
              <a:buChar char="-"/>
            </a:pPr>
            <a:r>
              <a:rPr lang="en-US" dirty="0"/>
              <a:t>sociologists- to determine the effect of social distancing on the population,</a:t>
            </a:r>
            <a:r>
              <a:rPr lang="en-US" baseline="0" dirty="0"/>
              <a:t> </a:t>
            </a:r>
            <a:r>
              <a:rPr lang="en-US" dirty="0"/>
              <a:t>guide policy changes and determine what causes an increased interaction between people and animals</a:t>
            </a:r>
          </a:p>
          <a:p>
            <a:pPr marL="171450" indent="-171450">
              <a:buFontTx/>
              <a:buChar char="-"/>
            </a:pPr>
            <a:r>
              <a:rPr lang="en-US" dirty="0"/>
              <a:t>economists- to determine how a society can manage through business closures</a:t>
            </a:r>
          </a:p>
          <a:p>
            <a:pPr marL="171450" indent="-171450">
              <a:buFontTx/>
              <a:buChar char="-"/>
            </a:pPr>
            <a:r>
              <a:rPr lang="en-US" dirty="0"/>
              <a:t>educators- to teach the public about the importance of One Health</a:t>
            </a:r>
          </a:p>
          <a:p>
            <a:pPr marL="171450" indent="-171450">
              <a:buFontTx/>
              <a:buChar char="-"/>
            </a:pPr>
            <a:r>
              <a:rPr lang="en-US" dirty="0"/>
              <a:t>lawmakers- to change or create laws which promote public safety</a:t>
            </a:r>
          </a:p>
          <a:p>
            <a:pPr marL="171450" indent="-171450">
              <a:buFontTx/>
              <a:buChar char="-"/>
            </a:pPr>
            <a:endParaRPr lang="en-US" u="sng" dirty="0"/>
          </a:p>
          <a:p>
            <a:pPr marL="0" indent="0">
              <a:buFontTx/>
              <a:buNone/>
            </a:pPr>
            <a:r>
              <a:rPr lang="en-US" u="sng" dirty="0"/>
              <a:t>In short, the One Health Approach means teamwork</a:t>
            </a:r>
            <a:r>
              <a:rPr lang="en-US" u="none" dirty="0"/>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b="1" dirty="0"/>
          </a:p>
        </p:txBody>
      </p:sp>
      <p:sp>
        <p:nvSpPr>
          <p:cNvPr id="4" name="Slide Number Placeholder 3"/>
          <p:cNvSpPr>
            <a:spLocks noGrp="1"/>
          </p:cNvSpPr>
          <p:nvPr>
            <p:ph type="sldNum" sz="quarter" idx="5"/>
          </p:nvPr>
        </p:nvSpPr>
        <p:spPr/>
        <p:txBody>
          <a:bodyPr/>
          <a:lstStyle/>
          <a:p>
            <a:fld id="{F6556731-FE37-A148-A71A-CDB337481F9F}" type="slidenum">
              <a:rPr lang="en-US" smtClean="0"/>
              <a:t>24</a:t>
            </a:fld>
            <a:endParaRPr lang="en-US" dirty="0"/>
          </a:p>
        </p:txBody>
      </p:sp>
    </p:spTree>
    <p:extLst>
      <p:ext uri="{BB962C8B-B14F-4D97-AF65-F5344CB8AC3E}">
        <p14:creationId xmlns:p14="http://schemas.microsoft.com/office/powerpoint/2010/main" val="1120815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Emphasize</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that vaccine development is only one of many ways a One Health Approach can impact the health of people and animals (and plants too!).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Ask about a disease outbreak here</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what types of people are important to fix big health problems like a disease outbreak or the loss of biodiversity (decreased variety of different species in an area)?  (Any of the student answers will be correct.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Ensure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students understand that people outside of the typical health sciences are needed to protect communities from One Health problems like loss of biodiversity or climate change or contaminated water or contaminated air or deforestation or antimicrobial resistance.  Here are some answers and the reasons for them:)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Physicians (human doctors) and nurses- they treat sick people</a:t>
            </a:r>
          </a:p>
          <a:p>
            <a:pPr marL="342900" marR="0" lvl="0" indent="-342900">
              <a:spcBef>
                <a:spcPts val="0"/>
              </a:spcBef>
              <a:spcAft>
                <a:spcPts val="0"/>
              </a:spcAft>
              <a:buFont typeface="+mj-lt"/>
              <a:buAutoNum type="arabicPeriod"/>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Veterinarians- they understand germs that can come from animals and spread to people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review</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term: zoonotic disease)</a:t>
            </a:r>
          </a:p>
          <a:p>
            <a:pPr marL="342900" marR="0" lvl="0" indent="-342900">
              <a:spcBef>
                <a:spcPts val="0"/>
              </a:spcBef>
              <a:spcAft>
                <a:spcPts val="0"/>
              </a:spcAft>
              <a:buFont typeface="+mj-lt"/>
              <a:buAutoNum type="arabicPeriod"/>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Ecologists – they study the interaction between animals and their environment</a:t>
            </a:r>
          </a:p>
          <a:p>
            <a:pPr marL="342900" marR="0" lvl="0" indent="-342900">
              <a:spcBef>
                <a:spcPts val="0"/>
              </a:spcBef>
              <a:spcAft>
                <a:spcPts val="0"/>
              </a:spcAft>
              <a:buFont typeface="+mj-lt"/>
              <a:buAutoNum type="arabicPeriod"/>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Sociologists- they understand why people make certain decisions</a:t>
            </a:r>
          </a:p>
          <a:p>
            <a:pPr marL="342900" marR="0" lvl="0" indent="-342900">
              <a:spcBef>
                <a:spcPts val="0"/>
              </a:spcBef>
              <a:spcAft>
                <a:spcPts val="0"/>
              </a:spcAft>
              <a:buFont typeface="+mj-lt"/>
              <a:buAutoNum type="arabicPeriod"/>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Politicians- they create laws to protect the environment, people, animals, plants and more</a:t>
            </a:r>
          </a:p>
          <a:p>
            <a:pPr marL="342900" marR="0" lvl="0" indent="-342900">
              <a:spcBef>
                <a:spcPts val="0"/>
              </a:spcBef>
              <a:spcAft>
                <a:spcPts val="0"/>
              </a:spcAft>
              <a:buFont typeface="+mj-lt"/>
              <a:buAutoNum type="arabicPeriod"/>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Economists- they help businesses stay open and help livelihoods/income/well-being of families</a:t>
            </a:r>
          </a:p>
          <a:p>
            <a:pPr marL="342900" marR="0" lvl="0" indent="-342900">
              <a:spcBef>
                <a:spcPts val="0"/>
              </a:spcBef>
              <a:spcAft>
                <a:spcPts val="0"/>
              </a:spcAft>
              <a:buFont typeface="+mj-lt"/>
              <a:buAutoNum type="arabicPeriod"/>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Researchers- they help develop vaccines (ex .biochemists)-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ask</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students what other type of researchers can help solve other health problems</a:t>
            </a:r>
          </a:p>
          <a:p>
            <a:pPr marL="342900" marR="0" lvl="0" indent="-342900">
              <a:spcBef>
                <a:spcPts val="0"/>
              </a:spcBef>
              <a:spcAft>
                <a:spcPts val="0"/>
              </a:spcAft>
              <a:buFont typeface="+mj-lt"/>
              <a:buAutoNum type="arabicPeriod"/>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Teachers- they help spread awareness and knowledge to protect more people</a:t>
            </a:r>
          </a:p>
          <a:p>
            <a:pPr marL="342900" marR="0" lvl="0" indent="-342900">
              <a:spcBef>
                <a:spcPts val="0"/>
              </a:spcBef>
              <a:spcAft>
                <a:spcPts val="0"/>
              </a:spcAft>
              <a:buFont typeface="+mj-lt"/>
              <a:buAutoNum type="arabicPeriod"/>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Engineers- (software, mechanical, etc.)- software engineers can design websites or applications to provide health-focused resources for communities; mechanical engineers to design equipment that is carbon neutral or carbon negative to combat climate change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0AC14DD-B557-4885-802F-4A059B0FA548}" type="slidenum">
              <a:rPr lang="en-US" smtClean="0"/>
              <a:t>25</a:t>
            </a:fld>
            <a:endParaRPr lang="en-US" dirty="0"/>
          </a:p>
        </p:txBody>
      </p:sp>
    </p:spTree>
    <p:extLst>
      <p:ext uri="{BB962C8B-B14F-4D97-AF65-F5344CB8AC3E}">
        <p14:creationId xmlns:p14="http://schemas.microsoft.com/office/powerpoint/2010/main" val="2948142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Ask: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Who can make the BEST 1–2-minute play that uses all of the new terms from this lesson?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Note</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This can be done during the lesson (time-permitting) or as homework.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0AC14DD-B557-4885-802F-4A059B0FA548}" type="slidenum">
              <a:rPr lang="en-US" smtClean="0"/>
              <a:t>26</a:t>
            </a:fld>
            <a:endParaRPr lang="en-US" dirty="0"/>
          </a:p>
        </p:txBody>
      </p:sp>
    </p:spTree>
    <p:extLst>
      <p:ext uri="{BB962C8B-B14F-4D97-AF65-F5344CB8AC3E}">
        <p14:creationId xmlns:p14="http://schemas.microsoft.com/office/powerpoint/2010/main" val="3149568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2-minute survey for classroom teacher to complete</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https://forms.gle/rvie1WTAMEZ1e4W7A</a:t>
            </a:r>
            <a:r>
              <a:rPr lang="en-HK" dirty="0">
                <a:effectLst/>
              </a:rPr>
              <a:t> </a:t>
            </a:r>
            <a:endParaRPr lang="en-US" b="0" baseline="0" dirty="0">
              <a:highlight>
                <a:srgbClr val="FFFF00"/>
              </a:highlight>
            </a:endParaRPr>
          </a:p>
          <a:p>
            <a:endParaRPr lang="en-US" b="1" dirty="0"/>
          </a:p>
          <a:p>
            <a:r>
              <a:rPr lang="en-US" b="1" dirty="0"/>
              <a:t>Other One Health online activities for students: </a:t>
            </a:r>
          </a:p>
          <a:p>
            <a:r>
              <a:rPr lang="en-US" dirty="0"/>
              <a:t>Game for students to better understand microbes and zoonotic diseases: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4"/>
              </a:rPr>
              <a:t>http://webadventures.rice.edu/ed/Teacher-Resources/_games/MedMyst-Original/_301/Game-Overview.html</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Interactive comic book that shows how a veterinarian can help detect a new virus in New York City.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(Loosely based on real life events with West Nile Virus in New York City in 1999):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5"/>
              </a:rPr>
              <a:t>https://nysci.org/school/resources/transmissions-gone-viral/</a:t>
            </a:r>
            <a:r>
              <a:rPr lang="en-US" sz="1200" u="sng"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TEDx talk from veterinarian during the West Nile Virus outbreak is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https://www.youtube.com/watch?v=qm8NnL582uc</a:t>
            </a:r>
            <a:r>
              <a:rPr lang="en-US" sz="1200" kern="1200" dirty="0">
                <a:solidFill>
                  <a:schemeClr val="tx1"/>
                </a:solidFill>
                <a:effectLst/>
                <a:latin typeface="+mn-lt"/>
                <a:ea typeface="+mn-ea"/>
                <a:cs typeface="+mn-cs"/>
              </a:rPr>
              <a:t>) (duration of15:16)—would be appropriate for older students (</a:t>
            </a:r>
            <a:r>
              <a:rPr lang="en-US" sz="1200" u="sng" kern="1200" dirty="0">
                <a:solidFill>
                  <a:schemeClr val="tx1"/>
                </a:solidFill>
                <a:effectLst/>
                <a:latin typeface="+mn-lt"/>
                <a:ea typeface="+mn-ea"/>
                <a:cs typeface="+mn-cs"/>
              </a:rPr>
              <a:t>&gt;</a:t>
            </a:r>
            <a:r>
              <a:rPr lang="en-US" sz="1200" kern="1200" dirty="0">
                <a:solidFill>
                  <a:schemeClr val="tx1"/>
                </a:solidFill>
                <a:effectLst/>
                <a:latin typeface="+mn-lt"/>
                <a:ea typeface="+mn-ea"/>
                <a:cs typeface="+mn-cs"/>
              </a:rPr>
              <a:t>15 years old)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Online One Health material that can be used in person or online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Reviews how to live safely with bats around and was developed for communities in Africa: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hlinkClick r:id="rId7"/>
              </a:rPr>
              <a:t>https://ucdavis.box.com/v/livingsafelywithbats-flipbook</a:t>
            </a: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00"/>
                </a:solidFill>
              </a:rPr>
              <a:t>Further information about how the environment and animals play into human health:</a:t>
            </a:r>
            <a:endParaRPr lang="en-US" b="1" dirty="0">
              <a:hlinkClick r:id="rId8"/>
            </a:endParaRPr>
          </a:p>
          <a:p>
            <a:r>
              <a:rPr lang="en-US" dirty="0">
                <a:hlinkClick r:id="rId8"/>
              </a:rPr>
              <a:t>https://ensia.com/features/covid-19-coronavirus-biodiversity-planetary-health-zoonoses/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Follow-up material for the curious </a:t>
            </a:r>
            <a:r>
              <a:rPr lang="en-US" b="1" baseline="0" dirty="0"/>
              <a:t>adult: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9"/>
              </a:rPr>
              <a:t>https://www.who.int/news/item/27-03-2023-quadripartite-call-to-action-for-one-health-for-a-safer-world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10"/>
              </a:rPr>
              <a:t>https://www.avma.org/javma-news/2020-04-15/can-veterinarians-prevent-next-pandemic</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https://www.newyorker.com/science/elements/from-bats-to-human-lungs-the-evolution-of-a-coronavirus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12"/>
              </a:rPr>
              <a:t>https://www.theguardian.com/world/2020/mar/25/coronavirus-nature-is-sending-us-a-message-says-un-environment-chief?CMP=share_btn_fb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AC14DD-B557-4885-802F-4A059B0FA548}" type="slidenum">
              <a:rPr lang="en-US" smtClean="0"/>
              <a:t>27</a:t>
            </a:fld>
            <a:endParaRPr lang="en-US" dirty="0"/>
          </a:p>
        </p:txBody>
      </p:sp>
    </p:spTree>
    <p:extLst>
      <p:ext uri="{BB962C8B-B14F-4D97-AF65-F5344CB8AC3E}">
        <p14:creationId xmlns:p14="http://schemas.microsoft.com/office/powerpoint/2010/main" val="1313203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dirty="0">
                <a:sym typeface="Wingdings" panose="05000000000000000000" pitchFamily="2" charset="2"/>
              </a:rPr>
              <a:t>Emphasize</a:t>
            </a:r>
            <a:r>
              <a:rPr lang="en-US" dirty="0">
                <a:sym typeface="Wingdings" panose="05000000000000000000" pitchFamily="2" charset="2"/>
              </a:rPr>
              <a:t>: “A sick environment leads to sick people and animals.  Sick animals can make people sick.  Sick people can make animals sick. We are all connected.”</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sym typeface="Wingdings" panose="05000000000000000000" pitchFamily="2" charset="2"/>
              </a:rPr>
              <a:t>Review: </a:t>
            </a:r>
            <a:r>
              <a:rPr lang="en-US" dirty="0">
                <a:sym typeface="Wingdings" panose="05000000000000000000" pitchFamily="2" charset="2"/>
              </a:rPr>
              <a:t>This Venn Diagram is simplified.</a:t>
            </a:r>
            <a:r>
              <a:rPr lang="en-US" baseline="0" dirty="0">
                <a:sym typeface="Wingdings" panose="05000000000000000000" pitchFamily="2" charset="2"/>
              </a:rPr>
              <a:t> Reality is more complicated.</a:t>
            </a:r>
            <a:r>
              <a:rPr lang="en-US" dirty="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Also note here that some people in 2023 call this connection “Planetary Health”. “Planetary Health” has traditionally emphasized the interaction between the environment and people’s health but advocates of “Planetary Health” are starting to include the effect of animals’ health on the planet.  More information about Planetary Health can be found at: </a:t>
            </a:r>
            <a:r>
              <a:rPr lang="en-US" sz="12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https://www.planetaryhealthalliance.org/planetary-health</a:t>
            </a:r>
            <a:endParaRPr lang="en-US" sz="12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The One Health Approach will be covered in the second half of the lesson.  As a preview:  </a:t>
            </a: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From the US CDC website </a:t>
            </a:r>
            <a:r>
              <a:rPr lang="en-US" dirty="0"/>
              <a:t>(</a:t>
            </a:r>
            <a:r>
              <a:rPr lang="en-US" dirty="0">
                <a:hlinkClick r:id="rId4"/>
              </a:rPr>
              <a:t>https://www.cdc.gov/media/releases/2019/s0506-zoonotic-diseases-shared.html</a:t>
            </a:r>
            <a:r>
              <a:rPr lang="en-US" dirty="0"/>
              <a:t>):</a:t>
            </a:r>
          </a:p>
          <a:p>
            <a:r>
              <a:rPr lang="en-US" sz="1200" b="0" i="0" u="sng" kern="1200" dirty="0">
                <a:solidFill>
                  <a:schemeClr val="tx1"/>
                </a:solidFill>
                <a:effectLst/>
                <a:latin typeface="+mn-lt"/>
                <a:ea typeface="+mn-ea"/>
                <a:cs typeface="+mn-cs"/>
                <a:hlinkClick r:id="rId5"/>
              </a:rPr>
              <a:t>One Health</a:t>
            </a:r>
            <a:r>
              <a:rPr lang="en-US" sz="1200" b="0" i="0" kern="1200" dirty="0">
                <a:solidFill>
                  <a:schemeClr val="tx1"/>
                </a:solidFill>
                <a:effectLst/>
                <a:latin typeface="+mn-lt"/>
                <a:ea typeface="+mn-ea"/>
                <a:cs typeface="+mn-cs"/>
              </a:rPr>
              <a:t> is an approach that recognizes the connection between people, animals, plants, and their shared environment and calls for experts in human, animal, and environmental health to work together to achieve the best health outcomes for all.</a:t>
            </a:r>
            <a:endParaRPr lang="en-US" dirty="0"/>
          </a:p>
          <a:p>
            <a:endParaRPr lang="en-US" dirty="0"/>
          </a:p>
          <a:p>
            <a:endParaRPr lang="en-US" u="none" dirty="0"/>
          </a:p>
        </p:txBody>
      </p:sp>
      <p:sp>
        <p:nvSpPr>
          <p:cNvPr id="4" name="Slide Number Placeholder 3"/>
          <p:cNvSpPr>
            <a:spLocks noGrp="1"/>
          </p:cNvSpPr>
          <p:nvPr>
            <p:ph type="sldNum" sz="quarter" idx="5"/>
          </p:nvPr>
        </p:nvSpPr>
        <p:spPr/>
        <p:txBody>
          <a:bodyPr/>
          <a:lstStyle/>
          <a:p>
            <a:fld id="{30AC14DD-B557-4885-802F-4A059B0FA548}" type="slidenum">
              <a:rPr lang="en-US" smtClean="0"/>
              <a:t>3</a:t>
            </a:fld>
            <a:endParaRPr lang="en-US" dirty="0"/>
          </a:p>
        </p:txBody>
      </p:sp>
    </p:spTree>
    <p:extLst>
      <p:ext uri="{BB962C8B-B14F-4D97-AF65-F5344CB8AC3E}">
        <p14:creationId xmlns:p14="http://schemas.microsoft.com/office/powerpoint/2010/main" val="243810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(Note: This slide requires slideshow view.  If you are not already using this method of review, it is best to start now.)</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Emphasize</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these diseases jump to people.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Ask</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how many species are represented on this slide (answer: 5 because humans are a type of animal species)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Tip for teachers</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Emphasize the “zoo” in zoonotic.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Ask</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if they can guess what “zoo” means in Greek. (It means “animal or living being”.) Challenge the students to think of other words with “zoo” as a root (ex. Zoology, Zooparasite, Zookeeper).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fun link for other “zoo-” terms: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https://www.thoughtco.com/biology-prefixes-and-suffixes-zoo-or-zo-373875</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From the US CDC website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https://www.cdc.gov/media/releases/2019/s0506-zoonotic-diseases-shared.html</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 of all infectious diseases in people are zoonotic.  This makes it crucial that a nation strengthens its capabilities to prevent and respond to these diseases using a One Health Approach.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5"/>
              </a:rPr>
              <a:t>One Health</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is an approach that recognizes the connection between people, animals, plants, and their shared environment and calls for experts in human, animal, and environmental health to work together to achieve the best health outcomes for all.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0AC14DD-B557-4885-802F-4A059B0FA548}" type="slidenum">
              <a:rPr lang="en-US" smtClean="0"/>
              <a:t>4</a:t>
            </a:fld>
            <a:endParaRPr lang="en-US" dirty="0"/>
          </a:p>
        </p:txBody>
      </p:sp>
    </p:spTree>
    <p:extLst>
      <p:ext uri="{BB962C8B-B14F-4D97-AF65-F5344CB8AC3E}">
        <p14:creationId xmlns:p14="http://schemas.microsoft.com/office/powerpoint/2010/main" val="1011142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Ask</a:t>
            </a:r>
            <a:r>
              <a:rPr lang="en-US" b="0" dirty="0"/>
              <a:t> the students: “what are the three parts of One Health?” (Answer: human health, animal health, and environmental health)</a:t>
            </a:r>
            <a:endParaRPr lang="en-US" b="1" dirty="0"/>
          </a:p>
          <a:p>
            <a:endParaRPr lang="en-US" dirty="0"/>
          </a:p>
          <a:p>
            <a:r>
              <a:rPr lang="en-US" b="1" baseline="0" dirty="0"/>
              <a:t>Review: </a:t>
            </a:r>
            <a:r>
              <a:rPr lang="en-US" baseline="0" dirty="0"/>
              <a:t>t</a:t>
            </a:r>
            <a:r>
              <a:rPr lang="en-US" dirty="0"/>
              <a:t>his is a picture of a busy and </a:t>
            </a:r>
            <a:r>
              <a:rPr lang="en-US" b="1" u="sng" dirty="0"/>
              <a:t>healthy</a:t>
            </a:r>
            <a:r>
              <a:rPr lang="en-US" dirty="0"/>
              <a:t> forest.  The animals are evenly spread out and there is no stress to any of the animals.  The trees look healthy too.</a:t>
            </a:r>
          </a:p>
          <a:p>
            <a:br>
              <a:rPr lang="en-US" dirty="0"/>
            </a:br>
            <a:r>
              <a:rPr lang="en-US" dirty="0"/>
              <a:t>(The teacher can discuss that clean water also plays a role in this forest ecosystem. This slide covers </a:t>
            </a:r>
            <a:r>
              <a:rPr lang="en-US" u="sng" dirty="0"/>
              <a:t>UN Sustainable Development Goals </a:t>
            </a:r>
            <a:r>
              <a:rPr lang="en-US" dirty="0"/>
              <a:t>of “Clean Water and Sanitation” and “Life on Land”.)</a:t>
            </a:r>
          </a:p>
          <a:p>
            <a:endParaRPr lang="en-US" dirty="0"/>
          </a:p>
        </p:txBody>
      </p:sp>
      <p:sp>
        <p:nvSpPr>
          <p:cNvPr id="4" name="Slide Number Placeholder 3"/>
          <p:cNvSpPr>
            <a:spLocks noGrp="1"/>
          </p:cNvSpPr>
          <p:nvPr>
            <p:ph type="sldNum" sz="quarter" idx="5"/>
          </p:nvPr>
        </p:nvSpPr>
        <p:spPr/>
        <p:txBody>
          <a:bodyPr/>
          <a:lstStyle/>
          <a:p>
            <a:fld id="{30AC14DD-B557-4885-802F-4A059B0FA548}" type="slidenum">
              <a:rPr lang="en-US" smtClean="0"/>
              <a:t>5</a:t>
            </a:fld>
            <a:endParaRPr lang="en-US" dirty="0"/>
          </a:p>
        </p:txBody>
      </p:sp>
    </p:spTree>
    <p:extLst>
      <p:ext uri="{BB962C8B-B14F-4D97-AF65-F5344CB8AC3E}">
        <p14:creationId xmlns:p14="http://schemas.microsoft.com/office/powerpoint/2010/main" val="401094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r>
              <a:rPr lang="en-US" baseline="0" dirty="0"/>
              <a:t> the students:  </a:t>
            </a:r>
          </a:p>
          <a:p>
            <a:pPr marL="228600" indent="-228600">
              <a:buAutoNum type="arabicPeriod"/>
            </a:pPr>
            <a:r>
              <a:rPr lang="en-US" baseline="0" dirty="0"/>
              <a:t>“</a:t>
            </a:r>
            <a:r>
              <a:rPr lang="en-US" dirty="0"/>
              <a:t>Why are there less trees?”</a:t>
            </a:r>
            <a:r>
              <a:rPr lang="en-US" baseline="0" dirty="0"/>
              <a:t>  (Either from deforestation due to people or because of climate change which makes life for those plants more difficult in that area of the world.)  </a:t>
            </a:r>
          </a:p>
          <a:p>
            <a:pPr marL="228600" indent="-228600">
              <a:buAutoNum type="arabicPeriod"/>
            </a:pPr>
            <a:r>
              <a:rPr lang="en-US" baseline="0" dirty="0"/>
              <a:t>“</a:t>
            </a:r>
            <a:r>
              <a:rPr lang="en-US" dirty="0"/>
              <a:t>Where are the animals going when there are less trees?”  (They are starting to crowd together</a:t>
            </a:r>
            <a:r>
              <a:rPr lang="en-US" baseline="0" dirty="0"/>
              <a:t> </a:t>
            </a:r>
            <a:r>
              <a:rPr lang="en-US" dirty="0"/>
              <a:t>in a smaller area.  They</a:t>
            </a:r>
            <a:r>
              <a:rPr lang="en-US" baseline="0" dirty="0"/>
              <a:t> are </a:t>
            </a:r>
            <a:r>
              <a:rPr lang="en-US" dirty="0"/>
              <a:t>more stressed because they have more competition for food/shelter and have less space to live in.  Some animals</a:t>
            </a:r>
            <a:r>
              <a:rPr lang="en-US" baseline="0" dirty="0"/>
              <a:t> are </a:t>
            </a:r>
            <a:r>
              <a:rPr lang="en-US" dirty="0"/>
              <a:t>even leaving the forest to find food and are now near people).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teacher can discuss that water quality also plays a role in this changing ecosystem.  If animals drink dirty water that is contaminated by either people or animals then they can get sick. Besides</a:t>
            </a:r>
            <a:r>
              <a:rPr lang="en-US" baseline="0" dirty="0"/>
              <a:t> deforestation, the teacher can discuss how Climate Change can alter natural habitats and lead to animals (including insects) move into new territories. </a:t>
            </a:r>
            <a:r>
              <a:rPr lang="en-US" dirty="0"/>
              <a:t>This slide would then cover the </a:t>
            </a:r>
            <a:r>
              <a:rPr lang="en-US" u="sng" dirty="0"/>
              <a:t>UN Sustainable Development Goals</a:t>
            </a:r>
            <a:r>
              <a:rPr lang="en-US" u="none" dirty="0"/>
              <a:t> </a:t>
            </a:r>
            <a:r>
              <a:rPr lang="en-US" dirty="0"/>
              <a:t>of “Climate Action”, “</a:t>
            </a:r>
            <a:r>
              <a:rPr lang="en-US" sz="1200" b="0" kern="1200" dirty="0">
                <a:solidFill>
                  <a:schemeClr val="tx1"/>
                </a:solidFill>
                <a:effectLst/>
                <a:latin typeface="+mn-lt"/>
                <a:ea typeface="+mn-ea"/>
                <a:cs typeface="+mn-cs"/>
              </a:rPr>
              <a:t>Affordable and Clean Energy”, “Sustainable Cities and Communities”, “Responsible Consumption and Production”,</a:t>
            </a:r>
            <a:r>
              <a:rPr lang="en-US" dirty="0"/>
              <a:t> “Clean Water and Sanitation” and “Life on Land”.)</a:t>
            </a:r>
          </a:p>
          <a:p>
            <a:endParaRPr lang="en-US" dirty="0"/>
          </a:p>
        </p:txBody>
      </p:sp>
      <p:sp>
        <p:nvSpPr>
          <p:cNvPr id="4" name="Slide Number Placeholder 3"/>
          <p:cNvSpPr>
            <a:spLocks noGrp="1"/>
          </p:cNvSpPr>
          <p:nvPr>
            <p:ph type="sldNum" sz="quarter" idx="5"/>
          </p:nvPr>
        </p:nvSpPr>
        <p:spPr/>
        <p:txBody>
          <a:bodyPr/>
          <a:lstStyle/>
          <a:p>
            <a:fld id="{30AC14DD-B557-4885-802F-4A059B0FA548}" type="slidenum">
              <a:rPr lang="en-US" smtClean="0"/>
              <a:t>6</a:t>
            </a:fld>
            <a:endParaRPr lang="en-US" dirty="0"/>
          </a:p>
        </p:txBody>
      </p:sp>
    </p:spTree>
    <p:extLst>
      <p:ext uri="{BB962C8B-B14F-4D97-AF65-F5344CB8AC3E}">
        <p14:creationId xmlns:p14="http://schemas.microsoft.com/office/powerpoint/2010/main" val="3679840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r>
              <a:rPr lang="en-US" dirty="0"/>
              <a:t> the students: </a:t>
            </a:r>
          </a:p>
          <a:p>
            <a:pPr marL="228600" indent="-228600">
              <a:buAutoNum type="arabicPeriod"/>
            </a:pPr>
            <a:r>
              <a:rPr lang="en-US" dirty="0"/>
              <a:t>“What changes</a:t>
            </a:r>
            <a:r>
              <a:rPr lang="en-US" baseline="0" dirty="0"/>
              <a:t> do you see with this slide compared to the previous slide?” (there are more people, less trees, more animals near people). Note that there are no actual changes to the number of animals between the slides.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“What is a zoonotic disease?”  </a:t>
            </a:r>
            <a:r>
              <a:rPr lang="en-US" dirty="0"/>
              <a:t>Review that, in this slide, there are more people in the area where animals have been living.  </a:t>
            </a:r>
            <a:r>
              <a:rPr lang="en-US" b="1" dirty="0"/>
              <a:t>This is an area where zoonotic diseases can easily “spill over” and spread</a:t>
            </a:r>
            <a:r>
              <a:rPr lang="en-US" dirty="0"/>
              <a:t> between animals and people.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teacher can discuss that water quality also plays a role in this changing ecosystem.  If animals drink dirty water that is contaminated by either people or animals then they can get sick. Besides</a:t>
            </a:r>
            <a:r>
              <a:rPr lang="en-US" baseline="0" dirty="0"/>
              <a:t> deforestation, the teacher can discuss how Climate Change can alter natural habitats and lead to animals (including insects) move into new territories. </a:t>
            </a:r>
            <a:r>
              <a:rPr lang="en-US" dirty="0"/>
              <a:t>This slide would then cover the </a:t>
            </a:r>
            <a:r>
              <a:rPr lang="en-US" u="sng" dirty="0"/>
              <a:t>UN Sustainable Development Goals</a:t>
            </a:r>
            <a:r>
              <a:rPr lang="en-US" u="none" dirty="0"/>
              <a:t> </a:t>
            </a:r>
            <a:r>
              <a:rPr lang="en-US" dirty="0"/>
              <a:t>of “Climate Action”, “</a:t>
            </a:r>
            <a:r>
              <a:rPr lang="en-US" sz="1200" b="0" kern="1200" dirty="0">
                <a:solidFill>
                  <a:schemeClr val="tx1"/>
                </a:solidFill>
                <a:effectLst/>
                <a:latin typeface="+mn-lt"/>
                <a:ea typeface="+mn-ea"/>
                <a:cs typeface="+mn-cs"/>
              </a:rPr>
              <a:t>Affordable and Clean Energy”, “Sustainable Cities and Communities”, “Responsible Consumption and Production”,</a:t>
            </a:r>
            <a:r>
              <a:rPr lang="en-US" dirty="0"/>
              <a:t> “Clean Water and Sanitation” and “Life on Land”.)</a:t>
            </a:r>
          </a:p>
          <a:p>
            <a:endParaRPr lang="en-US" dirty="0"/>
          </a:p>
        </p:txBody>
      </p:sp>
      <p:sp>
        <p:nvSpPr>
          <p:cNvPr id="4" name="Slide Number Placeholder 3"/>
          <p:cNvSpPr>
            <a:spLocks noGrp="1"/>
          </p:cNvSpPr>
          <p:nvPr>
            <p:ph type="sldNum" sz="quarter" idx="5"/>
          </p:nvPr>
        </p:nvSpPr>
        <p:spPr/>
        <p:txBody>
          <a:bodyPr/>
          <a:lstStyle/>
          <a:p>
            <a:fld id="{30AC14DD-B557-4885-802F-4A059B0FA548}" type="slidenum">
              <a:rPr lang="en-US" smtClean="0"/>
              <a:t>7</a:t>
            </a:fld>
            <a:endParaRPr lang="en-US" dirty="0"/>
          </a:p>
        </p:txBody>
      </p:sp>
    </p:spTree>
    <p:extLst>
      <p:ext uri="{BB962C8B-B14F-4D97-AF65-F5344CB8AC3E}">
        <p14:creationId xmlns:p14="http://schemas.microsoft.com/office/powerpoint/2010/main" val="2171945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Review </a:t>
            </a:r>
            <a:r>
              <a:rPr lang="en-US" b="0" dirty="0"/>
              <a:t>that the b</a:t>
            </a:r>
            <a:r>
              <a:rPr lang="en-US" dirty="0"/>
              <a:t>irds are either leaving the smaller forest or they are dying because</a:t>
            </a:r>
            <a:r>
              <a:rPr lang="en-US" baseline="0" dirty="0"/>
              <a:t> of the </a:t>
            </a:r>
            <a:r>
              <a:rPr lang="en-US" dirty="0"/>
              <a:t>increased competition for food and shelter (trees).</a:t>
            </a:r>
          </a:p>
          <a:p>
            <a:endParaRPr lang="en-US" dirty="0"/>
          </a:p>
          <a:p>
            <a:r>
              <a:rPr lang="en-US" dirty="0"/>
              <a:t>Climate change can further shrink an animal’s habitat and lead to species extinction by changing what plants grow in the area or make the temperature unsuitable for life for that (animal or plant) species.  Climate change affects animals, people and plants in this way.  </a:t>
            </a:r>
          </a:p>
          <a:p>
            <a:endParaRPr lang="en-US" dirty="0"/>
          </a:p>
          <a:p>
            <a:r>
              <a:rPr lang="en-US" dirty="0"/>
              <a:t>(This slide addresses </a:t>
            </a:r>
            <a:r>
              <a:rPr lang="en-US" u="sng" dirty="0"/>
              <a:t>UN Sustainable Development Goal</a:t>
            </a:r>
            <a:r>
              <a:rPr lang="en-US" dirty="0"/>
              <a:t>: “Climate Action”)</a:t>
            </a:r>
          </a:p>
        </p:txBody>
      </p:sp>
      <p:sp>
        <p:nvSpPr>
          <p:cNvPr id="4" name="Slide Number Placeholder 3"/>
          <p:cNvSpPr>
            <a:spLocks noGrp="1"/>
          </p:cNvSpPr>
          <p:nvPr>
            <p:ph type="sldNum" sz="quarter" idx="5"/>
          </p:nvPr>
        </p:nvSpPr>
        <p:spPr/>
        <p:txBody>
          <a:bodyPr/>
          <a:lstStyle/>
          <a:p>
            <a:fld id="{30AC14DD-B557-4885-802F-4A059B0FA548}" type="slidenum">
              <a:rPr lang="en-US" smtClean="0"/>
              <a:t>8</a:t>
            </a:fld>
            <a:endParaRPr lang="en-US" dirty="0"/>
          </a:p>
        </p:txBody>
      </p:sp>
    </p:spTree>
    <p:extLst>
      <p:ext uri="{BB962C8B-B14F-4D97-AF65-F5344CB8AC3E}">
        <p14:creationId xmlns:p14="http://schemas.microsoft.com/office/powerpoint/2010/main" val="701919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Compare and contrast this slide with the previous slide. Slowly</a:t>
            </a:r>
            <a:r>
              <a:rPr lang="en-US" i="1" baseline="0" dirty="0"/>
              <a:t> g</a:t>
            </a:r>
            <a:r>
              <a:rPr lang="en-US" i="1" dirty="0"/>
              <a:t>o back-and-forth several times.</a:t>
            </a:r>
          </a:p>
          <a:p>
            <a:endParaRPr lang="en-US" dirty="0"/>
          </a:p>
          <a:p>
            <a:r>
              <a:rPr lang="en-US" b="1" dirty="0"/>
              <a:t>Ask</a:t>
            </a:r>
            <a:r>
              <a:rPr lang="en-US" dirty="0"/>
              <a:t> students if they can name</a:t>
            </a:r>
            <a:r>
              <a:rPr lang="en-US" baseline="0" dirty="0"/>
              <a:t> t</a:t>
            </a:r>
            <a:r>
              <a:rPr lang="en-US" dirty="0"/>
              <a:t>he 5 changes between the two slides. (The answers are in the “notes” section of the next slide.)</a:t>
            </a:r>
          </a:p>
        </p:txBody>
      </p:sp>
      <p:sp>
        <p:nvSpPr>
          <p:cNvPr id="4" name="Slide Number Placeholder 3"/>
          <p:cNvSpPr>
            <a:spLocks noGrp="1"/>
          </p:cNvSpPr>
          <p:nvPr>
            <p:ph type="sldNum" sz="quarter" idx="5"/>
          </p:nvPr>
        </p:nvSpPr>
        <p:spPr/>
        <p:txBody>
          <a:bodyPr/>
          <a:lstStyle/>
          <a:p>
            <a:fld id="{30AC14DD-B557-4885-802F-4A059B0FA548}" type="slidenum">
              <a:rPr lang="en-US" smtClean="0"/>
              <a:t>9</a:t>
            </a:fld>
            <a:endParaRPr lang="en-US" dirty="0"/>
          </a:p>
        </p:txBody>
      </p:sp>
    </p:spTree>
    <p:extLst>
      <p:ext uri="{BB962C8B-B14F-4D97-AF65-F5344CB8AC3E}">
        <p14:creationId xmlns:p14="http://schemas.microsoft.com/office/powerpoint/2010/main" val="4197453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B5A0-2820-4A7B-9B94-4A90620BEB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026D38-A5B4-4CBB-852B-1929585EC7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4B8109-083F-406D-AE23-0A4DDD95EAF1}"/>
              </a:ext>
            </a:extLst>
          </p:cNvPr>
          <p:cNvSpPr>
            <a:spLocks noGrp="1"/>
          </p:cNvSpPr>
          <p:nvPr>
            <p:ph type="dt" sz="half" idx="10"/>
          </p:nvPr>
        </p:nvSpPr>
        <p:spPr/>
        <p:txBody>
          <a:bodyPr/>
          <a:lstStyle/>
          <a:p>
            <a:fld id="{3B376583-2C39-48A1-89D1-5F5F61280700}" type="datetimeFigureOut">
              <a:rPr lang="en-US" smtClean="0"/>
              <a:t>8/16/23</a:t>
            </a:fld>
            <a:endParaRPr lang="en-US" dirty="0"/>
          </a:p>
        </p:txBody>
      </p:sp>
      <p:sp>
        <p:nvSpPr>
          <p:cNvPr id="5" name="Footer Placeholder 4">
            <a:extLst>
              <a:ext uri="{FF2B5EF4-FFF2-40B4-BE49-F238E27FC236}">
                <a16:creationId xmlns:a16="http://schemas.microsoft.com/office/drawing/2014/main" id="{0B1C8D02-4B4A-4CD3-A170-8EFEDB193E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C7D416-A285-4399-8AF4-30BC3086DE64}"/>
              </a:ext>
            </a:extLst>
          </p:cNvPr>
          <p:cNvSpPr>
            <a:spLocks noGrp="1"/>
          </p:cNvSpPr>
          <p:nvPr>
            <p:ph type="sldNum" sz="quarter" idx="12"/>
          </p:nvPr>
        </p:nvSpPr>
        <p:spPr/>
        <p:txBody>
          <a:bodyPr/>
          <a:lstStyle/>
          <a:p>
            <a:fld id="{9B947498-8D0A-4A48-8798-70D8F175436B}" type="slidenum">
              <a:rPr lang="en-US" smtClean="0"/>
              <a:t>‹#›</a:t>
            </a:fld>
            <a:endParaRPr lang="en-US" dirty="0"/>
          </a:p>
        </p:txBody>
      </p:sp>
    </p:spTree>
    <p:extLst>
      <p:ext uri="{BB962C8B-B14F-4D97-AF65-F5344CB8AC3E}">
        <p14:creationId xmlns:p14="http://schemas.microsoft.com/office/powerpoint/2010/main" val="407280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2F-7541-48A2-AD24-134585A056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863E6A-D598-4577-B806-D104977EFF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C7D6D-6E74-47DA-B004-8B2F275F58D5}"/>
              </a:ext>
            </a:extLst>
          </p:cNvPr>
          <p:cNvSpPr>
            <a:spLocks noGrp="1"/>
          </p:cNvSpPr>
          <p:nvPr>
            <p:ph type="dt" sz="half" idx="10"/>
          </p:nvPr>
        </p:nvSpPr>
        <p:spPr/>
        <p:txBody>
          <a:bodyPr/>
          <a:lstStyle/>
          <a:p>
            <a:fld id="{3B376583-2C39-48A1-89D1-5F5F61280700}" type="datetimeFigureOut">
              <a:rPr lang="en-US" smtClean="0"/>
              <a:t>8/16/23</a:t>
            </a:fld>
            <a:endParaRPr lang="en-US" dirty="0"/>
          </a:p>
        </p:txBody>
      </p:sp>
      <p:sp>
        <p:nvSpPr>
          <p:cNvPr id="5" name="Footer Placeholder 4">
            <a:extLst>
              <a:ext uri="{FF2B5EF4-FFF2-40B4-BE49-F238E27FC236}">
                <a16:creationId xmlns:a16="http://schemas.microsoft.com/office/drawing/2014/main" id="{A3C9074B-21CA-4172-B87C-58825933F8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37F0F8-4FC9-4CBE-928D-505BEB4A7DAE}"/>
              </a:ext>
            </a:extLst>
          </p:cNvPr>
          <p:cNvSpPr>
            <a:spLocks noGrp="1"/>
          </p:cNvSpPr>
          <p:nvPr>
            <p:ph type="sldNum" sz="quarter" idx="12"/>
          </p:nvPr>
        </p:nvSpPr>
        <p:spPr/>
        <p:txBody>
          <a:bodyPr/>
          <a:lstStyle/>
          <a:p>
            <a:fld id="{9B947498-8D0A-4A48-8798-70D8F175436B}" type="slidenum">
              <a:rPr lang="en-US" smtClean="0"/>
              <a:t>‹#›</a:t>
            </a:fld>
            <a:endParaRPr lang="en-US" dirty="0"/>
          </a:p>
        </p:txBody>
      </p:sp>
    </p:spTree>
    <p:extLst>
      <p:ext uri="{BB962C8B-B14F-4D97-AF65-F5344CB8AC3E}">
        <p14:creationId xmlns:p14="http://schemas.microsoft.com/office/powerpoint/2010/main" val="253405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BB3DAC-CC1E-4DCC-9156-4946707D03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94B67-F299-45A4-B2D3-38BF31901F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5F1BA1-1CEB-464D-8CA9-FE4E5E2C494C}"/>
              </a:ext>
            </a:extLst>
          </p:cNvPr>
          <p:cNvSpPr>
            <a:spLocks noGrp="1"/>
          </p:cNvSpPr>
          <p:nvPr>
            <p:ph type="dt" sz="half" idx="10"/>
          </p:nvPr>
        </p:nvSpPr>
        <p:spPr/>
        <p:txBody>
          <a:bodyPr/>
          <a:lstStyle/>
          <a:p>
            <a:fld id="{3B376583-2C39-48A1-89D1-5F5F61280700}" type="datetimeFigureOut">
              <a:rPr lang="en-US" smtClean="0"/>
              <a:t>8/16/23</a:t>
            </a:fld>
            <a:endParaRPr lang="en-US" dirty="0"/>
          </a:p>
        </p:txBody>
      </p:sp>
      <p:sp>
        <p:nvSpPr>
          <p:cNvPr id="5" name="Footer Placeholder 4">
            <a:extLst>
              <a:ext uri="{FF2B5EF4-FFF2-40B4-BE49-F238E27FC236}">
                <a16:creationId xmlns:a16="http://schemas.microsoft.com/office/drawing/2014/main" id="{98B0F107-EDAF-414E-8D75-73EB7E2D38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CA3805-B48C-468E-AABD-2A7947D9392A}"/>
              </a:ext>
            </a:extLst>
          </p:cNvPr>
          <p:cNvSpPr>
            <a:spLocks noGrp="1"/>
          </p:cNvSpPr>
          <p:nvPr>
            <p:ph type="sldNum" sz="quarter" idx="12"/>
          </p:nvPr>
        </p:nvSpPr>
        <p:spPr/>
        <p:txBody>
          <a:bodyPr/>
          <a:lstStyle/>
          <a:p>
            <a:fld id="{9B947498-8D0A-4A48-8798-70D8F175436B}" type="slidenum">
              <a:rPr lang="en-US" smtClean="0"/>
              <a:t>‹#›</a:t>
            </a:fld>
            <a:endParaRPr lang="en-US" dirty="0"/>
          </a:p>
        </p:txBody>
      </p:sp>
    </p:spTree>
    <p:extLst>
      <p:ext uri="{BB962C8B-B14F-4D97-AF65-F5344CB8AC3E}">
        <p14:creationId xmlns:p14="http://schemas.microsoft.com/office/powerpoint/2010/main" val="68935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FFC8-E9F3-4EF9-A92F-F456D87A22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29AA15-0512-4988-847B-91FA1EF025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FFEA5-8D6C-4A78-9216-368DA53CD563}"/>
              </a:ext>
            </a:extLst>
          </p:cNvPr>
          <p:cNvSpPr>
            <a:spLocks noGrp="1"/>
          </p:cNvSpPr>
          <p:nvPr>
            <p:ph type="dt" sz="half" idx="10"/>
          </p:nvPr>
        </p:nvSpPr>
        <p:spPr/>
        <p:txBody>
          <a:bodyPr/>
          <a:lstStyle/>
          <a:p>
            <a:fld id="{3B376583-2C39-48A1-89D1-5F5F61280700}" type="datetimeFigureOut">
              <a:rPr lang="en-US" smtClean="0"/>
              <a:t>8/16/23</a:t>
            </a:fld>
            <a:endParaRPr lang="en-US" dirty="0"/>
          </a:p>
        </p:txBody>
      </p:sp>
      <p:sp>
        <p:nvSpPr>
          <p:cNvPr id="5" name="Footer Placeholder 4">
            <a:extLst>
              <a:ext uri="{FF2B5EF4-FFF2-40B4-BE49-F238E27FC236}">
                <a16:creationId xmlns:a16="http://schemas.microsoft.com/office/drawing/2014/main" id="{9DE13816-D129-4F98-BC95-F988156BF4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3945FF-4A22-4C1E-BA2D-CDA4775DE9B0}"/>
              </a:ext>
            </a:extLst>
          </p:cNvPr>
          <p:cNvSpPr>
            <a:spLocks noGrp="1"/>
          </p:cNvSpPr>
          <p:nvPr>
            <p:ph type="sldNum" sz="quarter" idx="12"/>
          </p:nvPr>
        </p:nvSpPr>
        <p:spPr/>
        <p:txBody>
          <a:bodyPr/>
          <a:lstStyle/>
          <a:p>
            <a:fld id="{9B947498-8D0A-4A48-8798-70D8F175436B}" type="slidenum">
              <a:rPr lang="en-US" smtClean="0"/>
              <a:t>‹#›</a:t>
            </a:fld>
            <a:endParaRPr lang="en-US" dirty="0"/>
          </a:p>
        </p:txBody>
      </p:sp>
    </p:spTree>
    <p:extLst>
      <p:ext uri="{BB962C8B-B14F-4D97-AF65-F5344CB8AC3E}">
        <p14:creationId xmlns:p14="http://schemas.microsoft.com/office/powerpoint/2010/main" val="339377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F6E8A-962E-4D25-ABC4-871DB92A30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0AB1F2-BF6C-4E3D-83E0-E61383CF6B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AEF4F-CAAF-47B4-B09F-7C2E24CA94E0}"/>
              </a:ext>
            </a:extLst>
          </p:cNvPr>
          <p:cNvSpPr>
            <a:spLocks noGrp="1"/>
          </p:cNvSpPr>
          <p:nvPr>
            <p:ph type="dt" sz="half" idx="10"/>
          </p:nvPr>
        </p:nvSpPr>
        <p:spPr/>
        <p:txBody>
          <a:bodyPr/>
          <a:lstStyle/>
          <a:p>
            <a:fld id="{3B376583-2C39-48A1-89D1-5F5F61280700}" type="datetimeFigureOut">
              <a:rPr lang="en-US" smtClean="0"/>
              <a:t>8/16/23</a:t>
            </a:fld>
            <a:endParaRPr lang="en-US" dirty="0"/>
          </a:p>
        </p:txBody>
      </p:sp>
      <p:sp>
        <p:nvSpPr>
          <p:cNvPr id="5" name="Footer Placeholder 4">
            <a:extLst>
              <a:ext uri="{FF2B5EF4-FFF2-40B4-BE49-F238E27FC236}">
                <a16:creationId xmlns:a16="http://schemas.microsoft.com/office/drawing/2014/main" id="{775FAE20-3138-4BB5-AE33-BA7439C98C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7B36F2-D5B3-4C66-AAA3-B33AB2D2ACFB}"/>
              </a:ext>
            </a:extLst>
          </p:cNvPr>
          <p:cNvSpPr>
            <a:spLocks noGrp="1"/>
          </p:cNvSpPr>
          <p:nvPr>
            <p:ph type="sldNum" sz="quarter" idx="12"/>
          </p:nvPr>
        </p:nvSpPr>
        <p:spPr/>
        <p:txBody>
          <a:bodyPr/>
          <a:lstStyle/>
          <a:p>
            <a:fld id="{9B947498-8D0A-4A48-8798-70D8F175436B}" type="slidenum">
              <a:rPr lang="en-US" smtClean="0"/>
              <a:t>‹#›</a:t>
            </a:fld>
            <a:endParaRPr lang="en-US" dirty="0"/>
          </a:p>
        </p:txBody>
      </p:sp>
    </p:spTree>
    <p:extLst>
      <p:ext uri="{BB962C8B-B14F-4D97-AF65-F5344CB8AC3E}">
        <p14:creationId xmlns:p14="http://schemas.microsoft.com/office/powerpoint/2010/main" val="52815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AE647-29B3-44BE-8583-9C1E9FE16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D63108-A93D-4D58-A1C0-C70C14671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B5B644-E3DB-4A9E-A0B0-4A7A431056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1847D3-E9CE-4DDD-80F4-B5AA51E800D3}"/>
              </a:ext>
            </a:extLst>
          </p:cNvPr>
          <p:cNvSpPr>
            <a:spLocks noGrp="1"/>
          </p:cNvSpPr>
          <p:nvPr>
            <p:ph type="dt" sz="half" idx="10"/>
          </p:nvPr>
        </p:nvSpPr>
        <p:spPr/>
        <p:txBody>
          <a:bodyPr/>
          <a:lstStyle/>
          <a:p>
            <a:fld id="{3B376583-2C39-48A1-89D1-5F5F61280700}" type="datetimeFigureOut">
              <a:rPr lang="en-US" smtClean="0"/>
              <a:t>8/16/23</a:t>
            </a:fld>
            <a:endParaRPr lang="en-US" dirty="0"/>
          </a:p>
        </p:txBody>
      </p:sp>
      <p:sp>
        <p:nvSpPr>
          <p:cNvPr id="6" name="Footer Placeholder 5">
            <a:extLst>
              <a:ext uri="{FF2B5EF4-FFF2-40B4-BE49-F238E27FC236}">
                <a16:creationId xmlns:a16="http://schemas.microsoft.com/office/drawing/2014/main" id="{990FE3DA-FF75-4ACE-8493-81948F54C6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6A0FE-B943-4F92-A218-85490FD4A9A3}"/>
              </a:ext>
            </a:extLst>
          </p:cNvPr>
          <p:cNvSpPr>
            <a:spLocks noGrp="1"/>
          </p:cNvSpPr>
          <p:nvPr>
            <p:ph type="sldNum" sz="quarter" idx="12"/>
          </p:nvPr>
        </p:nvSpPr>
        <p:spPr/>
        <p:txBody>
          <a:bodyPr/>
          <a:lstStyle/>
          <a:p>
            <a:fld id="{9B947498-8D0A-4A48-8798-70D8F175436B}" type="slidenum">
              <a:rPr lang="en-US" smtClean="0"/>
              <a:t>‹#›</a:t>
            </a:fld>
            <a:endParaRPr lang="en-US" dirty="0"/>
          </a:p>
        </p:txBody>
      </p:sp>
    </p:spTree>
    <p:extLst>
      <p:ext uri="{BB962C8B-B14F-4D97-AF65-F5344CB8AC3E}">
        <p14:creationId xmlns:p14="http://schemas.microsoft.com/office/powerpoint/2010/main" val="330431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D66B-1310-46DB-B002-874A2045EB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8EA313-B3DE-41DC-962E-BBF853C0D8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F26A7-6D32-4CB2-9B7A-4CF7ED66A5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E5D158-5A80-4DFD-BFEE-27A3B6DAC0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D254B3-2206-43C5-BC50-026899138A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232328-A53A-4D4A-AF37-2E89E40B18DD}"/>
              </a:ext>
            </a:extLst>
          </p:cNvPr>
          <p:cNvSpPr>
            <a:spLocks noGrp="1"/>
          </p:cNvSpPr>
          <p:nvPr>
            <p:ph type="dt" sz="half" idx="10"/>
          </p:nvPr>
        </p:nvSpPr>
        <p:spPr/>
        <p:txBody>
          <a:bodyPr/>
          <a:lstStyle/>
          <a:p>
            <a:fld id="{3B376583-2C39-48A1-89D1-5F5F61280700}" type="datetimeFigureOut">
              <a:rPr lang="en-US" smtClean="0"/>
              <a:t>8/16/23</a:t>
            </a:fld>
            <a:endParaRPr lang="en-US" dirty="0"/>
          </a:p>
        </p:txBody>
      </p:sp>
      <p:sp>
        <p:nvSpPr>
          <p:cNvPr id="8" name="Footer Placeholder 7">
            <a:extLst>
              <a:ext uri="{FF2B5EF4-FFF2-40B4-BE49-F238E27FC236}">
                <a16:creationId xmlns:a16="http://schemas.microsoft.com/office/drawing/2014/main" id="{A207DAD5-9BC0-470A-BC86-DB52A52FE71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FC1F53-781F-4182-A63B-2D602777B1D7}"/>
              </a:ext>
            </a:extLst>
          </p:cNvPr>
          <p:cNvSpPr>
            <a:spLocks noGrp="1"/>
          </p:cNvSpPr>
          <p:nvPr>
            <p:ph type="sldNum" sz="quarter" idx="12"/>
          </p:nvPr>
        </p:nvSpPr>
        <p:spPr/>
        <p:txBody>
          <a:bodyPr/>
          <a:lstStyle/>
          <a:p>
            <a:fld id="{9B947498-8D0A-4A48-8798-70D8F175436B}" type="slidenum">
              <a:rPr lang="en-US" smtClean="0"/>
              <a:t>‹#›</a:t>
            </a:fld>
            <a:endParaRPr lang="en-US" dirty="0"/>
          </a:p>
        </p:txBody>
      </p:sp>
    </p:spTree>
    <p:extLst>
      <p:ext uri="{BB962C8B-B14F-4D97-AF65-F5344CB8AC3E}">
        <p14:creationId xmlns:p14="http://schemas.microsoft.com/office/powerpoint/2010/main" val="3849639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6CF8-C6A9-4765-8283-76CF7F9CE2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294AFB-F703-490D-AA06-C17D89471B48}"/>
              </a:ext>
            </a:extLst>
          </p:cNvPr>
          <p:cNvSpPr>
            <a:spLocks noGrp="1"/>
          </p:cNvSpPr>
          <p:nvPr>
            <p:ph type="dt" sz="half" idx="10"/>
          </p:nvPr>
        </p:nvSpPr>
        <p:spPr/>
        <p:txBody>
          <a:bodyPr/>
          <a:lstStyle/>
          <a:p>
            <a:fld id="{3B376583-2C39-48A1-89D1-5F5F61280700}" type="datetimeFigureOut">
              <a:rPr lang="en-US" smtClean="0"/>
              <a:t>8/16/23</a:t>
            </a:fld>
            <a:endParaRPr lang="en-US" dirty="0"/>
          </a:p>
        </p:txBody>
      </p:sp>
      <p:sp>
        <p:nvSpPr>
          <p:cNvPr id="4" name="Footer Placeholder 3">
            <a:extLst>
              <a:ext uri="{FF2B5EF4-FFF2-40B4-BE49-F238E27FC236}">
                <a16:creationId xmlns:a16="http://schemas.microsoft.com/office/drawing/2014/main" id="{B49820FF-8055-4389-9A86-10AEF0F1E91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275DD7D-976C-4C5A-9A56-6D2AC42964EB}"/>
              </a:ext>
            </a:extLst>
          </p:cNvPr>
          <p:cNvSpPr>
            <a:spLocks noGrp="1"/>
          </p:cNvSpPr>
          <p:nvPr>
            <p:ph type="sldNum" sz="quarter" idx="12"/>
          </p:nvPr>
        </p:nvSpPr>
        <p:spPr/>
        <p:txBody>
          <a:bodyPr/>
          <a:lstStyle/>
          <a:p>
            <a:fld id="{9B947498-8D0A-4A48-8798-70D8F175436B}" type="slidenum">
              <a:rPr lang="en-US" smtClean="0"/>
              <a:t>‹#›</a:t>
            </a:fld>
            <a:endParaRPr lang="en-US" dirty="0"/>
          </a:p>
        </p:txBody>
      </p:sp>
    </p:spTree>
    <p:extLst>
      <p:ext uri="{BB962C8B-B14F-4D97-AF65-F5344CB8AC3E}">
        <p14:creationId xmlns:p14="http://schemas.microsoft.com/office/powerpoint/2010/main" val="26067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47DA45-49B5-4AC2-AC8F-62E80E8C4B67}"/>
              </a:ext>
            </a:extLst>
          </p:cNvPr>
          <p:cNvSpPr>
            <a:spLocks noGrp="1"/>
          </p:cNvSpPr>
          <p:nvPr>
            <p:ph type="dt" sz="half" idx="10"/>
          </p:nvPr>
        </p:nvSpPr>
        <p:spPr/>
        <p:txBody>
          <a:bodyPr/>
          <a:lstStyle/>
          <a:p>
            <a:fld id="{3B376583-2C39-48A1-89D1-5F5F61280700}" type="datetimeFigureOut">
              <a:rPr lang="en-US" smtClean="0"/>
              <a:t>8/16/23</a:t>
            </a:fld>
            <a:endParaRPr lang="en-US" dirty="0"/>
          </a:p>
        </p:txBody>
      </p:sp>
      <p:sp>
        <p:nvSpPr>
          <p:cNvPr id="3" name="Footer Placeholder 2">
            <a:extLst>
              <a:ext uri="{FF2B5EF4-FFF2-40B4-BE49-F238E27FC236}">
                <a16:creationId xmlns:a16="http://schemas.microsoft.com/office/drawing/2014/main" id="{FAD0EFC1-590D-4CC3-AF80-9D3C615E32B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043F38-93A8-48D8-9570-06E746514D75}"/>
              </a:ext>
            </a:extLst>
          </p:cNvPr>
          <p:cNvSpPr>
            <a:spLocks noGrp="1"/>
          </p:cNvSpPr>
          <p:nvPr>
            <p:ph type="sldNum" sz="quarter" idx="12"/>
          </p:nvPr>
        </p:nvSpPr>
        <p:spPr/>
        <p:txBody>
          <a:bodyPr/>
          <a:lstStyle/>
          <a:p>
            <a:fld id="{9B947498-8D0A-4A48-8798-70D8F175436B}" type="slidenum">
              <a:rPr lang="en-US" smtClean="0"/>
              <a:t>‹#›</a:t>
            </a:fld>
            <a:endParaRPr lang="en-US" dirty="0"/>
          </a:p>
        </p:txBody>
      </p:sp>
    </p:spTree>
    <p:extLst>
      <p:ext uri="{BB962C8B-B14F-4D97-AF65-F5344CB8AC3E}">
        <p14:creationId xmlns:p14="http://schemas.microsoft.com/office/powerpoint/2010/main" val="308511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EE29-E64B-4974-BA71-205346F7AB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2F7850-7CF9-4FC1-B12B-94B03ACCC9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69E0B2-2D93-48AF-9406-D00D9A746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663635-5F92-497C-866B-ED3C3805BE9F}"/>
              </a:ext>
            </a:extLst>
          </p:cNvPr>
          <p:cNvSpPr>
            <a:spLocks noGrp="1"/>
          </p:cNvSpPr>
          <p:nvPr>
            <p:ph type="dt" sz="half" idx="10"/>
          </p:nvPr>
        </p:nvSpPr>
        <p:spPr/>
        <p:txBody>
          <a:bodyPr/>
          <a:lstStyle/>
          <a:p>
            <a:fld id="{3B376583-2C39-48A1-89D1-5F5F61280700}" type="datetimeFigureOut">
              <a:rPr lang="en-US" smtClean="0"/>
              <a:t>8/16/23</a:t>
            </a:fld>
            <a:endParaRPr lang="en-US" dirty="0"/>
          </a:p>
        </p:txBody>
      </p:sp>
      <p:sp>
        <p:nvSpPr>
          <p:cNvPr id="6" name="Footer Placeholder 5">
            <a:extLst>
              <a:ext uri="{FF2B5EF4-FFF2-40B4-BE49-F238E27FC236}">
                <a16:creationId xmlns:a16="http://schemas.microsoft.com/office/drawing/2014/main" id="{6318BB0F-DE4A-4A44-AECE-2FDF0937CC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1204B5-9A15-4465-B73B-A2452BBFC06B}"/>
              </a:ext>
            </a:extLst>
          </p:cNvPr>
          <p:cNvSpPr>
            <a:spLocks noGrp="1"/>
          </p:cNvSpPr>
          <p:nvPr>
            <p:ph type="sldNum" sz="quarter" idx="12"/>
          </p:nvPr>
        </p:nvSpPr>
        <p:spPr/>
        <p:txBody>
          <a:bodyPr/>
          <a:lstStyle/>
          <a:p>
            <a:fld id="{9B947498-8D0A-4A48-8798-70D8F175436B}" type="slidenum">
              <a:rPr lang="en-US" smtClean="0"/>
              <a:t>‹#›</a:t>
            </a:fld>
            <a:endParaRPr lang="en-US" dirty="0"/>
          </a:p>
        </p:txBody>
      </p:sp>
    </p:spTree>
    <p:extLst>
      <p:ext uri="{BB962C8B-B14F-4D97-AF65-F5344CB8AC3E}">
        <p14:creationId xmlns:p14="http://schemas.microsoft.com/office/powerpoint/2010/main" val="207455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B49A-DBB3-45DB-8FA9-F3914E4D86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A66D54-99C6-4D56-8584-05A1923D1B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2C748BC-431E-4051-A61E-FB29B1DA9E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089140-791A-4FF2-89A7-F778F9509E53}"/>
              </a:ext>
            </a:extLst>
          </p:cNvPr>
          <p:cNvSpPr>
            <a:spLocks noGrp="1"/>
          </p:cNvSpPr>
          <p:nvPr>
            <p:ph type="dt" sz="half" idx="10"/>
          </p:nvPr>
        </p:nvSpPr>
        <p:spPr/>
        <p:txBody>
          <a:bodyPr/>
          <a:lstStyle/>
          <a:p>
            <a:fld id="{3B376583-2C39-48A1-89D1-5F5F61280700}" type="datetimeFigureOut">
              <a:rPr lang="en-US" smtClean="0"/>
              <a:t>8/16/23</a:t>
            </a:fld>
            <a:endParaRPr lang="en-US" dirty="0"/>
          </a:p>
        </p:txBody>
      </p:sp>
      <p:sp>
        <p:nvSpPr>
          <p:cNvPr id="6" name="Footer Placeholder 5">
            <a:extLst>
              <a:ext uri="{FF2B5EF4-FFF2-40B4-BE49-F238E27FC236}">
                <a16:creationId xmlns:a16="http://schemas.microsoft.com/office/drawing/2014/main" id="{D12D9DF0-449D-4FA3-BCC6-80EE967B8E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41BA4F-2A44-4B87-9A78-5DA8039A24F4}"/>
              </a:ext>
            </a:extLst>
          </p:cNvPr>
          <p:cNvSpPr>
            <a:spLocks noGrp="1"/>
          </p:cNvSpPr>
          <p:nvPr>
            <p:ph type="sldNum" sz="quarter" idx="12"/>
          </p:nvPr>
        </p:nvSpPr>
        <p:spPr/>
        <p:txBody>
          <a:bodyPr/>
          <a:lstStyle/>
          <a:p>
            <a:fld id="{9B947498-8D0A-4A48-8798-70D8F175436B}" type="slidenum">
              <a:rPr lang="en-US" smtClean="0"/>
              <a:t>‹#›</a:t>
            </a:fld>
            <a:endParaRPr lang="en-US" dirty="0"/>
          </a:p>
        </p:txBody>
      </p:sp>
    </p:spTree>
    <p:extLst>
      <p:ext uri="{BB962C8B-B14F-4D97-AF65-F5344CB8AC3E}">
        <p14:creationId xmlns:p14="http://schemas.microsoft.com/office/powerpoint/2010/main" val="185957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F09192-A17A-4527-89E8-76B112521D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738F73-8472-4F25-B867-04B3E1B9B5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B5DAE-4404-41BD-9D99-B97FA2470A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76583-2C39-48A1-89D1-5F5F61280700}" type="datetimeFigureOut">
              <a:rPr lang="en-US" smtClean="0"/>
              <a:t>8/16/23</a:t>
            </a:fld>
            <a:endParaRPr lang="en-US" dirty="0"/>
          </a:p>
        </p:txBody>
      </p:sp>
      <p:sp>
        <p:nvSpPr>
          <p:cNvPr id="5" name="Footer Placeholder 4">
            <a:extLst>
              <a:ext uri="{FF2B5EF4-FFF2-40B4-BE49-F238E27FC236}">
                <a16:creationId xmlns:a16="http://schemas.microsoft.com/office/drawing/2014/main" id="{7890D567-A73C-4312-8198-AE03E63C57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0F3D54C-9186-46C6-917A-8A37D533D0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47498-8D0A-4A48-8798-70D8F175436B}" type="slidenum">
              <a:rPr lang="en-US" smtClean="0"/>
              <a:t>‹#›</a:t>
            </a:fld>
            <a:endParaRPr lang="en-US" dirty="0"/>
          </a:p>
        </p:txBody>
      </p:sp>
    </p:spTree>
    <p:extLst>
      <p:ext uri="{BB962C8B-B14F-4D97-AF65-F5344CB8AC3E}">
        <p14:creationId xmlns:p14="http://schemas.microsoft.com/office/powerpoint/2010/main" val="1754823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8CC9D-1E30-416F-97DE-C51FC0C79B7B}"/>
              </a:ext>
            </a:extLst>
          </p:cNvPr>
          <p:cNvSpPr>
            <a:spLocks noGrp="1"/>
          </p:cNvSpPr>
          <p:nvPr>
            <p:ph type="ctrTitle"/>
          </p:nvPr>
        </p:nvSpPr>
        <p:spPr>
          <a:xfrm>
            <a:off x="1524000" y="819927"/>
            <a:ext cx="9144000" cy="2387600"/>
          </a:xfrm>
        </p:spPr>
        <p:txBody>
          <a:bodyPr>
            <a:normAutofit fontScale="90000"/>
          </a:bodyPr>
          <a:lstStyle/>
          <a:p>
            <a:br>
              <a:rPr lang="en-US" b="1" dirty="0">
                <a:latin typeface="Arial Black" panose="020B0A04020102020204" pitchFamily="34" charset="0"/>
              </a:rPr>
            </a:br>
            <a:br>
              <a:rPr lang="en-US" b="1" dirty="0">
                <a:latin typeface="Arial Black" panose="020B0A04020102020204" pitchFamily="34" charset="0"/>
              </a:rPr>
            </a:br>
            <a:endParaRPr lang="en-US" b="1" dirty="0">
              <a:latin typeface="Arial Black" panose="020B0A04020102020204" pitchFamily="34" charset="0"/>
            </a:endParaRPr>
          </a:p>
        </p:txBody>
      </p:sp>
      <p:sp>
        <p:nvSpPr>
          <p:cNvPr id="3" name="Subtitle 2">
            <a:extLst>
              <a:ext uri="{FF2B5EF4-FFF2-40B4-BE49-F238E27FC236}">
                <a16:creationId xmlns:a16="http://schemas.microsoft.com/office/drawing/2014/main" id="{4CECD7C7-DC81-4B01-8090-D00B203A74DB}"/>
              </a:ext>
            </a:extLst>
          </p:cNvPr>
          <p:cNvSpPr>
            <a:spLocks noGrp="1"/>
          </p:cNvSpPr>
          <p:nvPr>
            <p:ph type="subTitle" idx="1"/>
          </p:nvPr>
        </p:nvSpPr>
        <p:spPr>
          <a:xfrm>
            <a:off x="1524000" y="819927"/>
            <a:ext cx="9144000" cy="1655762"/>
          </a:xfrm>
        </p:spPr>
        <p:txBody>
          <a:bodyPr/>
          <a:lstStyle/>
          <a:p>
            <a:r>
              <a:rPr lang="en-US" dirty="0"/>
              <a:t> </a:t>
            </a:r>
          </a:p>
        </p:txBody>
      </p:sp>
      <p:sp>
        <p:nvSpPr>
          <p:cNvPr id="4" name="TextBox 3">
            <a:extLst>
              <a:ext uri="{FF2B5EF4-FFF2-40B4-BE49-F238E27FC236}">
                <a16:creationId xmlns:a16="http://schemas.microsoft.com/office/drawing/2014/main" id="{182ADDC1-6087-434C-AE5A-1F0D334DB998}"/>
              </a:ext>
            </a:extLst>
          </p:cNvPr>
          <p:cNvSpPr txBox="1"/>
          <p:nvPr/>
        </p:nvSpPr>
        <p:spPr>
          <a:xfrm>
            <a:off x="5163694" y="6457890"/>
            <a:ext cx="1864613" cy="400110"/>
          </a:xfrm>
          <a:prstGeom prst="rect">
            <a:avLst/>
          </a:prstGeom>
          <a:noFill/>
        </p:spPr>
        <p:txBody>
          <a:bodyPr wrap="none" rtlCol="0">
            <a:spAutoFit/>
          </a:bodyPr>
          <a:lstStyle/>
          <a:p>
            <a:pPr algn="ctr"/>
            <a:r>
              <a:rPr lang="en-US" sz="1000" dirty="0"/>
              <a:t>© 2023 Thomson Publishing LLC</a:t>
            </a:r>
          </a:p>
          <a:p>
            <a:pPr algn="ctr"/>
            <a:r>
              <a:rPr lang="en-US" sz="1000" dirty="0"/>
              <a:t> All Rights Reserved</a:t>
            </a:r>
          </a:p>
        </p:txBody>
      </p:sp>
      <p:sp>
        <p:nvSpPr>
          <p:cNvPr id="5" name="TextBox 4">
            <a:extLst>
              <a:ext uri="{FF2B5EF4-FFF2-40B4-BE49-F238E27FC236}">
                <a16:creationId xmlns:a16="http://schemas.microsoft.com/office/drawing/2014/main" id="{65B3FDA5-78D4-4A7A-921F-20D188664166}"/>
              </a:ext>
            </a:extLst>
          </p:cNvPr>
          <p:cNvSpPr txBox="1"/>
          <p:nvPr/>
        </p:nvSpPr>
        <p:spPr>
          <a:xfrm>
            <a:off x="1050471" y="385924"/>
            <a:ext cx="10091057" cy="1938992"/>
          </a:xfrm>
          <a:prstGeom prst="rect">
            <a:avLst/>
          </a:prstGeom>
          <a:noFill/>
        </p:spPr>
        <p:txBody>
          <a:bodyPr wrap="square" rtlCol="0">
            <a:spAutoFit/>
          </a:bodyPr>
          <a:lstStyle/>
          <a:p>
            <a:pPr algn="ctr"/>
            <a:r>
              <a:rPr lang="en-US" sz="6000" dirty="0">
                <a:solidFill>
                  <a:srgbClr val="7030A0"/>
                </a:solidFill>
                <a:latin typeface="Arial Black" panose="020B0A04020102020204" pitchFamily="34" charset="0"/>
              </a:rPr>
              <a:t>Discovering </a:t>
            </a:r>
          </a:p>
          <a:p>
            <a:pPr algn="ctr"/>
            <a:r>
              <a:rPr lang="en-US" sz="6000" dirty="0">
                <a:solidFill>
                  <a:srgbClr val="00B0F0"/>
                </a:solidFill>
                <a:latin typeface="Arial Black" panose="020B0A04020102020204" pitchFamily="34" charset="0"/>
              </a:rPr>
              <a:t>One Health</a:t>
            </a:r>
          </a:p>
        </p:txBody>
      </p:sp>
      <p:pic>
        <p:nvPicPr>
          <p:cNvPr id="6" name="Content Placeholder 3">
            <a:extLst>
              <a:ext uri="{FF2B5EF4-FFF2-40B4-BE49-F238E27FC236}">
                <a16:creationId xmlns:a16="http://schemas.microsoft.com/office/drawing/2014/main" id="{4FC66E6C-298C-4F46-9055-0629F4CBEF5C}"/>
              </a:ext>
            </a:extLst>
          </p:cNvPr>
          <p:cNvPicPr>
            <a:picLocks noChangeAspect="1"/>
          </p:cNvPicPr>
          <p:nvPr/>
        </p:nvPicPr>
        <p:blipFill>
          <a:blip r:embed="rId3"/>
          <a:stretch>
            <a:fillRect/>
          </a:stretch>
        </p:blipFill>
        <p:spPr>
          <a:xfrm>
            <a:off x="3290434" y="2136445"/>
            <a:ext cx="5449529" cy="4138363"/>
          </a:xfrm>
          <a:prstGeom prst="rect">
            <a:avLst/>
          </a:prstGeom>
        </p:spPr>
      </p:pic>
      <p:pic>
        <p:nvPicPr>
          <p:cNvPr id="8" name="Picture 7">
            <a:extLst>
              <a:ext uri="{FF2B5EF4-FFF2-40B4-BE49-F238E27FC236}">
                <a16:creationId xmlns:a16="http://schemas.microsoft.com/office/drawing/2014/main" id="{310B0459-E6EC-C55B-B75D-B533853D1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4036598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11049-E297-4D30-BA3D-D06E4263E476}"/>
              </a:ext>
            </a:extLst>
          </p:cNvPr>
          <p:cNvSpPr>
            <a:spLocks noGrp="1"/>
          </p:cNvSpPr>
          <p:nvPr>
            <p:ph type="title"/>
          </p:nvPr>
        </p:nvSpPr>
        <p:spPr>
          <a:xfrm>
            <a:off x="661481" y="326215"/>
            <a:ext cx="11159247" cy="1325563"/>
          </a:xfrm>
        </p:spPr>
        <p:txBody>
          <a:bodyPr/>
          <a:lstStyle/>
          <a:p>
            <a:pPr algn="ctr"/>
            <a:r>
              <a:rPr lang="en-US" b="1" dirty="0">
                <a:latin typeface="Arial Black" panose="020B0A04020102020204" pitchFamily="34" charset="0"/>
              </a:rPr>
              <a:t>What are the </a:t>
            </a:r>
            <a:r>
              <a:rPr lang="en-US" b="1" u="sng" dirty="0">
                <a:latin typeface="Arial Black" panose="020B0A04020102020204" pitchFamily="34" charset="0"/>
              </a:rPr>
              <a:t>five changes</a:t>
            </a:r>
            <a:r>
              <a:rPr lang="en-US" b="1" dirty="0">
                <a:latin typeface="Arial Black" panose="020B0A04020102020204" pitchFamily="34" charset="0"/>
              </a:rPr>
              <a:t> </a:t>
            </a:r>
            <a:br>
              <a:rPr lang="en-US" b="1" dirty="0">
                <a:latin typeface="Arial Black" panose="020B0A04020102020204" pitchFamily="34" charset="0"/>
              </a:rPr>
            </a:br>
            <a:r>
              <a:rPr lang="en-US" b="1" dirty="0">
                <a:latin typeface="Arial Black" panose="020B0A04020102020204" pitchFamily="34" charset="0"/>
              </a:rPr>
              <a:t>in the last picture?</a:t>
            </a:r>
          </a:p>
        </p:txBody>
      </p:sp>
      <p:sp>
        <p:nvSpPr>
          <p:cNvPr id="3" name="Content Placeholder 2">
            <a:extLst>
              <a:ext uri="{FF2B5EF4-FFF2-40B4-BE49-F238E27FC236}">
                <a16:creationId xmlns:a16="http://schemas.microsoft.com/office/drawing/2014/main" id="{E27CDC76-F87A-49DD-8B4F-FB6D8FBCB1AD}"/>
              </a:ext>
            </a:extLst>
          </p:cNvPr>
          <p:cNvSpPr>
            <a:spLocks noGrp="1"/>
          </p:cNvSpPr>
          <p:nvPr>
            <p:ph idx="1"/>
          </p:nvPr>
        </p:nvSpPr>
        <p:spPr>
          <a:xfrm>
            <a:off x="838200" y="1825624"/>
            <a:ext cx="10515600" cy="4847549"/>
          </a:xfrm>
        </p:spPr>
        <p:txBody>
          <a:bodyPr>
            <a:normAutofit fontScale="70000" lnSpcReduction="20000"/>
          </a:bodyPr>
          <a:lstStyle/>
          <a:p>
            <a:pPr marL="0" indent="0" algn="ctr">
              <a:buNone/>
            </a:pPr>
            <a:r>
              <a:rPr lang="en-US" dirty="0">
                <a:solidFill>
                  <a:srgbClr val="FF0000"/>
                </a:solidFill>
              </a:rPr>
              <a:t>No more birds</a:t>
            </a:r>
          </a:p>
          <a:p>
            <a:pPr algn="ctr">
              <a:buFont typeface="Wingdings" panose="05000000000000000000" pitchFamily="2" charset="2"/>
              <a:buChar char="à"/>
            </a:pPr>
            <a:r>
              <a:rPr lang="en-US" dirty="0">
                <a:solidFill>
                  <a:srgbClr val="FF0000"/>
                </a:solidFill>
                <a:sym typeface="Wingdings" panose="05000000000000000000" pitchFamily="2" charset="2"/>
              </a:rPr>
              <a:t>Why?</a:t>
            </a:r>
          </a:p>
          <a:p>
            <a:pPr algn="ctr">
              <a:buFont typeface="Wingdings" panose="05000000000000000000" pitchFamily="2" charset="2"/>
              <a:buChar char="à"/>
            </a:pPr>
            <a:endParaRPr lang="en-US" dirty="0">
              <a:sym typeface="Wingdings" panose="05000000000000000000" pitchFamily="2" charset="2"/>
            </a:endParaRPr>
          </a:p>
          <a:p>
            <a:pPr marL="0" indent="0" algn="ctr">
              <a:buNone/>
            </a:pPr>
            <a:r>
              <a:rPr lang="en-US" dirty="0">
                <a:solidFill>
                  <a:srgbClr val="00B050"/>
                </a:solidFill>
                <a:sym typeface="Wingdings" panose="05000000000000000000" pitchFamily="2" charset="2"/>
              </a:rPr>
              <a:t>Less trees</a:t>
            </a:r>
          </a:p>
          <a:p>
            <a:pPr algn="ctr">
              <a:buFont typeface="Wingdings" panose="05000000000000000000" pitchFamily="2" charset="2"/>
              <a:buChar char="à"/>
            </a:pPr>
            <a:r>
              <a:rPr lang="en-US" dirty="0">
                <a:solidFill>
                  <a:srgbClr val="00B050"/>
                </a:solidFill>
                <a:sym typeface="Wingdings" panose="05000000000000000000" pitchFamily="2" charset="2"/>
              </a:rPr>
              <a:t>Why?</a:t>
            </a:r>
          </a:p>
          <a:p>
            <a:pPr algn="ctr">
              <a:buFont typeface="Wingdings" panose="05000000000000000000" pitchFamily="2" charset="2"/>
              <a:buChar char="à"/>
            </a:pPr>
            <a:endParaRPr lang="en-US" dirty="0">
              <a:sym typeface="Wingdings" panose="05000000000000000000" pitchFamily="2" charset="2"/>
            </a:endParaRPr>
          </a:p>
          <a:p>
            <a:pPr marL="0" indent="0" algn="ctr">
              <a:buNone/>
            </a:pPr>
            <a:r>
              <a:rPr lang="en-US" dirty="0">
                <a:solidFill>
                  <a:srgbClr val="7030A0"/>
                </a:solidFill>
                <a:sym typeface="Wingdings" panose="05000000000000000000" pitchFamily="2" charset="2"/>
              </a:rPr>
              <a:t>More mice</a:t>
            </a:r>
          </a:p>
          <a:p>
            <a:pPr algn="ctr">
              <a:buFont typeface="Wingdings" panose="05000000000000000000" pitchFamily="2" charset="2"/>
              <a:buChar char="à"/>
            </a:pPr>
            <a:r>
              <a:rPr lang="en-US" dirty="0">
                <a:solidFill>
                  <a:srgbClr val="7030A0"/>
                </a:solidFill>
                <a:sym typeface="Wingdings" panose="05000000000000000000" pitchFamily="2" charset="2"/>
              </a:rPr>
              <a:t>Why?</a:t>
            </a:r>
          </a:p>
          <a:p>
            <a:pPr marL="0" indent="0" algn="ctr">
              <a:buNone/>
            </a:pPr>
            <a:endParaRPr lang="en-US" dirty="0">
              <a:solidFill>
                <a:srgbClr val="7030A0"/>
              </a:solidFill>
              <a:sym typeface="Wingdings" panose="05000000000000000000" pitchFamily="2" charset="2"/>
            </a:endParaRPr>
          </a:p>
          <a:p>
            <a:pPr marL="0" indent="0" algn="ctr">
              <a:buNone/>
            </a:pPr>
            <a:r>
              <a:rPr lang="en-US" dirty="0">
                <a:solidFill>
                  <a:srgbClr val="7030A0"/>
                </a:solidFill>
                <a:sym typeface="Wingdings" panose="05000000000000000000" pitchFamily="2" charset="2"/>
              </a:rPr>
              <a:t>More foxes</a:t>
            </a:r>
          </a:p>
          <a:p>
            <a:pPr marL="0" indent="0" algn="ctr">
              <a:buNone/>
            </a:pPr>
            <a:r>
              <a:rPr lang="en-US" dirty="0">
                <a:solidFill>
                  <a:srgbClr val="7030A0"/>
                </a:solidFill>
                <a:sym typeface="Wingdings" panose="05000000000000000000" pitchFamily="2" charset="2"/>
              </a:rPr>
              <a:t>Why?</a:t>
            </a:r>
          </a:p>
          <a:p>
            <a:pPr algn="ctr">
              <a:buFont typeface="Wingdings" panose="05000000000000000000" pitchFamily="2" charset="2"/>
              <a:buChar char="à"/>
            </a:pPr>
            <a:endParaRPr lang="en-US" dirty="0">
              <a:sym typeface="Wingdings" panose="05000000000000000000" pitchFamily="2" charset="2"/>
            </a:endParaRPr>
          </a:p>
          <a:p>
            <a:pPr marL="0" indent="0" algn="ctr">
              <a:buNone/>
            </a:pPr>
            <a:r>
              <a:rPr lang="en-US" dirty="0">
                <a:solidFill>
                  <a:srgbClr val="0070C0"/>
                </a:solidFill>
                <a:sym typeface="Wingdings" panose="05000000000000000000" pitchFamily="2" charset="2"/>
              </a:rPr>
              <a:t>More wild animals in human areas</a:t>
            </a:r>
          </a:p>
          <a:p>
            <a:pPr marL="0" indent="0" algn="ctr">
              <a:buNone/>
            </a:pPr>
            <a:r>
              <a:rPr lang="en-US" dirty="0">
                <a:solidFill>
                  <a:srgbClr val="0070C0"/>
                </a:solidFill>
                <a:sym typeface="Wingdings" panose="05000000000000000000" pitchFamily="2" charset="2"/>
              </a:rPr>
              <a:t> Why?</a:t>
            </a:r>
            <a:endParaRPr lang="en-US" dirty="0">
              <a:solidFill>
                <a:srgbClr val="0070C0"/>
              </a:solidFill>
            </a:endParaRPr>
          </a:p>
        </p:txBody>
      </p:sp>
      <p:pic>
        <p:nvPicPr>
          <p:cNvPr id="4" name="Picture 3">
            <a:extLst>
              <a:ext uri="{FF2B5EF4-FFF2-40B4-BE49-F238E27FC236}">
                <a16:creationId xmlns:a16="http://schemas.microsoft.com/office/drawing/2014/main" id="{9542A195-B267-404C-D88F-1093CE4AF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208868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22E9-6AD3-4F30-8937-77599183345D}"/>
              </a:ext>
            </a:extLst>
          </p:cNvPr>
          <p:cNvSpPr>
            <a:spLocks noGrp="1"/>
          </p:cNvSpPr>
          <p:nvPr>
            <p:ph type="title"/>
          </p:nvPr>
        </p:nvSpPr>
        <p:spPr/>
        <p:txBody>
          <a:bodyPr>
            <a:normAutofit/>
          </a:bodyPr>
          <a:lstStyle/>
          <a:p>
            <a:pPr algn="ctr"/>
            <a:r>
              <a:rPr lang="en-US" dirty="0">
                <a:solidFill>
                  <a:srgbClr val="00B0F0"/>
                </a:solidFill>
                <a:latin typeface="Arial Black" panose="020B0A04020102020204" pitchFamily="34" charset="0"/>
              </a:rPr>
              <a:t>One Health </a:t>
            </a:r>
            <a:r>
              <a:rPr lang="en-US" dirty="0">
                <a:latin typeface="Arial Black" panose="020B0A04020102020204" pitchFamily="34" charset="0"/>
              </a:rPr>
              <a:t>&amp;</a:t>
            </a:r>
            <a:r>
              <a:rPr lang="en-US" dirty="0">
                <a:solidFill>
                  <a:srgbClr val="00B0F0"/>
                </a:solidFill>
                <a:latin typeface="Arial Black" panose="020B0A04020102020204" pitchFamily="34" charset="0"/>
              </a:rPr>
              <a:t> </a:t>
            </a:r>
            <a:r>
              <a:rPr lang="en-US" dirty="0">
                <a:solidFill>
                  <a:srgbClr val="C00000"/>
                </a:solidFill>
                <a:latin typeface="Arial Black" panose="020B0A04020102020204" pitchFamily="34" charset="0"/>
              </a:rPr>
              <a:t>Zoonotic Diseases</a:t>
            </a:r>
            <a:endParaRPr lang="en-US" sz="2200" dirty="0">
              <a:solidFill>
                <a:srgbClr val="C0000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68084561-D5B8-41D1-A9E3-3CA08F66B4A4}"/>
              </a:ext>
            </a:extLst>
          </p:cNvPr>
          <p:cNvSpPr>
            <a:spLocks noGrp="1"/>
          </p:cNvSpPr>
          <p:nvPr>
            <p:ph idx="1"/>
          </p:nvPr>
        </p:nvSpPr>
        <p:spPr>
          <a:xfrm>
            <a:off x="838200" y="1825625"/>
            <a:ext cx="10884408" cy="4351338"/>
          </a:xfrm>
        </p:spPr>
        <p:txBody>
          <a:bodyPr>
            <a:normAutofit lnSpcReduction="10000"/>
          </a:bodyPr>
          <a:lstStyle/>
          <a:p>
            <a:pPr marL="514350" indent="-514350">
              <a:buAutoNum type="arabicPeriod"/>
            </a:pPr>
            <a:r>
              <a:rPr lang="en-US" dirty="0"/>
              <a:t> </a:t>
            </a:r>
            <a:r>
              <a:rPr lang="en-US" b="1" dirty="0">
                <a:solidFill>
                  <a:srgbClr val="00B050"/>
                </a:solidFill>
              </a:rPr>
              <a:t>Environment</a:t>
            </a:r>
            <a:r>
              <a:rPr lang="en-US" dirty="0"/>
              <a:t> is damaged because of people’s actions.</a:t>
            </a:r>
          </a:p>
          <a:p>
            <a:pPr marL="0" indent="0">
              <a:buNone/>
            </a:pPr>
            <a:endParaRPr lang="en-US" dirty="0"/>
          </a:p>
          <a:p>
            <a:pPr marL="401638" indent="-401638">
              <a:buNone/>
            </a:pPr>
            <a:r>
              <a:rPr lang="en-US" dirty="0"/>
              <a:t>2.   </a:t>
            </a:r>
            <a:r>
              <a:rPr lang="en-US" b="1" dirty="0">
                <a:solidFill>
                  <a:srgbClr val="7030A0"/>
                </a:solidFill>
              </a:rPr>
              <a:t>Animals</a:t>
            </a:r>
            <a:r>
              <a:rPr lang="en-US" dirty="0"/>
              <a:t> are </a:t>
            </a:r>
            <a:r>
              <a:rPr lang="en-US" u="sng" dirty="0"/>
              <a:t>stressed</a:t>
            </a:r>
            <a:r>
              <a:rPr lang="en-US" dirty="0"/>
              <a:t> out! They need to either </a:t>
            </a:r>
            <a:r>
              <a:rPr lang="en-US" u="sng" dirty="0"/>
              <a:t>compete</a:t>
            </a:r>
            <a:r>
              <a:rPr lang="en-US" dirty="0"/>
              <a:t> for food in smaller space or leave the forest.  They live closer to other animal neighbors (and people). Just like in people, animals can carry germs that do not make them sick.</a:t>
            </a:r>
          </a:p>
          <a:p>
            <a:pPr marL="514350" indent="-514350">
              <a:buAutoNum type="arabicPeriod"/>
            </a:pPr>
            <a:endParaRPr lang="en-US" dirty="0"/>
          </a:p>
          <a:p>
            <a:pPr marL="457200" indent="-457200">
              <a:buNone/>
            </a:pPr>
            <a:r>
              <a:rPr lang="en-US" dirty="0"/>
              <a:t>3.   </a:t>
            </a:r>
            <a:r>
              <a:rPr lang="en-US" b="1" dirty="0">
                <a:solidFill>
                  <a:srgbClr val="FF0000"/>
                </a:solidFill>
              </a:rPr>
              <a:t>People</a:t>
            </a:r>
            <a:r>
              <a:rPr lang="en-US" dirty="0"/>
              <a:t> are taking up the space where animals were once living.  This brings animals closer to people.  Sometimes</a:t>
            </a:r>
            <a:r>
              <a:rPr lang="en-US" dirty="0">
                <a:solidFill>
                  <a:srgbClr val="C00000"/>
                </a:solidFill>
              </a:rPr>
              <a:t> people eat</a:t>
            </a:r>
            <a:r>
              <a:rPr lang="en-US" dirty="0">
                <a:solidFill>
                  <a:srgbClr val="7030A0"/>
                </a:solidFill>
              </a:rPr>
              <a:t> wild animals.  </a:t>
            </a:r>
            <a:r>
              <a:rPr lang="en-US" dirty="0"/>
              <a:t>Some germs are </a:t>
            </a:r>
            <a:r>
              <a:rPr lang="en-US" b="1" u="sng" dirty="0">
                <a:solidFill>
                  <a:srgbClr val="C00000"/>
                </a:solidFill>
              </a:rPr>
              <a:t>zoonotic</a:t>
            </a:r>
            <a:r>
              <a:rPr lang="en-US" b="1" dirty="0">
                <a:solidFill>
                  <a:srgbClr val="C00000"/>
                </a:solidFill>
              </a:rPr>
              <a:t> </a:t>
            </a:r>
            <a:r>
              <a:rPr lang="en-US" dirty="0"/>
              <a:t>and some viruses can </a:t>
            </a:r>
            <a:r>
              <a:rPr lang="en-US" b="1" u="sng" dirty="0">
                <a:solidFill>
                  <a:schemeClr val="bg2">
                    <a:lumMod val="25000"/>
                  </a:schemeClr>
                </a:solidFill>
              </a:rPr>
              <a:t>mutate</a:t>
            </a:r>
            <a:r>
              <a:rPr lang="en-US" dirty="0"/>
              <a:t>.</a:t>
            </a:r>
          </a:p>
        </p:txBody>
      </p:sp>
      <p:pic>
        <p:nvPicPr>
          <p:cNvPr id="4" name="Picture 3">
            <a:extLst>
              <a:ext uri="{FF2B5EF4-FFF2-40B4-BE49-F238E27FC236}">
                <a16:creationId xmlns:a16="http://schemas.microsoft.com/office/drawing/2014/main" id="{1D302751-4F86-3771-6195-EF9DF5BCE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204409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C24D73-7C5C-46D9-9C17-997499FC7090}"/>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b="1" kern="1200" dirty="0">
                <a:solidFill>
                  <a:srgbClr val="FFFFFF"/>
                </a:solidFill>
                <a:latin typeface="+mj-lt"/>
                <a:ea typeface="+mj-ea"/>
                <a:cs typeface="+mj-cs"/>
              </a:rPr>
              <a:t>What is a “Mutation”?</a:t>
            </a:r>
            <a:endParaRPr lang="en-US" sz="48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652485EA-2B98-4E9B-86DA-EB244AF1B74A}"/>
              </a:ext>
            </a:extLst>
          </p:cNvPr>
          <p:cNvSpPr>
            <a:spLocks noGrp="1"/>
          </p:cNvSpPr>
          <p:nvPr>
            <p:ph idx="1"/>
          </p:nvPr>
        </p:nvSpPr>
        <p:spPr>
          <a:xfrm>
            <a:off x="5021820" y="5550568"/>
            <a:ext cx="6778751" cy="602551"/>
          </a:xfrm>
        </p:spPr>
        <p:txBody>
          <a:bodyPr vert="horz" lIns="91440" tIns="45720" rIns="91440" bIns="45720" rtlCol="0">
            <a:noAutofit/>
          </a:bodyPr>
          <a:lstStyle/>
          <a:p>
            <a:pPr marL="0" indent="0">
              <a:buNone/>
            </a:pPr>
            <a:r>
              <a:rPr lang="en-US" sz="2400" kern="1200" dirty="0">
                <a:solidFill>
                  <a:srgbClr val="E7E6E6"/>
                </a:solidFill>
                <a:latin typeface="+mn-lt"/>
                <a:ea typeface="+mn-ea"/>
                <a:cs typeface="+mn-cs"/>
              </a:rPr>
              <a:t> </a:t>
            </a:r>
            <a:r>
              <a:rPr lang="en-US" sz="2400" b="1" kern="1200" dirty="0">
                <a:solidFill>
                  <a:srgbClr val="E7E6E6"/>
                </a:solidFill>
                <a:latin typeface="+mn-lt"/>
                <a:ea typeface="+mn-ea"/>
                <a:cs typeface="+mn-cs"/>
              </a:rPr>
              <a:t>A change that affects behavior or development.</a:t>
            </a:r>
            <a:endParaRPr lang="en-US" sz="2400" kern="1200" dirty="0">
              <a:solidFill>
                <a:srgbClr val="E7E6E6"/>
              </a:solidFill>
              <a:latin typeface="+mn-lt"/>
              <a:ea typeface="+mn-ea"/>
              <a:cs typeface="+mn-cs"/>
            </a:endParaRPr>
          </a:p>
        </p:txBody>
      </p:sp>
      <p:pic>
        <p:nvPicPr>
          <p:cNvPr id="6" name="Picture 5" descr="A close up of a fruit&#10;&#10;Description automatically generated">
            <a:extLst>
              <a:ext uri="{FF2B5EF4-FFF2-40B4-BE49-F238E27FC236}">
                <a16:creationId xmlns:a16="http://schemas.microsoft.com/office/drawing/2014/main" id="{344AC7A1-EE03-4BD3-94CD-777EC63606CB}"/>
              </a:ext>
            </a:extLst>
          </p:cNvPr>
          <p:cNvPicPr>
            <a:picLocks noChangeAspect="1"/>
          </p:cNvPicPr>
          <p:nvPr/>
        </p:nvPicPr>
        <p:blipFill rotWithShape="1">
          <a:blip r:embed="rId3"/>
          <a:srcRect t="18415" r="-2" b="4023"/>
          <a:stretch/>
        </p:blipFill>
        <p:spPr>
          <a:xfrm>
            <a:off x="317635" y="321733"/>
            <a:ext cx="4151681" cy="3026834"/>
          </a:xfrm>
          <a:prstGeom prst="rect">
            <a:avLst/>
          </a:prstGeom>
        </p:spPr>
      </p:pic>
      <p:pic>
        <p:nvPicPr>
          <p:cNvPr id="4" name="Picture 3" descr="A close up of a flower&#10;&#10;Description automatically generated">
            <a:extLst>
              <a:ext uri="{FF2B5EF4-FFF2-40B4-BE49-F238E27FC236}">
                <a16:creationId xmlns:a16="http://schemas.microsoft.com/office/drawing/2014/main" id="{12D9A4D6-5F03-40A8-AA90-F493AA4E3F81}"/>
              </a:ext>
            </a:extLst>
          </p:cNvPr>
          <p:cNvPicPr>
            <a:picLocks noChangeAspect="1"/>
          </p:cNvPicPr>
          <p:nvPr/>
        </p:nvPicPr>
        <p:blipFill rotWithShape="1">
          <a:blip r:embed="rId4"/>
          <a:srcRect r="1" b="5760"/>
          <a:stretch/>
        </p:blipFill>
        <p:spPr>
          <a:xfrm>
            <a:off x="4638955" y="321733"/>
            <a:ext cx="3539976" cy="2985818"/>
          </a:xfrm>
          <a:prstGeom prst="rect">
            <a:avLst/>
          </a:prstGeom>
        </p:spPr>
      </p:pic>
      <p:pic>
        <p:nvPicPr>
          <p:cNvPr id="8" name="Picture 7" descr="A bowl of fruit on a table&#10;&#10;Description automatically generated">
            <a:extLst>
              <a:ext uri="{FF2B5EF4-FFF2-40B4-BE49-F238E27FC236}">
                <a16:creationId xmlns:a16="http://schemas.microsoft.com/office/drawing/2014/main" id="{D8796754-D4E5-4C2E-8F17-71A0E0D8DE0F}"/>
              </a:ext>
            </a:extLst>
          </p:cNvPr>
          <p:cNvPicPr>
            <a:picLocks noChangeAspect="1"/>
          </p:cNvPicPr>
          <p:nvPr/>
        </p:nvPicPr>
        <p:blipFill rotWithShape="1">
          <a:blip r:embed="rId5"/>
          <a:srcRect t="10880" r="-5" b="10155"/>
          <a:stretch/>
        </p:blipFill>
        <p:spPr>
          <a:xfrm>
            <a:off x="8348570" y="321734"/>
            <a:ext cx="3535590" cy="2985818"/>
          </a:xfrm>
          <a:prstGeom prst="rect">
            <a:avLst/>
          </a:prstGeom>
        </p:spPr>
      </p:pic>
      <p:cxnSp>
        <p:nvCxnSpPr>
          <p:cNvPr id="47" name="Straight Connector 46">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ED807A3-7D28-4271-A063-D19E3CE05AAB}"/>
              </a:ext>
            </a:extLst>
          </p:cNvPr>
          <p:cNvPicPr>
            <a:picLocks noChangeAspect="1"/>
          </p:cNvPicPr>
          <p:nvPr/>
        </p:nvPicPr>
        <p:blipFill rotWithShape="1">
          <a:blip r:embed="rId6"/>
          <a:srcRect t="10499" r="-1" b="3656"/>
          <a:stretch/>
        </p:blipFill>
        <p:spPr>
          <a:xfrm>
            <a:off x="317635" y="3509433"/>
            <a:ext cx="4160452" cy="3026833"/>
          </a:xfrm>
          <a:prstGeom prst="rect">
            <a:avLst/>
          </a:prstGeom>
        </p:spPr>
      </p:pic>
      <p:pic>
        <p:nvPicPr>
          <p:cNvPr id="7" name="Picture 6">
            <a:extLst>
              <a:ext uri="{FF2B5EF4-FFF2-40B4-BE49-F238E27FC236}">
                <a16:creationId xmlns:a16="http://schemas.microsoft.com/office/drawing/2014/main" id="{4C47A637-A46E-1FEB-EED0-CA0CED8A7A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186632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1">
            <a:extLst>
              <a:ext uri="{FF2B5EF4-FFF2-40B4-BE49-F238E27FC236}">
                <a16:creationId xmlns:a16="http://schemas.microsoft.com/office/drawing/2014/main" id="{D1C26593-9A51-48FE-9FA2-A9052E57F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12192000" cy="68584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15">
            <a:extLst>
              <a:ext uri="{FF2B5EF4-FFF2-40B4-BE49-F238E27FC236}">
                <a16:creationId xmlns:a16="http://schemas.microsoft.com/office/drawing/2014/main" id="{B9D473B1-934D-4F2D-AC4B-5BFB4BAC5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42603"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11">
            <a:extLst>
              <a:ext uri="{FF2B5EF4-FFF2-40B4-BE49-F238E27FC236}">
                <a16:creationId xmlns:a16="http://schemas.microsoft.com/office/drawing/2014/main" id="{CDE3C03E-D949-4F50-AAFA-3278B22121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bg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B25EFC-4BD5-48FC-96B6-EDF4B38BCA75}"/>
              </a:ext>
            </a:extLst>
          </p:cNvPr>
          <p:cNvSpPr>
            <a:spLocks noGrp="1"/>
          </p:cNvSpPr>
          <p:nvPr>
            <p:ph type="title"/>
          </p:nvPr>
        </p:nvSpPr>
        <p:spPr>
          <a:xfrm>
            <a:off x="109336" y="0"/>
            <a:ext cx="5538135" cy="1325563"/>
          </a:xfrm>
        </p:spPr>
        <p:txBody>
          <a:bodyPr>
            <a:normAutofit fontScale="90000"/>
          </a:bodyPr>
          <a:lstStyle/>
          <a:p>
            <a:r>
              <a:rPr lang="en-US" sz="4800" b="1" dirty="0">
                <a:solidFill>
                  <a:schemeClr val="tx2">
                    <a:lumMod val="75000"/>
                  </a:schemeClr>
                </a:solidFill>
              </a:rPr>
              <a:t>Mutations</a:t>
            </a:r>
            <a:r>
              <a:rPr lang="en-US" sz="4800" b="1" dirty="0"/>
              <a:t> can happen by accident</a:t>
            </a:r>
          </a:p>
        </p:txBody>
      </p:sp>
      <p:sp>
        <p:nvSpPr>
          <p:cNvPr id="3" name="Content Placeholder 2">
            <a:extLst>
              <a:ext uri="{FF2B5EF4-FFF2-40B4-BE49-F238E27FC236}">
                <a16:creationId xmlns:a16="http://schemas.microsoft.com/office/drawing/2014/main" id="{3D5F4B14-5511-4FB1-9BEE-86BADB5533C9}"/>
              </a:ext>
            </a:extLst>
          </p:cNvPr>
          <p:cNvSpPr>
            <a:spLocks noGrp="1"/>
          </p:cNvSpPr>
          <p:nvPr>
            <p:ph idx="1"/>
          </p:nvPr>
        </p:nvSpPr>
        <p:spPr>
          <a:xfrm>
            <a:off x="109336" y="1660852"/>
            <a:ext cx="7175453" cy="4613717"/>
          </a:xfrm>
        </p:spPr>
        <p:txBody>
          <a:bodyPr>
            <a:noAutofit/>
          </a:bodyPr>
          <a:lstStyle/>
          <a:p>
            <a:pPr marL="0" indent="0">
              <a:buNone/>
            </a:pPr>
            <a:r>
              <a:rPr lang="en-US" sz="3200" b="1" dirty="0"/>
              <a:t>Mutations</a:t>
            </a:r>
            <a:r>
              <a:rPr lang="en-US" sz="3200" dirty="0"/>
              <a:t> can happen inside many things: people, animals, plants, viruses, bacteria, and more.</a:t>
            </a:r>
          </a:p>
          <a:p>
            <a:pPr marL="0" indent="0">
              <a:buNone/>
            </a:pPr>
            <a:endParaRPr lang="en-US" dirty="0"/>
          </a:p>
          <a:p>
            <a:pPr marL="0" indent="0">
              <a:buNone/>
            </a:pPr>
            <a:r>
              <a:rPr lang="en-US" sz="4800" i="1" dirty="0">
                <a:sym typeface="Wingdings" panose="05000000000000000000" pitchFamily="2" charset="2"/>
              </a:rPr>
              <a:t>Is a </a:t>
            </a:r>
            <a:r>
              <a:rPr lang="en-US" sz="4800" b="1" i="1" dirty="0">
                <a:sym typeface="Wingdings" panose="05000000000000000000" pitchFamily="2" charset="2"/>
              </a:rPr>
              <a:t>mutation</a:t>
            </a:r>
            <a:r>
              <a:rPr lang="en-US" sz="4800" i="1" dirty="0">
                <a:sym typeface="Wingdings" panose="05000000000000000000" pitchFamily="2" charset="2"/>
              </a:rPr>
              <a:t> good or bad or neither?</a:t>
            </a:r>
          </a:p>
          <a:p>
            <a:pPr marL="0" indent="0">
              <a:buNone/>
            </a:pPr>
            <a:endParaRPr lang="en-US" sz="1050" i="1" dirty="0">
              <a:sym typeface="Wingdings" panose="05000000000000000000" pitchFamily="2" charset="2"/>
            </a:endParaRPr>
          </a:p>
          <a:p>
            <a:pPr marL="0" indent="0">
              <a:buNone/>
            </a:pPr>
            <a:r>
              <a:rPr lang="en-US" sz="4800" i="1" dirty="0">
                <a:sym typeface="Wingdings" panose="05000000000000000000" pitchFamily="2" charset="2"/>
              </a:rPr>
              <a:t>How do </a:t>
            </a:r>
            <a:r>
              <a:rPr lang="en-US" sz="4800" b="1" i="1" dirty="0">
                <a:sym typeface="Wingdings" panose="05000000000000000000" pitchFamily="2" charset="2"/>
              </a:rPr>
              <a:t>mutations</a:t>
            </a:r>
            <a:r>
              <a:rPr lang="en-US" sz="4800" i="1" dirty="0">
                <a:sym typeface="Wingdings" panose="05000000000000000000" pitchFamily="2" charset="2"/>
              </a:rPr>
              <a:t> happen?</a:t>
            </a:r>
            <a:endParaRPr lang="en-US" sz="4800" i="1" dirty="0"/>
          </a:p>
        </p:txBody>
      </p:sp>
      <p:pic>
        <p:nvPicPr>
          <p:cNvPr id="7" name="Picture 6">
            <a:extLst>
              <a:ext uri="{FF2B5EF4-FFF2-40B4-BE49-F238E27FC236}">
                <a16:creationId xmlns:a16="http://schemas.microsoft.com/office/drawing/2014/main" id="{D088B6BC-C687-47E8-9BE4-08A792086027}"/>
              </a:ext>
            </a:extLst>
          </p:cNvPr>
          <p:cNvPicPr>
            <a:picLocks noChangeAspect="1"/>
          </p:cNvPicPr>
          <p:nvPr/>
        </p:nvPicPr>
        <p:blipFill>
          <a:blip r:embed="rId3"/>
          <a:stretch>
            <a:fillRect/>
          </a:stretch>
        </p:blipFill>
        <p:spPr>
          <a:xfrm>
            <a:off x="8930524" y="1870584"/>
            <a:ext cx="2115067" cy="1388013"/>
          </a:xfrm>
          <a:prstGeom prst="rect">
            <a:avLst/>
          </a:prstGeom>
        </p:spPr>
      </p:pic>
      <p:pic>
        <p:nvPicPr>
          <p:cNvPr id="4" name="Picture 3" descr="A close up of a logo&#10;&#10;Description automatically generated">
            <a:extLst>
              <a:ext uri="{FF2B5EF4-FFF2-40B4-BE49-F238E27FC236}">
                <a16:creationId xmlns:a16="http://schemas.microsoft.com/office/drawing/2014/main" id="{3BC2C882-9938-4D1D-909F-E6EB8F263D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9877" y="5399789"/>
            <a:ext cx="1410758" cy="1388004"/>
          </a:xfrm>
          <a:prstGeom prst="rect">
            <a:avLst/>
          </a:prstGeom>
        </p:spPr>
      </p:pic>
      <p:pic>
        <p:nvPicPr>
          <p:cNvPr id="8" name="Picture 7">
            <a:extLst>
              <a:ext uri="{FF2B5EF4-FFF2-40B4-BE49-F238E27FC236}">
                <a16:creationId xmlns:a16="http://schemas.microsoft.com/office/drawing/2014/main" id="{0A7C6ADE-B59E-4DA4-AF75-AE1816A0A7A1}"/>
              </a:ext>
            </a:extLst>
          </p:cNvPr>
          <p:cNvPicPr>
            <a:picLocks noChangeAspect="1"/>
          </p:cNvPicPr>
          <p:nvPr/>
        </p:nvPicPr>
        <p:blipFill>
          <a:blip r:embed="rId5"/>
          <a:stretch>
            <a:fillRect/>
          </a:stretch>
        </p:blipFill>
        <p:spPr>
          <a:xfrm>
            <a:off x="8096868" y="367256"/>
            <a:ext cx="3291470" cy="1210316"/>
          </a:xfrm>
          <a:prstGeom prst="rect">
            <a:avLst/>
          </a:prstGeom>
        </p:spPr>
      </p:pic>
      <p:pic>
        <p:nvPicPr>
          <p:cNvPr id="11" name="Picture 10">
            <a:extLst>
              <a:ext uri="{FF2B5EF4-FFF2-40B4-BE49-F238E27FC236}">
                <a16:creationId xmlns:a16="http://schemas.microsoft.com/office/drawing/2014/main" id="{59BB5EF7-4525-4D21-9BDA-71A53CF2909E}"/>
              </a:ext>
            </a:extLst>
          </p:cNvPr>
          <p:cNvPicPr>
            <a:picLocks noChangeAspect="1"/>
          </p:cNvPicPr>
          <p:nvPr/>
        </p:nvPicPr>
        <p:blipFill>
          <a:blip r:embed="rId6"/>
          <a:stretch>
            <a:fillRect/>
          </a:stretch>
        </p:blipFill>
        <p:spPr>
          <a:xfrm>
            <a:off x="9848747" y="3141983"/>
            <a:ext cx="1543050" cy="2133600"/>
          </a:xfrm>
          <a:prstGeom prst="rect">
            <a:avLst/>
          </a:prstGeom>
        </p:spPr>
      </p:pic>
      <p:pic>
        <p:nvPicPr>
          <p:cNvPr id="5" name="Picture 4">
            <a:extLst>
              <a:ext uri="{FF2B5EF4-FFF2-40B4-BE49-F238E27FC236}">
                <a16:creationId xmlns:a16="http://schemas.microsoft.com/office/drawing/2014/main" id="{9AA8E5C8-EB3A-D55D-A139-5ECD3C365F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10299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FFC4B-94FD-486B-8ACA-6A88FA4855C3}"/>
              </a:ext>
            </a:extLst>
          </p:cNvPr>
          <p:cNvSpPr>
            <a:spLocks noGrp="1"/>
          </p:cNvSpPr>
          <p:nvPr>
            <p:ph type="title"/>
          </p:nvPr>
        </p:nvSpPr>
        <p:spPr>
          <a:xfrm>
            <a:off x="-372894" y="18255"/>
            <a:ext cx="12937787" cy="1325563"/>
          </a:xfrm>
        </p:spPr>
        <p:txBody>
          <a:bodyPr/>
          <a:lstStyle/>
          <a:p>
            <a:pPr algn="ctr"/>
            <a:r>
              <a:rPr lang="en-US" b="1" dirty="0">
                <a:solidFill>
                  <a:schemeClr val="tx2"/>
                </a:solidFill>
                <a:latin typeface="Arial Black" panose="020B0A04020102020204" pitchFamily="34" charset="0"/>
              </a:rPr>
              <a:t>POINT MUTATIONS</a:t>
            </a:r>
            <a:endParaRPr lang="en-US" b="1" dirty="0">
              <a:solidFill>
                <a:srgbClr val="00206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45E9357C-E4A5-4B4E-97D7-82D23DBFD33B}"/>
              </a:ext>
            </a:extLst>
          </p:cNvPr>
          <p:cNvSpPr>
            <a:spLocks noGrp="1"/>
          </p:cNvSpPr>
          <p:nvPr>
            <p:ph idx="1"/>
          </p:nvPr>
        </p:nvSpPr>
        <p:spPr>
          <a:xfrm>
            <a:off x="644769" y="2639549"/>
            <a:ext cx="10515600" cy="4351338"/>
          </a:xfrm>
        </p:spPr>
        <p:txBody>
          <a:bodyPr>
            <a:normAutofit/>
          </a:bodyPr>
          <a:lstStyle/>
          <a:p>
            <a:pPr marL="0" indent="0" algn="ctr">
              <a:buNone/>
            </a:pPr>
            <a:r>
              <a:rPr lang="en-US" sz="5000" dirty="0"/>
              <a:t>Challenge: </a:t>
            </a:r>
          </a:p>
          <a:p>
            <a:pPr marL="0" indent="0" algn="ctr">
              <a:buNone/>
            </a:pPr>
            <a:r>
              <a:rPr lang="en-US" sz="5000" dirty="0"/>
              <a:t>Who can say this </a:t>
            </a:r>
            <a:r>
              <a:rPr lang="en-US" sz="5000" u="sng" dirty="0"/>
              <a:t>FIVE</a:t>
            </a:r>
            <a:r>
              <a:rPr lang="en-US" sz="5000" dirty="0"/>
              <a:t> times </a:t>
            </a:r>
            <a:r>
              <a:rPr lang="en-US" sz="5000" b="1" u="sng" dirty="0"/>
              <a:t>FAST</a:t>
            </a:r>
            <a:r>
              <a:rPr lang="en-US" sz="5000" dirty="0"/>
              <a:t>?</a:t>
            </a:r>
          </a:p>
          <a:p>
            <a:pPr marL="0" indent="0" algn="ctr">
              <a:buNone/>
            </a:pPr>
            <a:endParaRPr lang="en-US" sz="5000" dirty="0"/>
          </a:p>
          <a:p>
            <a:pPr marL="0" indent="0" algn="ctr">
              <a:buNone/>
            </a:pPr>
            <a:r>
              <a:rPr lang="en-US" sz="5000" b="1" dirty="0"/>
              <a:t>A black bug bit a big black bear.</a:t>
            </a:r>
          </a:p>
        </p:txBody>
      </p:sp>
      <p:sp>
        <p:nvSpPr>
          <p:cNvPr id="4" name="TextBox 3">
            <a:extLst>
              <a:ext uri="{FF2B5EF4-FFF2-40B4-BE49-F238E27FC236}">
                <a16:creationId xmlns:a16="http://schemas.microsoft.com/office/drawing/2014/main" id="{95CC377B-3062-0AF0-BFE4-159B8D1552AB}"/>
              </a:ext>
            </a:extLst>
          </p:cNvPr>
          <p:cNvSpPr txBox="1"/>
          <p:nvPr/>
        </p:nvSpPr>
        <p:spPr>
          <a:xfrm>
            <a:off x="1466206" y="1394551"/>
            <a:ext cx="9259586" cy="646331"/>
          </a:xfrm>
          <a:prstGeom prst="rect">
            <a:avLst/>
          </a:prstGeom>
          <a:noFill/>
        </p:spPr>
        <p:txBody>
          <a:bodyPr wrap="none" rtlCol="0">
            <a:spAutoFit/>
          </a:bodyPr>
          <a:lstStyle/>
          <a:p>
            <a:r>
              <a:rPr lang="en-US" sz="3600" b="1" dirty="0">
                <a:solidFill>
                  <a:srgbClr val="FF0000"/>
                </a:solidFill>
                <a:latin typeface="Arial Black" panose="020B0A04020102020204" pitchFamily="34" charset="0"/>
              </a:rPr>
              <a:t>Who </a:t>
            </a:r>
            <a:r>
              <a:rPr lang="en-US" sz="3600" b="1" dirty="0">
                <a:solidFill>
                  <a:srgbClr val="00B0F0"/>
                </a:solidFill>
                <a:latin typeface="Arial Black" panose="020B0A04020102020204" pitchFamily="34" charset="0"/>
              </a:rPr>
              <a:t>will</a:t>
            </a:r>
            <a:r>
              <a:rPr lang="en-US" sz="3600" b="1" dirty="0">
                <a:solidFill>
                  <a:srgbClr val="FF0000"/>
                </a:solidFill>
                <a:latin typeface="Arial Black" panose="020B0A04020102020204" pitchFamily="34" charset="0"/>
              </a:rPr>
              <a:t> NOT </a:t>
            </a:r>
            <a:r>
              <a:rPr lang="en-US" sz="3600" b="1" dirty="0">
                <a:solidFill>
                  <a:srgbClr val="7030A0"/>
                </a:solidFill>
                <a:latin typeface="Arial Black" panose="020B0A04020102020204" pitchFamily="34" charset="0"/>
              </a:rPr>
              <a:t>mutate the sentence</a:t>
            </a:r>
            <a:r>
              <a:rPr lang="en-US" sz="3600" b="1" dirty="0">
                <a:solidFill>
                  <a:srgbClr val="002060"/>
                </a:solidFill>
                <a:latin typeface="Arial Black" panose="020B0A04020102020204" pitchFamily="34" charset="0"/>
              </a:rPr>
              <a:t>?</a:t>
            </a:r>
            <a:endParaRPr lang="en-US" sz="3600" dirty="0"/>
          </a:p>
        </p:txBody>
      </p:sp>
      <p:pic>
        <p:nvPicPr>
          <p:cNvPr id="5" name="Picture 4">
            <a:extLst>
              <a:ext uri="{FF2B5EF4-FFF2-40B4-BE49-F238E27FC236}">
                <a16:creationId xmlns:a16="http://schemas.microsoft.com/office/drawing/2014/main" id="{EB02FA4B-0BA7-8926-8946-88FDB4D47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167651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3B38B-2648-47FD-8768-5E9234B76F24}"/>
              </a:ext>
            </a:extLst>
          </p:cNvPr>
          <p:cNvSpPr>
            <a:spLocks noGrp="1"/>
          </p:cNvSpPr>
          <p:nvPr>
            <p:ph type="title"/>
          </p:nvPr>
        </p:nvSpPr>
        <p:spPr>
          <a:xfrm>
            <a:off x="838200" y="363363"/>
            <a:ext cx="10515600" cy="1325563"/>
          </a:xfrm>
        </p:spPr>
        <p:txBody>
          <a:bodyPr/>
          <a:lstStyle/>
          <a:p>
            <a:pPr algn="ctr"/>
            <a:r>
              <a:rPr lang="en-US" dirty="0">
                <a:latin typeface="Viner Hand ITC" panose="03070502030502020203" pitchFamily="66" charset="0"/>
              </a:rPr>
              <a:t>The Mystery Box</a:t>
            </a:r>
          </a:p>
        </p:txBody>
      </p:sp>
      <p:sp>
        <p:nvSpPr>
          <p:cNvPr id="3" name="Content Placeholder 2">
            <a:extLst>
              <a:ext uri="{FF2B5EF4-FFF2-40B4-BE49-F238E27FC236}">
                <a16:creationId xmlns:a16="http://schemas.microsoft.com/office/drawing/2014/main" id="{D1304444-77DE-41DE-B54C-EA38B04F16CE}"/>
              </a:ext>
            </a:extLst>
          </p:cNvPr>
          <p:cNvSpPr>
            <a:spLocks noGrp="1"/>
          </p:cNvSpPr>
          <p:nvPr>
            <p:ph idx="1"/>
          </p:nvPr>
        </p:nvSpPr>
        <p:spPr>
          <a:xfrm>
            <a:off x="571854" y="2538590"/>
            <a:ext cx="10515600" cy="4351338"/>
          </a:xfrm>
        </p:spPr>
        <p:txBody>
          <a:bodyPr/>
          <a:lstStyle/>
          <a:p>
            <a:pPr marL="0" indent="0">
              <a:buNone/>
            </a:pPr>
            <a:r>
              <a:rPr lang="en-US" dirty="0"/>
              <a:t> </a:t>
            </a:r>
          </a:p>
        </p:txBody>
      </p:sp>
      <p:sp>
        <p:nvSpPr>
          <p:cNvPr id="14" name="Rectangle 13">
            <a:extLst>
              <a:ext uri="{FF2B5EF4-FFF2-40B4-BE49-F238E27FC236}">
                <a16:creationId xmlns:a16="http://schemas.microsoft.com/office/drawing/2014/main" id="{8000CA4F-686A-4DA3-87A3-7AFBC6E25DBA}"/>
              </a:ext>
            </a:extLst>
          </p:cNvPr>
          <p:cNvSpPr/>
          <p:nvPr/>
        </p:nvSpPr>
        <p:spPr>
          <a:xfrm>
            <a:off x="4794448" y="3369460"/>
            <a:ext cx="2544960" cy="9061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5" name="Plus Sign 64">
            <a:extLst>
              <a:ext uri="{FF2B5EF4-FFF2-40B4-BE49-F238E27FC236}">
                <a16:creationId xmlns:a16="http://schemas.microsoft.com/office/drawing/2014/main" id="{FEB58E53-0882-42F1-9EFB-B8847F4343E2}"/>
              </a:ext>
            </a:extLst>
          </p:cNvPr>
          <p:cNvSpPr/>
          <p:nvPr/>
        </p:nvSpPr>
        <p:spPr>
          <a:xfrm>
            <a:off x="5599390" y="1634756"/>
            <a:ext cx="935076" cy="1041983"/>
          </a:xfrm>
          <a:prstGeom prst="mathPl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3" name="Straight Arrow Connector 72">
            <a:extLst>
              <a:ext uri="{FF2B5EF4-FFF2-40B4-BE49-F238E27FC236}">
                <a16:creationId xmlns:a16="http://schemas.microsoft.com/office/drawing/2014/main" id="{7603F740-49F3-48C7-AEF7-398C6D83C2FB}"/>
              </a:ext>
            </a:extLst>
          </p:cNvPr>
          <p:cNvCxnSpPr>
            <a:cxnSpLocks/>
          </p:cNvCxnSpPr>
          <p:nvPr/>
        </p:nvCxnSpPr>
        <p:spPr>
          <a:xfrm flipH="1">
            <a:off x="7010400" y="2476425"/>
            <a:ext cx="823748" cy="5822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3176615D-7A9C-498F-AB77-09C88222D99B}"/>
              </a:ext>
            </a:extLst>
          </p:cNvPr>
          <p:cNvCxnSpPr/>
          <p:nvPr/>
        </p:nvCxnSpPr>
        <p:spPr>
          <a:xfrm>
            <a:off x="4580166" y="2493733"/>
            <a:ext cx="822690" cy="62049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C033A69-0373-4830-B06B-AC4AD64FA249}"/>
              </a:ext>
            </a:extLst>
          </p:cNvPr>
          <p:cNvCxnSpPr>
            <a:cxnSpLocks/>
          </p:cNvCxnSpPr>
          <p:nvPr/>
        </p:nvCxnSpPr>
        <p:spPr>
          <a:xfrm>
            <a:off x="6096000" y="4498848"/>
            <a:ext cx="0" cy="709187"/>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descr="A close up of a logo&#10;&#10;Description automatically generated">
            <a:extLst>
              <a:ext uri="{FF2B5EF4-FFF2-40B4-BE49-F238E27FC236}">
                <a16:creationId xmlns:a16="http://schemas.microsoft.com/office/drawing/2014/main" id="{15D95274-2601-4F00-BEE0-B538C2C0E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8901" y="1605360"/>
            <a:ext cx="1181265" cy="1162212"/>
          </a:xfrm>
          <a:prstGeom prst="rect">
            <a:avLst/>
          </a:prstGeom>
        </p:spPr>
      </p:pic>
      <p:pic>
        <p:nvPicPr>
          <p:cNvPr id="32" name="Picture 31" descr="A close up of a logo&#10;&#10;Description automatically generated">
            <a:extLst>
              <a:ext uri="{FF2B5EF4-FFF2-40B4-BE49-F238E27FC236}">
                <a16:creationId xmlns:a16="http://schemas.microsoft.com/office/drawing/2014/main" id="{5211446C-75C1-4CCF-915A-878D8567E9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4148" y="1499350"/>
            <a:ext cx="1171739" cy="1143160"/>
          </a:xfrm>
          <a:prstGeom prst="rect">
            <a:avLst/>
          </a:prstGeom>
        </p:spPr>
      </p:pic>
      <p:pic>
        <p:nvPicPr>
          <p:cNvPr id="33" name="Picture 32">
            <a:extLst>
              <a:ext uri="{FF2B5EF4-FFF2-40B4-BE49-F238E27FC236}">
                <a16:creationId xmlns:a16="http://schemas.microsoft.com/office/drawing/2014/main" id="{4E734BD3-4ABB-4192-80FE-DC06CA8EF0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5341" y="5365942"/>
            <a:ext cx="1381318" cy="1238423"/>
          </a:xfrm>
          <a:prstGeom prst="rect">
            <a:avLst/>
          </a:prstGeom>
        </p:spPr>
      </p:pic>
      <p:pic>
        <p:nvPicPr>
          <p:cNvPr id="8" name="Picture 7">
            <a:extLst>
              <a:ext uri="{FF2B5EF4-FFF2-40B4-BE49-F238E27FC236}">
                <a16:creationId xmlns:a16="http://schemas.microsoft.com/office/drawing/2014/main" id="{C216650B-F2E5-C164-D75F-2D9BC4006E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2856" y="3300049"/>
            <a:ext cx="1308100" cy="1054100"/>
          </a:xfrm>
          <a:prstGeom prst="rect">
            <a:avLst/>
          </a:prstGeom>
        </p:spPr>
      </p:pic>
      <p:pic>
        <p:nvPicPr>
          <p:cNvPr id="5" name="Picture 4"/>
          <p:cNvPicPr>
            <a:picLocks noChangeAspect="1"/>
          </p:cNvPicPr>
          <p:nvPr/>
        </p:nvPicPr>
        <p:blipFill>
          <a:blip r:embed="rId7"/>
          <a:stretch>
            <a:fillRect/>
          </a:stretch>
        </p:blipFill>
        <p:spPr>
          <a:xfrm>
            <a:off x="5097080" y="3356424"/>
            <a:ext cx="1919652" cy="1183545"/>
          </a:xfrm>
          <a:prstGeom prst="rect">
            <a:avLst/>
          </a:prstGeom>
        </p:spPr>
      </p:pic>
      <p:pic>
        <p:nvPicPr>
          <p:cNvPr id="4" name="Picture 3">
            <a:extLst>
              <a:ext uri="{FF2B5EF4-FFF2-40B4-BE49-F238E27FC236}">
                <a16:creationId xmlns:a16="http://schemas.microsoft.com/office/drawing/2014/main" id="{93AEAE60-A629-0670-CFB9-4E31028A7B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110025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44C30-CCD1-4F1D-B8CA-06C73563F3E3}"/>
              </a:ext>
            </a:extLst>
          </p:cNvPr>
          <p:cNvSpPr>
            <a:spLocks noGrp="1"/>
          </p:cNvSpPr>
          <p:nvPr>
            <p:ph type="title"/>
          </p:nvPr>
        </p:nvSpPr>
        <p:spPr>
          <a:xfrm>
            <a:off x="445008" y="1478308"/>
            <a:ext cx="11301984" cy="1325563"/>
          </a:xfrm>
        </p:spPr>
        <p:txBody>
          <a:bodyPr/>
          <a:lstStyle/>
          <a:p>
            <a:pPr algn="ctr"/>
            <a:r>
              <a:rPr lang="en-US" b="1" dirty="0"/>
              <a:t>Let’s see how two viruses can mutate into one!</a:t>
            </a:r>
          </a:p>
        </p:txBody>
      </p:sp>
      <p:sp>
        <p:nvSpPr>
          <p:cNvPr id="3" name="Content Placeholder 2">
            <a:extLst>
              <a:ext uri="{FF2B5EF4-FFF2-40B4-BE49-F238E27FC236}">
                <a16:creationId xmlns:a16="http://schemas.microsoft.com/office/drawing/2014/main" id="{B35C2A86-8323-4947-B487-42706FC8F04A}"/>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000" b="1" dirty="0">
                <a:solidFill>
                  <a:srgbClr val="FF0000"/>
                </a:solidFill>
              </a:rPr>
              <a:t>With another word example </a:t>
            </a:r>
          </a:p>
          <a:p>
            <a:pPr marL="0" indent="0" algn="ctr">
              <a:buNone/>
            </a:pPr>
            <a:r>
              <a:rPr lang="en-US" sz="4000" b="1" dirty="0">
                <a:solidFill>
                  <a:srgbClr val="FF0000"/>
                </a:solidFill>
              </a:rPr>
              <a:t>that demonstrates</a:t>
            </a:r>
          </a:p>
          <a:p>
            <a:pPr marL="0" indent="0" algn="ctr">
              <a:buNone/>
            </a:pPr>
            <a:r>
              <a:rPr lang="en-US" sz="4000" b="1" dirty="0">
                <a:solidFill>
                  <a:srgbClr val="FF0000"/>
                </a:solidFill>
              </a:rPr>
              <a:t>“Genetic Reassortment”…</a:t>
            </a:r>
          </a:p>
          <a:p>
            <a:pPr marL="0" indent="0" algn="ctr">
              <a:buNone/>
            </a:pPr>
            <a:endParaRPr lang="en-US" sz="4000" b="1" dirty="0">
              <a:solidFill>
                <a:srgbClr val="FF0000"/>
              </a:solidFill>
            </a:endParaRPr>
          </a:p>
        </p:txBody>
      </p:sp>
      <p:pic>
        <p:nvPicPr>
          <p:cNvPr id="4" name="Picture 3">
            <a:extLst>
              <a:ext uri="{FF2B5EF4-FFF2-40B4-BE49-F238E27FC236}">
                <a16:creationId xmlns:a16="http://schemas.microsoft.com/office/drawing/2014/main" id="{109FC7CF-86CA-C682-D9E4-13596708C5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266646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BF6E9-C161-48E0-8341-B96ABE309B6F}"/>
              </a:ext>
            </a:extLst>
          </p:cNvPr>
          <p:cNvSpPr>
            <a:spLocks noGrp="1"/>
          </p:cNvSpPr>
          <p:nvPr>
            <p:ph type="title"/>
          </p:nvPr>
        </p:nvSpPr>
        <p:spPr/>
        <p:txBody>
          <a:bodyPr/>
          <a:lstStyle/>
          <a:p>
            <a:pPr algn="ctr"/>
            <a:r>
              <a:rPr lang="en-US" dirty="0">
                <a:latin typeface="Arial Black" panose="020B0A04020102020204" pitchFamily="34" charset="0"/>
              </a:rPr>
              <a:t>ONCE UPON A TIME…</a:t>
            </a:r>
          </a:p>
        </p:txBody>
      </p:sp>
      <p:sp>
        <p:nvSpPr>
          <p:cNvPr id="3" name="Content Placeholder 2">
            <a:extLst>
              <a:ext uri="{FF2B5EF4-FFF2-40B4-BE49-F238E27FC236}">
                <a16:creationId xmlns:a16="http://schemas.microsoft.com/office/drawing/2014/main" id="{C65C3685-0751-4D7E-8179-F9EB48BB3D3E}"/>
              </a:ext>
            </a:extLst>
          </p:cNvPr>
          <p:cNvSpPr>
            <a:spLocks noGrp="1"/>
          </p:cNvSpPr>
          <p:nvPr>
            <p:ph idx="1"/>
          </p:nvPr>
        </p:nvSpPr>
        <p:spPr>
          <a:xfrm>
            <a:off x="890248" y="1917250"/>
            <a:ext cx="13583412" cy="4351338"/>
          </a:xfrm>
        </p:spPr>
        <p:txBody>
          <a:bodyPr>
            <a:normAutofit/>
          </a:bodyPr>
          <a:lstStyle/>
          <a:p>
            <a:pPr marL="0" indent="0">
              <a:buNone/>
            </a:pPr>
            <a:r>
              <a:rPr lang="en-US" sz="5000" b="1" dirty="0">
                <a:solidFill>
                  <a:srgbClr val="7030A0"/>
                </a:solidFill>
                <a:latin typeface="Arial Narrow" panose="020B0606020202030204" pitchFamily="34" charset="0"/>
              </a:rPr>
              <a:t>Once upon a time, there was a</a:t>
            </a:r>
          </a:p>
          <a:p>
            <a:pPr marL="0" indent="0">
              <a:buNone/>
            </a:pPr>
            <a:r>
              <a:rPr lang="en-US" sz="5000" b="1" dirty="0">
                <a:solidFill>
                  <a:srgbClr val="7030A0"/>
                </a:solidFill>
                <a:latin typeface="Arial Narrow" panose="020B0606020202030204" pitchFamily="34" charset="0"/>
              </a:rPr>
              <a:t>_____ that  _____  the  _____   ______.</a:t>
            </a:r>
          </a:p>
          <a:p>
            <a:pPr marL="0" indent="0">
              <a:buNone/>
            </a:pPr>
            <a:endParaRPr lang="en-US" sz="4000" dirty="0">
              <a:latin typeface="Arial Narrow" panose="020B0606020202030204" pitchFamily="34" charset="0"/>
            </a:endParaRPr>
          </a:p>
        </p:txBody>
      </p:sp>
      <p:pic>
        <p:nvPicPr>
          <p:cNvPr id="4" name="Picture 3">
            <a:extLst>
              <a:ext uri="{FF2B5EF4-FFF2-40B4-BE49-F238E27FC236}">
                <a16:creationId xmlns:a16="http://schemas.microsoft.com/office/drawing/2014/main" id="{24264657-2A20-4204-96DB-4E6AEDBC7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829" y="4317206"/>
            <a:ext cx="2564342" cy="2299065"/>
          </a:xfrm>
          <a:prstGeom prst="rect">
            <a:avLst/>
          </a:prstGeom>
        </p:spPr>
      </p:pic>
      <p:pic>
        <p:nvPicPr>
          <p:cNvPr id="5" name="Picture 4">
            <a:extLst>
              <a:ext uri="{FF2B5EF4-FFF2-40B4-BE49-F238E27FC236}">
                <a16:creationId xmlns:a16="http://schemas.microsoft.com/office/drawing/2014/main" id="{2A5834F8-0C9F-9E4C-0E40-BBE0916B2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2957263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B66E-FB38-4B9D-BE10-54F95D609F8A}"/>
              </a:ext>
            </a:extLst>
          </p:cNvPr>
          <p:cNvSpPr>
            <a:spLocks noGrp="1"/>
          </p:cNvSpPr>
          <p:nvPr>
            <p:ph type="title"/>
          </p:nvPr>
        </p:nvSpPr>
        <p:spPr/>
        <p:txBody>
          <a:bodyPr/>
          <a:lstStyle/>
          <a:p>
            <a:pPr algn="ctr"/>
            <a:r>
              <a:rPr lang="en-US" dirty="0">
                <a:latin typeface="Arial Black" panose="020B0A04020102020204" pitchFamily="34" charset="0"/>
              </a:rPr>
              <a:t>ONCE UPON A TIME…</a:t>
            </a:r>
            <a:endParaRPr lang="en-US" dirty="0"/>
          </a:p>
        </p:txBody>
      </p:sp>
      <p:sp>
        <p:nvSpPr>
          <p:cNvPr id="3" name="Content Placeholder 2">
            <a:extLst>
              <a:ext uri="{FF2B5EF4-FFF2-40B4-BE49-F238E27FC236}">
                <a16:creationId xmlns:a16="http://schemas.microsoft.com/office/drawing/2014/main" id="{B7242153-29B1-46D5-8DC6-21E85FCECAE2}"/>
              </a:ext>
            </a:extLst>
          </p:cNvPr>
          <p:cNvSpPr>
            <a:spLocks noGrp="1"/>
          </p:cNvSpPr>
          <p:nvPr>
            <p:ph idx="1"/>
          </p:nvPr>
        </p:nvSpPr>
        <p:spPr>
          <a:xfrm>
            <a:off x="838200" y="1618456"/>
            <a:ext cx="11692890" cy="5239544"/>
          </a:xfrm>
        </p:spPr>
        <p:txBody>
          <a:bodyPr>
            <a:normAutofit/>
          </a:bodyPr>
          <a:lstStyle/>
          <a:p>
            <a:pPr marL="0" indent="0">
              <a:buNone/>
            </a:pPr>
            <a:r>
              <a:rPr lang="en-US" sz="4000" dirty="0">
                <a:solidFill>
                  <a:srgbClr val="FF0000"/>
                </a:solidFill>
                <a:latin typeface="Arial Narrow" panose="020B0606020202030204" pitchFamily="34" charset="0"/>
              </a:rPr>
              <a:t>Once upon a time, there was a</a:t>
            </a:r>
          </a:p>
          <a:p>
            <a:pPr marL="0" indent="0">
              <a:buNone/>
            </a:pPr>
            <a:r>
              <a:rPr lang="en-US" sz="4000" b="1" dirty="0">
                <a:solidFill>
                  <a:srgbClr val="FF0000"/>
                </a:solidFill>
                <a:latin typeface="Arial Narrow" panose="020B0606020202030204" pitchFamily="34" charset="0"/>
              </a:rPr>
              <a:t>HAUNTED HOUSE </a:t>
            </a:r>
            <a:r>
              <a:rPr lang="en-US" sz="4000" dirty="0">
                <a:solidFill>
                  <a:srgbClr val="FF0000"/>
                </a:solidFill>
                <a:latin typeface="Arial Narrow" panose="020B0606020202030204" pitchFamily="34" charset="0"/>
              </a:rPr>
              <a:t>that </a:t>
            </a:r>
            <a:r>
              <a:rPr lang="en-US" sz="4000" b="1" dirty="0">
                <a:solidFill>
                  <a:srgbClr val="FF0000"/>
                </a:solidFill>
                <a:latin typeface="Arial Narrow" panose="020B0606020202030204" pitchFamily="34" charset="0"/>
              </a:rPr>
              <a:t>SCARED</a:t>
            </a:r>
            <a:r>
              <a:rPr lang="en-US" sz="4000" dirty="0">
                <a:solidFill>
                  <a:srgbClr val="FF0000"/>
                </a:solidFill>
                <a:latin typeface="Arial Narrow" panose="020B0606020202030204" pitchFamily="34" charset="0"/>
              </a:rPr>
              <a:t> the </a:t>
            </a:r>
            <a:r>
              <a:rPr lang="en-US" sz="4000" b="1" dirty="0">
                <a:solidFill>
                  <a:srgbClr val="FF0000"/>
                </a:solidFill>
                <a:latin typeface="Arial Narrow" panose="020B0606020202030204" pitchFamily="34" charset="0"/>
              </a:rPr>
              <a:t>LOCAL CHILDREN. </a:t>
            </a:r>
            <a:endParaRPr lang="en-US" sz="4000" dirty="0">
              <a:solidFill>
                <a:srgbClr val="FF0000"/>
              </a:solidFill>
              <a:latin typeface="Arial Narrow" panose="020B0606020202030204" pitchFamily="34" charset="0"/>
            </a:endParaRPr>
          </a:p>
          <a:p>
            <a:pPr marL="0" indent="0">
              <a:buNone/>
            </a:pPr>
            <a:endParaRPr lang="en-US" sz="4000" dirty="0">
              <a:solidFill>
                <a:srgbClr val="FF0000"/>
              </a:solidFill>
              <a:latin typeface="Arial Narrow" panose="020B0606020202030204" pitchFamily="34" charset="0"/>
            </a:endParaRPr>
          </a:p>
          <a:p>
            <a:pPr marL="0" indent="0">
              <a:buNone/>
            </a:pPr>
            <a:r>
              <a:rPr lang="en-US" sz="4000" dirty="0">
                <a:solidFill>
                  <a:srgbClr val="0070C0"/>
                </a:solidFill>
                <a:latin typeface="Arial Narrow" panose="020B0606020202030204" pitchFamily="34" charset="0"/>
              </a:rPr>
              <a:t>Once upon a time, there was a</a:t>
            </a:r>
          </a:p>
          <a:p>
            <a:pPr marL="0" indent="0">
              <a:buNone/>
            </a:pPr>
            <a:r>
              <a:rPr lang="en-US" sz="4000" b="1" dirty="0">
                <a:solidFill>
                  <a:srgbClr val="0070C0"/>
                </a:solidFill>
                <a:latin typeface="Arial Narrow" panose="020B0606020202030204" pitchFamily="34" charset="0"/>
              </a:rPr>
              <a:t>SLOW CAR </a:t>
            </a:r>
            <a:r>
              <a:rPr lang="en-US" sz="4000" dirty="0">
                <a:solidFill>
                  <a:srgbClr val="0070C0"/>
                </a:solidFill>
                <a:latin typeface="Arial Narrow" panose="020B0606020202030204" pitchFamily="34" charset="0"/>
              </a:rPr>
              <a:t>that</a:t>
            </a:r>
            <a:r>
              <a:rPr lang="en-US" sz="4000" b="1" dirty="0">
                <a:solidFill>
                  <a:srgbClr val="0070C0"/>
                </a:solidFill>
                <a:latin typeface="Arial Narrow" panose="020B0606020202030204" pitchFamily="34" charset="0"/>
              </a:rPr>
              <a:t> IRRITATED </a:t>
            </a:r>
            <a:r>
              <a:rPr lang="en-US" sz="4000" dirty="0">
                <a:solidFill>
                  <a:srgbClr val="0070C0"/>
                </a:solidFill>
                <a:latin typeface="Arial Narrow" panose="020B0606020202030204" pitchFamily="34" charset="0"/>
              </a:rPr>
              <a:t>the </a:t>
            </a:r>
            <a:r>
              <a:rPr lang="en-US" sz="4000" b="1" dirty="0">
                <a:solidFill>
                  <a:srgbClr val="0070C0"/>
                </a:solidFill>
                <a:latin typeface="Arial Narrow" panose="020B0606020202030204" pitchFamily="34" charset="0"/>
              </a:rPr>
              <a:t>OTHER DRIVERS</a:t>
            </a:r>
            <a:r>
              <a:rPr lang="en-US" sz="4000" dirty="0">
                <a:solidFill>
                  <a:srgbClr val="0070C0"/>
                </a:solidFill>
                <a:latin typeface="Arial Narrow" panose="020B0606020202030204" pitchFamily="34" charset="0"/>
              </a:rPr>
              <a:t>.</a:t>
            </a:r>
            <a:endParaRPr lang="en-US" sz="4000" b="1" dirty="0">
              <a:solidFill>
                <a:srgbClr val="0070C0"/>
              </a:solidFill>
              <a:latin typeface="Arial Narrow" panose="020B0606020202030204" pitchFamily="34" charset="0"/>
            </a:endParaRPr>
          </a:p>
          <a:p>
            <a:pPr marL="0" indent="0">
              <a:buNone/>
            </a:pPr>
            <a:r>
              <a:rPr lang="en-US" sz="4000" dirty="0">
                <a:solidFill>
                  <a:srgbClr val="0070C0"/>
                </a:solidFill>
                <a:latin typeface="Arial Narrow" panose="020B0606020202030204" pitchFamily="34" charset="0"/>
              </a:rPr>
              <a:t> </a:t>
            </a:r>
            <a:endParaRPr lang="en-US" sz="4000" dirty="0">
              <a:solidFill>
                <a:srgbClr val="FF0000"/>
              </a:solidFill>
            </a:endParaRPr>
          </a:p>
          <a:p>
            <a:pPr marL="0" indent="0">
              <a:buNone/>
            </a:pPr>
            <a:endParaRPr lang="en-US" sz="4000" dirty="0">
              <a:solidFill>
                <a:srgbClr val="FF0000"/>
              </a:solidFill>
            </a:endParaRPr>
          </a:p>
          <a:p>
            <a:pPr marL="0" indent="0">
              <a:buNone/>
            </a:pPr>
            <a:endParaRPr lang="en-US" sz="4000" dirty="0">
              <a:solidFill>
                <a:srgbClr val="FF0000"/>
              </a:solidFill>
            </a:endParaRPr>
          </a:p>
          <a:p>
            <a:pPr marL="0" indent="0">
              <a:buNone/>
            </a:pPr>
            <a:endParaRPr lang="en-US" sz="4000" dirty="0">
              <a:solidFill>
                <a:srgbClr val="FF0000"/>
              </a:solidFill>
            </a:endParaRPr>
          </a:p>
          <a:p>
            <a:pPr marL="0" indent="0">
              <a:buNone/>
            </a:pPr>
            <a:endParaRPr lang="en-US" dirty="0"/>
          </a:p>
        </p:txBody>
      </p:sp>
      <p:pic>
        <p:nvPicPr>
          <p:cNvPr id="6" name="Picture 5" descr="A close up of a logo&#10;&#10;Description automatically generated">
            <a:extLst>
              <a:ext uri="{FF2B5EF4-FFF2-40B4-BE49-F238E27FC236}">
                <a16:creationId xmlns:a16="http://schemas.microsoft.com/office/drawing/2014/main" id="{0C2074D7-03C6-44B2-A0FE-6A13B9EF8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9" y="1690688"/>
            <a:ext cx="727464" cy="715730"/>
          </a:xfrm>
          <a:prstGeom prst="rect">
            <a:avLst/>
          </a:prstGeom>
        </p:spPr>
      </p:pic>
      <p:pic>
        <p:nvPicPr>
          <p:cNvPr id="8" name="Picture 7" descr="A close up of a logo&#10;&#10;Description automatically generated">
            <a:extLst>
              <a:ext uri="{FF2B5EF4-FFF2-40B4-BE49-F238E27FC236}">
                <a16:creationId xmlns:a16="http://schemas.microsoft.com/office/drawing/2014/main" id="{3A3E6F44-0D55-4509-AF87-132952EE33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62" y="3573916"/>
            <a:ext cx="717938" cy="700427"/>
          </a:xfrm>
          <a:prstGeom prst="rect">
            <a:avLst/>
          </a:prstGeom>
        </p:spPr>
      </p:pic>
      <p:pic>
        <p:nvPicPr>
          <p:cNvPr id="4" name="Picture 3">
            <a:extLst>
              <a:ext uri="{FF2B5EF4-FFF2-40B4-BE49-F238E27FC236}">
                <a16:creationId xmlns:a16="http://schemas.microsoft.com/office/drawing/2014/main" id="{D987BCF9-6C6E-7607-BBB7-27D0B05FBB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415205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A9FE-C849-4807-AED7-9143C5F2475A}"/>
              </a:ext>
            </a:extLst>
          </p:cNvPr>
          <p:cNvSpPr>
            <a:spLocks noGrp="1"/>
          </p:cNvSpPr>
          <p:nvPr>
            <p:ph type="title"/>
          </p:nvPr>
        </p:nvSpPr>
        <p:spPr/>
        <p:txBody>
          <a:bodyPr/>
          <a:lstStyle/>
          <a:p>
            <a:pPr algn="ctr"/>
            <a:r>
              <a:rPr lang="en-US" dirty="0">
                <a:latin typeface="Viner Hand ITC" panose="03070502030502020203" pitchFamily="66" charset="0"/>
              </a:rPr>
              <a:t>ONCE UPON A TIME…</a:t>
            </a:r>
            <a:endParaRPr lang="en-US" dirty="0"/>
          </a:p>
        </p:txBody>
      </p:sp>
      <p:sp>
        <p:nvSpPr>
          <p:cNvPr id="3" name="Content Placeholder 2">
            <a:extLst>
              <a:ext uri="{FF2B5EF4-FFF2-40B4-BE49-F238E27FC236}">
                <a16:creationId xmlns:a16="http://schemas.microsoft.com/office/drawing/2014/main" id="{63026789-4254-4A61-8BE7-93A65A6AE532}"/>
              </a:ext>
            </a:extLst>
          </p:cNvPr>
          <p:cNvSpPr>
            <a:spLocks noGrp="1"/>
          </p:cNvSpPr>
          <p:nvPr>
            <p:ph idx="1"/>
          </p:nvPr>
        </p:nvSpPr>
        <p:spPr>
          <a:xfrm>
            <a:off x="838200" y="1868338"/>
            <a:ext cx="11085576" cy="4351338"/>
          </a:xfrm>
        </p:spPr>
        <p:txBody>
          <a:bodyPr>
            <a:normAutofit lnSpcReduction="10000"/>
          </a:bodyPr>
          <a:lstStyle/>
          <a:p>
            <a:pPr marL="0" indent="0">
              <a:buNone/>
            </a:pPr>
            <a:endParaRPr lang="en-US" b="1" dirty="0">
              <a:solidFill>
                <a:srgbClr val="0070C0"/>
              </a:solidFill>
            </a:endParaRPr>
          </a:p>
          <a:p>
            <a:pPr marL="0" indent="0">
              <a:buNone/>
            </a:pPr>
            <a:r>
              <a:rPr lang="en-US" sz="4000" dirty="0">
                <a:solidFill>
                  <a:srgbClr val="7030A0"/>
                </a:solidFill>
                <a:latin typeface="Arial Narrow" panose="020B0606020202030204" pitchFamily="34" charset="0"/>
              </a:rPr>
              <a:t>Once upon a time, there was a</a:t>
            </a:r>
          </a:p>
          <a:p>
            <a:pPr marL="0" indent="0">
              <a:buNone/>
            </a:pPr>
            <a:r>
              <a:rPr lang="en-US" sz="4000" b="1" dirty="0">
                <a:solidFill>
                  <a:srgbClr val="FF0000"/>
                </a:solidFill>
                <a:latin typeface="Arial Narrow" panose="020B0606020202030204" pitchFamily="34" charset="0"/>
              </a:rPr>
              <a:t>HAUNTED </a:t>
            </a:r>
            <a:r>
              <a:rPr lang="en-US" sz="4000" b="1" dirty="0">
                <a:solidFill>
                  <a:srgbClr val="0070C0"/>
                </a:solidFill>
                <a:latin typeface="Arial Narrow" panose="020B0606020202030204" pitchFamily="34" charset="0"/>
              </a:rPr>
              <a:t>CAR </a:t>
            </a:r>
            <a:r>
              <a:rPr lang="en-US" sz="4000" dirty="0">
                <a:solidFill>
                  <a:srgbClr val="7030A0"/>
                </a:solidFill>
                <a:latin typeface="Arial Narrow" panose="020B0606020202030204" pitchFamily="34" charset="0"/>
              </a:rPr>
              <a:t>that </a:t>
            </a:r>
            <a:r>
              <a:rPr lang="en-US" sz="4000" b="1" dirty="0">
                <a:solidFill>
                  <a:srgbClr val="FF0000"/>
                </a:solidFill>
                <a:latin typeface="Arial Narrow" panose="020B0606020202030204" pitchFamily="34" charset="0"/>
              </a:rPr>
              <a:t>SCARED</a:t>
            </a:r>
            <a:r>
              <a:rPr lang="en-US" sz="4000" dirty="0">
                <a:solidFill>
                  <a:srgbClr val="7030A0"/>
                </a:solidFill>
                <a:latin typeface="Arial Narrow" panose="020B0606020202030204" pitchFamily="34" charset="0"/>
              </a:rPr>
              <a:t> the </a:t>
            </a:r>
            <a:r>
              <a:rPr lang="en-US" sz="4000" b="1" dirty="0">
                <a:solidFill>
                  <a:srgbClr val="0070C0"/>
                </a:solidFill>
                <a:latin typeface="Arial Narrow" panose="020B0606020202030204" pitchFamily="34" charset="0"/>
              </a:rPr>
              <a:t>OTHER DRIVERS.</a:t>
            </a:r>
            <a:endParaRPr lang="en-US" sz="4000" b="1" dirty="0">
              <a:solidFill>
                <a:srgbClr val="7030A0"/>
              </a:solidFill>
              <a:latin typeface="Arial Narrow" panose="020B0606020202030204" pitchFamily="34" charset="0"/>
            </a:endParaRPr>
          </a:p>
          <a:p>
            <a:pPr marL="0" indent="0">
              <a:buNone/>
            </a:pPr>
            <a:r>
              <a:rPr lang="en-US" sz="4000" b="1" dirty="0">
                <a:solidFill>
                  <a:srgbClr val="FF0000"/>
                </a:solidFill>
                <a:latin typeface="Arial Narrow" panose="020B0606020202030204" pitchFamily="34" charset="0"/>
              </a:rPr>
              <a:t> </a:t>
            </a:r>
            <a:endParaRPr lang="en-US" sz="4000" dirty="0">
              <a:solidFill>
                <a:srgbClr val="7030A0"/>
              </a:solidFill>
              <a:latin typeface="Arial Narrow" panose="020B0606020202030204" pitchFamily="34" charset="0"/>
            </a:endParaRPr>
          </a:p>
          <a:p>
            <a:pPr marL="0" indent="0">
              <a:buNone/>
            </a:pPr>
            <a:endParaRPr lang="en-US" sz="4000" dirty="0">
              <a:solidFill>
                <a:srgbClr val="7030A0"/>
              </a:solidFill>
              <a:latin typeface="Arial Narrow" panose="020B0606020202030204" pitchFamily="34" charset="0"/>
            </a:endParaRPr>
          </a:p>
          <a:p>
            <a:pPr marL="0" indent="0">
              <a:buNone/>
            </a:pPr>
            <a:r>
              <a:rPr lang="en-US" sz="4000" dirty="0">
                <a:solidFill>
                  <a:srgbClr val="7030A0"/>
                </a:solidFill>
                <a:latin typeface="Arial Narrow" panose="020B0606020202030204" pitchFamily="34" charset="0"/>
              </a:rPr>
              <a:t>Once upon a time, there was a</a:t>
            </a:r>
          </a:p>
          <a:p>
            <a:pPr marL="0" indent="0">
              <a:buNone/>
            </a:pPr>
            <a:r>
              <a:rPr lang="en-US" sz="4000" b="1" dirty="0">
                <a:solidFill>
                  <a:srgbClr val="0070C0"/>
                </a:solidFill>
                <a:latin typeface="Arial Narrow" panose="020B0606020202030204" pitchFamily="34" charset="0"/>
              </a:rPr>
              <a:t>SLOW</a:t>
            </a:r>
            <a:r>
              <a:rPr lang="en-US" sz="4000" b="1" dirty="0">
                <a:solidFill>
                  <a:srgbClr val="FF0000"/>
                </a:solidFill>
                <a:latin typeface="Arial Narrow" panose="020B0606020202030204" pitchFamily="34" charset="0"/>
              </a:rPr>
              <a:t> HOUSE</a:t>
            </a:r>
            <a:r>
              <a:rPr lang="en-US" sz="4000" b="1" dirty="0">
                <a:solidFill>
                  <a:srgbClr val="0070C0"/>
                </a:solidFill>
                <a:latin typeface="Arial Narrow" panose="020B0606020202030204" pitchFamily="34" charset="0"/>
              </a:rPr>
              <a:t> </a:t>
            </a:r>
            <a:r>
              <a:rPr lang="en-US" sz="4000" dirty="0">
                <a:solidFill>
                  <a:srgbClr val="7030A0"/>
                </a:solidFill>
                <a:latin typeface="Arial Narrow" panose="020B0606020202030204" pitchFamily="34" charset="0"/>
              </a:rPr>
              <a:t>that </a:t>
            </a:r>
            <a:r>
              <a:rPr lang="en-US" sz="4000" b="1" dirty="0">
                <a:solidFill>
                  <a:srgbClr val="0070C0"/>
                </a:solidFill>
                <a:latin typeface="Arial Narrow" panose="020B0606020202030204" pitchFamily="34" charset="0"/>
              </a:rPr>
              <a:t>IRRITATED</a:t>
            </a:r>
            <a:r>
              <a:rPr lang="en-US" sz="4000" dirty="0">
                <a:solidFill>
                  <a:srgbClr val="7030A0"/>
                </a:solidFill>
                <a:latin typeface="Arial Narrow" panose="020B0606020202030204" pitchFamily="34" charset="0"/>
              </a:rPr>
              <a:t> the </a:t>
            </a:r>
            <a:r>
              <a:rPr lang="en-US" sz="4000" b="1" dirty="0">
                <a:solidFill>
                  <a:srgbClr val="FF0000"/>
                </a:solidFill>
                <a:latin typeface="Arial Narrow" panose="020B0606020202030204" pitchFamily="34" charset="0"/>
              </a:rPr>
              <a:t>LOCAL CHILDREN.</a:t>
            </a:r>
            <a:r>
              <a:rPr lang="en-US" sz="4000" b="1" dirty="0">
                <a:solidFill>
                  <a:srgbClr val="0070C0"/>
                </a:solidFill>
                <a:latin typeface="Arial Narrow" panose="020B0606020202030204" pitchFamily="34" charset="0"/>
              </a:rPr>
              <a:t> </a:t>
            </a:r>
            <a:endParaRPr lang="en-US" dirty="0">
              <a:solidFill>
                <a:srgbClr val="7030A0"/>
              </a:solidFill>
            </a:endParaRPr>
          </a:p>
        </p:txBody>
      </p:sp>
      <p:pic>
        <p:nvPicPr>
          <p:cNvPr id="5" name="Picture 4">
            <a:extLst>
              <a:ext uri="{FF2B5EF4-FFF2-40B4-BE49-F238E27FC236}">
                <a16:creationId xmlns:a16="http://schemas.microsoft.com/office/drawing/2014/main" id="{D2006BD8-C453-4D32-BC85-091379EF8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2" y="2250205"/>
            <a:ext cx="799314" cy="716626"/>
          </a:xfrm>
          <a:prstGeom prst="rect">
            <a:avLst/>
          </a:prstGeom>
        </p:spPr>
      </p:pic>
      <p:pic>
        <p:nvPicPr>
          <p:cNvPr id="7" name="Picture 6">
            <a:extLst>
              <a:ext uri="{FF2B5EF4-FFF2-40B4-BE49-F238E27FC236}">
                <a16:creationId xmlns:a16="http://schemas.microsoft.com/office/drawing/2014/main" id="{C84C5BB4-AAC9-4362-986E-8F2E9A62C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6" y="4712223"/>
            <a:ext cx="799314" cy="716626"/>
          </a:xfrm>
          <a:prstGeom prst="rect">
            <a:avLst/>
          </a:prstGeom>
        </p:spPr>
      </p:pic>
      <p:pic>
        <p:nvPicPr>
          <p:cNvPr id="4" name="Picture 3">
            <a:extLst>
              <a:ext uri="{FF2B5EF4-FFF2-40B4-BE49-F238E27FC236}">
                <a16:creationId xmlns:a16="http://schemas.microsoft.com/office/drawing/2014/main" id="{78893A34-1D9D-EB5E-B5BB-60CC150FC1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407993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7F34-6239-4032-8395-691076B48089}"/>
              </a:ext>
            </a:extLst>
          </p:cNvPr>
          <p:cNvSpPr>
            <a:spLocks noGrp="1"/>
          </p:cNvSpPr>
          <p:nvPr>
            <p:ph type="title"/>
          </p:nvPr>
        </p:nvSpPr>
        <p:spPr>
          <a:xfrm>
            <a:off x="838200" y="60327"/>
            <a:ext cx="10515600" cy="1325563"/>
          </a:xfrm>
        </p:spPr>
        <p:txBody>
          <a:bodyPr/>
          <a:lstStyle/>
          <a:p>
            <a:pPr algn="ctr"/>
            <a:r>
              <a:rPr lang="en-US" u="sng" dirty="0"/>
              <a:t>We will review:</a:t>
            </a:r>
          </a:p>
        </p:txBody>
      </p:sp>
      <p:sp>
        <p:nvSpPr>
          <p:cNvPr id="3" name="Content Placeholder 2">
            <a:extLst>
              <a:ext uri="{FF2B5EF4-FFF2-40B4-BE49-F238E27FC236}">
                <a16:creationId xmlns:a16="http://schemas.microsoft.com/office/drawing/2014/main" id="{32CDDAC6-88DE-4D8F-9B9F-30D792C2E0B5}"/>
              </a:ext>
            </a:extLst>
          </p:cNvPr>
          <p:cNvSpPr>
            <a:spLocks noGrp="1"/>
          </p:cNvSpPr>
          <p:nvPr>
            <p:ph idx="1"/>
          </p:nvPr>
        </p:nvSpPr>
        <p:spPr>
          <a:xfrm>
            <a:off x="838200" y="1690688"/>
            <a:ext cx="10515600" cy="5001942"/>
          </a:xfrm>
        </p:spPr>
        <p:txBody>
          <a:bodyPr>
            <a:normAutofit fontScale="92500" lnSpcReduction="10000"/>
          </a:bodyPr>
          <a:lstStyle/>
          <a:p>
            <a:pPr marL="0" indent="0" algn="ctr">
              <a:buNone/>
            </a:pPr>
            <a:r>
              <a:rPr lang="en-US" sz="6000" b="1" dirty="0">
                <a:solidFill>
                  <a:srgbClr val="0070C0"/>
                </a:solidFill>
              </a:rPr>
              <a:t>One Health Concept</a:t>
            </a:r>
            <a:endParaRPr lang="en-US" sz="6000" b="1" dirty="0">
              <a:solidFill>
                <a:srgbClr val="7030A0"/>
              </a:solidFill>
            </a:endParaRPr>
          </a:p>
          <a:p>
            <a:pPr marL="0" indent="0" algn="ctr">
              <a:buNone/>
            </a:pPr>
            <a:r>
              <a:rPr lang="en-US" sz="6000" b="1" dirty="0">
                <a:solidFill>
                  <a:srgbClr val="C00000"/>
                </a:solidFill>
              </a:rPr>
              <a:t>Zoonotic Disease</a:t>
            </a:r>
            <a:endParaRPr lang="en-US" sz="6000" b="1" dirty="0">
              <a:solidFill>
                <a:srgbClr val="7030A0"/>
              </a:solidFill>
            </a:endParaRPr>
          </a:p>
          <a:p>
            <a:pPr marL="0" indent="0" algn="ctr">
              <a:buNone/>
            </a:pPr>
            <a:endParaRPr lang="en-US" sz="6000" b="1" dirty="0">
              <a:solidFill>
                <a:schemeClr val="accent3">
                  <a:lumMod val="50000"/>
                </a:schemeClr>
              </a:solidFill>
            </a:endParaRPr>
          </a:p>
          <a:p>
            <a:pPr marL="0" indent="0" algn="ctr">
              <a:buNone/>
            </a:pPr>
            <a:r>
              <a:rPr lang="en-US" sz="6000" b="1" dirty="0">
                <a:solidFill>
                  <a:schemeClr val="accent3">
                    <a:lumMod val="50000"/>
                  </a:schemeClr>
                </a:solidFill>
              </a:rPr>
              <a:t>Mutation</a:t>
            </a:r>
          </a:p>
          <a:p>
            <a:pPr marL="0" indent="0" algn="ctr">
              <a:buNone/>
            </a:pPr>
            <a:r>
              <a:rPr lang="en-US" sz="6000" b="1" dirty="0">
                <a:solidFill>
                  <a:srgbClr val="00B050"/>
                </a:solidFill>
              </a:rPr>
              <a:t>Vaccine</a:t>
            </a:r>
            <a:endParaRPr lang="en-US" sz="6000" b="1" dirty="0">
              <a:solidFill>
                <a:srgbClr val="7030A0"/>
              </a:solidFill>
            </a:endParaRPr>
          </a:p>
          <a:p>
            <a:pPr marL="0" indent="0" algn="ctr">
              <a:buNone/>
            </a:pPr>
            <a:r>
              <a:rPr lang="en-US" sz="6000" b="1" dirty="0">
                <a:solidFill>
                  <a:srgbClr val="00B0F0"/>
                </a:solidFill>
              </a:rPr>
              <a:t>One Health Approach</a:t>
            </a:r>
          </a:p>
          <a:p>
            <a:pPr marL="0" indent="0">
              <a:buNone/>
            </a:pPr>
            <a:endParaRPr lang="en-US" dirty="0"/>
          </a:p>
        </p:txBody>
      </p:sp>
      <p:sp>
        <p:nvSpPr>
          <p:cNvPr id="5" name="Frame 4">
            <a:extLst>
              <a:ext uri="{FF2B5EF4-FFF2-40B4-BE49-F238E27FC236}">
                <a16:creationId xmlns:a16="http://schemas.microsoft.com/office/drawing/2014/main" id="{A98DEFFE-3D68-828B-8EE0-653D0D04E5F8}"/>
              </a:ext>
            </a:extLst>
          </p:cNvPr>
          <p:cNvSpPr/>
          <p:nvPr/>
        </p:nvSpPr>
        <p:spPr>
          <a:xfrm>
            <a:off x="2508739" y="1280429"/>
            <a:ext cx="6944516" cy="214857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ame 5">
            <a:extLst>
              <a:ext uri="{FF2B5EF4-FFF2-40B4-BE49-F238E27FC236}">
                <a16:creationId xmlns:a16="http://schemas.microsoft.com/office/drawing/2014/main" id="{B7F2FDDD-5620-40AC-316D-81867DF312A2}"/>
              </a:ext>
            </a:extLst>
          </p:cNvPr>
          <p:cNvSpPr/>
          <p:nvPr/>
        </p:nvSpPr>
        <p:spPr>
          <a:xfrm>
            <a:off x="2438400" y="3733798"/>
            <a:ext cx="7268307" cy="3004357"/>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1A2C9E8A-F8F9-A8BB-E115-C90CC0B0A54F}"/>
              </a:ext>
            </a:extLst>
          </p:cNvPr>
          <p:cNvSpPr txBox="1"/>
          <p:nvPr/>
        </p:nvSpPr>
        <p:spPr>
          <a:xfrm>
            <a:off x="9453255" y="1922585"/>
            <a:ext cx="2487540" cy="707886"/>
          </a:xfrm>
          <a:prstGeom prst="rect">
            <a:avLst/>
          </a:prstGeom>
          <a:noFill/>
        </p:spPr>
        <p:txBody>
          <a:bodyPr wrap="none" rtlCol="0">
            <a:spAutoFit/>
          </a:bodyPr>
          <a:lstStyle/>
          <a:p>
            <a:r>
              <a:rPr lang="en-US" sz="4000" u="sng" dirty="0">
                <a:solidFill>
                  <a:srgbClr val="0066FF"/>
                </a:solidFill>
              </a:rPr>
              <a:t>FIRST HALF</a:t>
            </a:r>
          </a:p>
        </p:txBody>
      </p:sp>
      <p:sp>
        <p:nvSpPr>
          <p:cNvPr id="8" name="TextBox 7">
            <a:extLst>
              <a:ext uri="{FF2B5EF4-FFF2-40B4-BE49-F238E27FC236}">
                <a16:creationId xmlns:a16="http://schemas.microsoft.com/office/drawing/2014/main" id="{7509A379-E2FD-FC79-6DF7-A20B2D89523E}"/>
              </a:ext>
            </a:extLst>
          </p:cNvPr>
          <p:cNvSpPr txBox="1"/>
          <p:nvPr/>
        </p:nvSpPr>
        <p:spPr>
          <a:xfrm>
            <a:off x="9777046" y="4970585"/>
            <a:ext cx="2036840" cy="1323439"/>
          </a:xfrm>
          <a:prstGeom prst="rect">
            <a:avLst/>
          </a:prstGeom>
          <a:noFill/>
        </p:spPr>
        <p:txBody>
          <a:bodyPr wrap="none" rtlCol="0">
            <a:spAutoFit/>
          </a:bodyPr>
          <a:lstStyle/>
          <a:p>
            <a:pPr algn="ctr"/>
            <a:r>
              <a:rPr lang="en-US" sz="4000" u="sng" dirty="0">
                <a:solidFill>
                  <a:schemeClr val="accent2"/>
                </a:solidFill>
              </a:rPr>
              <a:t>SECOND </a:t>
            </a:r>
          </a:p>
          <a:p>
            <a:pPr algn="ctr"/>
            <a:r>
              <a:rPr lang="en-US" sz="4000" u="sng" dirty="0">
                <a:solidFill>
                  <a:schemeClr val="accent2"/>
                </a:solidFill>
              </a:rPr>
              <a:t>HALF</a:t>
            </a:r>
          </a:p>
        </p:txBody>
      </p:sp>
      <p:pic>
        <p:nvPicPr>
          <p:cNvPr id="4" name="Picture 3">
            <a:extLst>
              <a:ext uri="{FF2B5EF4-FFF2-40B4-BE49-F238E27FC236}">
                <a16:creationId xmlns:a16="http://schemas.microsoft.com/office/drawing/2014/main" id="{F26D35CD-D181-6646-8E6A-DBCE1DC95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1984540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CC4A-B100-4DF2-9F57-BD02E6EAB95E}"/>
              </a:ext>
            </a:extLst>
          </p:cNvPr>
          <p:cNvSpPr>
            <a:spLocks noGrp="1"/>
          </p:cNvSpPr>
          <p:nvPr>
            <p:ph type="title"/>
          </p:nvPr>
        </p:nvSpPr>
        <p:spPr/>
        <p:txBody>
          <a:bodyPr>
            <a:normAutofit fontScale="90000"/>
          </a:bodyPr>
          <a:lstStyle/>
          <a:p>
            <a:pPr algn="ctr"/>
            <a:r>
              <a:rPr lang="en-US" dirty="0">
                <a:latin typeface="Arial Black" panose="020B0A04020102020204" pitchFamily="34" charset="0"/>
              </a:rPr>
              <a:t>Mutations are really hard to predict!</a:t>
            </a:r>
            <a:br>
              <a:rPr lang="en-US" b="1" dirty="0">
                <a:latin typeface="Arial Black" panose="020B0A04020102020204" pitchFamily="34" charset="0"/>
              </a:rPr>
            </a:br>
            <a:r>
              <a:rPr lang="en-US" sz="6000" b="1" dirty="0">
                <a:latin typeface="Angsana New" panose="020B0502040204020203" pitchFamily="18" charset="-34"/>
                <a:cs typeface="Angsana New" panose="020B0502040204020203" pitchFamily="18" charset="-34"/>
              </a:rPr>
              <a:t>Can you guess </a:t>
            </a:r>
            <a:r>
              <a:rPr lang="en-US" sz="6000" b="1" u="sng" dirty="0">
                <a:solidFill>
                  <a:srgbClr val="7030A0"/>
                </a:solidFill>
                <a:latin typeface="Angsana New" panose="020B0502040204020203" pitchFamily="18" charset="-34"/>
                <a:cs typeface="Angsana New" panose="020B0502040204020203" pitchFamily="18" charset="-34"/>
              </a:rPr>
              <a:t>when</a:t>
            </a:r>
            <a:r>
              <a:rPr lang="en-US" sz="6000" b="1" dirty="0">
                <a:latin typeface="Angsana New" panose="020B0502040204020203" pitchFamily="18" charset="-34"/>
                <a:cs typeface="Angsana New" panose="020B0502040204020203" pitchFamily="18" charset="-34"/>
              </a:rPr>
              <a:t>?</a:t>
            </a:r>
            <a:endParaRPr lang="en-US" b="1" dirty="0">
              <a:latin typeface="Angsana New" panose="020B0502040204020203" pitchFamily="18" charset="-34"/>
              <a:cs typeface="Angsana New" panose="020B0502040204020203" pitchFamily="18" charset="-34"/>
            </a:endParaRPr>
          </a:p>
        </p:txBody>
      </p:sp>
      <p:sp>
        <p:nvSpPr>
          <p:cNvPr id="3" name="Content Placeholder 2">
            <a:extLst>
              <a:ext uri="{FF2B5EF4-FFF2-40B4-BE49-F238E27FC236}">
                <a16:creationId xmlns:a16="http://schemas.microsoft.com/office/drawing/2014/main" id="{BA005E8D-D5D9-463D-94DD-90CC55087C40}"/>
              </a:ext>
            </a:extLst>
          </p:cNvPr>
          <p:cNvSpPr>
            <a:spLocks noGrp="1"/>
          </p:cNvSpPr>
          <p:nvPr>
            <p:ph idx="1"/>
          </p:nvPr>
        </p:nvSpPr>
        <p:spPr/>
        <p:txBody>
          <a:bodyPr/>
          <a:lstStyle/>
          <a:p>
            <a:pPr marL="0" indent="0">
              <a:buNone/>
            </a:pPr>
            <a:r>
              <a:rPr lang="en-US" dirty="0"/>
              <a:t>  </a:t>
            </a:r>
          </a:p>
        </p:txBody>
      </p:sp>
      <p:pic>
        <p:nvPicPr>
          <p:cNvPr id="5" name="Picture 4" descr="A close up of a logo&#10;&#10;Description automatically generated">
            <a:extLst>
              <a:ext uri="{FF2B5EF4-FFF2-40B4-BE49-F238E27FC236}">
                <a16:creationId xmlns:a16="http://schemas.microsoft.com/office/drawing/2014/main" id="{1CA78D1F-3DCB-458D-9D38-FBDFDE88D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087" y="2087891"/>
            <a:ext cx="1181265" cy="1162212"/>
          </a:xfrm>
          <a:prstGeom prst="rect">
            <a:avLst/>
          </a:prstGeom>
        </p:spPr>
      </p:pic>
      <p:pic>
        <p:nvPicPr>
          <p:cNvPr id="7" name="Picture 6">
            <a:extLst>
              <a:ext uri="{FF2B5EF4-FFF2-40B4-BE49-F238E27FC236}">
                <a16:creationId xmlns:a16="http://schemas.microsoft.com/office/drawing/2014/main" id="{CB795A27-C0D9-447D-B99B-FD1E77E00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6184" y="3672522"/>
            <a:ext cx="1381318" cy="1238423"/>
          </a:xfrm>
          <a:prstGeom prst="rect">
            <a:avLst/>
          </a:prstGeom>
        </p:spPr>
      </p:pic>
      <p:pic>
        <p:nvPicPr>
          <p:cNvPr id="8" name="Picture 7" descr="A close up of a logo&#10;&#10;Description automatically generated">
            <a:extLst>
              <a:ext uri="{FF2B5EF4-FFF2-40B4-BE49-F238E27FC236}">
                <a16:creationId xmlns:a16="http://schemas.microsoft.com/office/drawing/2014/main" id="{6F2BB682-30E6-4101-9855-6BD2F30C2B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086" y="3771285"/>
            <a:ext cx="1181265" cy="1162212"/>
          </a:xfrm>
          <a:prstGeom prst="rect">
            <a:avLst/>
          </a:prstGeom>
        </p:spPr>
      </p:pic>
      <p:pic>
        <p:nvPicPr>
          <p:cNvPr id="9" name="Picture 8" descr="A close up of a logo&#10;&#10;Description automatically generated">
            <a:extLst>
              <a:ext uri="{FF2B5EF4-FFF2-40B4-BE49-F238E27FC236}">
                <a16:creationId xmlns:a16="http://schemas.microsoft.com/office/drawing/2014/main" id="{437FC170-4E66-4495-8FF6-A3D0BF7CE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030" y="2101018"/>
            <a:ext cx="1181265" cy="1162212"/>
          </a:xfrm>
          <a:prstGeom prst="rect">
            <a:avLst/>
          </a:prstGeom>
        </p:spPr>
      </p:pic>
      <p:cxnSp>
        <p:nvCxnSpPr>
          <p:cNvPr id="11" name="Straight Arrow Connector 10">
            <a:extLst>
              <a:ext uri="{FF2B5EF4-FFF2-40B4-BE49-F238E27FC236}">
                <a16:creationId xmlns:a16="http://schemas.microsoft.com/office/drawing/2014/main" id="{67A9476B-F101-4038-8E05-40A2917CB35F}"/>
              </a:ext>
            </a:extLst>
          </p:cNvPr>
          <p:cNvCxnSpPr/>
          <p:nvPr/>
        </p:nvCxnSpPr>
        <p:spPr>
          <a:xfrm>
            <a:off x="3858768" y="2682124"/>
            <a:ext cx="321868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FEA28BB-F767-42E9-96FE-0417F62ACF74}"/>
              </a:ext>
            </a:extLst>
          </p:cNvPr>
          <p:cNvCxnSpPr/>
          <p:nvPr/>
        </p:nvCxnSpPr>
        <p:spPr>
          <a:xfrm>
            <a:off x="3858768" y="4361861"/>
            <a:ext cx="321868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close up of a logo&#10;&#10;Description automatically generated">
            <a:extLst>
              <a:ext uri="{FF2B5EF4-FFF2-40B4-BE49-F238E27FC236}">
                <a16:creationId xmlns:a16="http://schemas.microsoft.com/office/drawing/2014/main" id="{A8FB0AFD-146B-4F8E-BF5A-6715E13B6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6184" y="2101018"/>
            <a:ext cx="1181265" cy="1162212"/>
          </a:xfrm>
          <a:prstGeom prst="rect">
            <a:avLst/>
          </a:prstGeom>
        </p:spPr>
      </p:pic>
      <p:pic>
        <p:nvPicPr>
          <p:cNvPr id="14" name="Picture 13" descr="A close up of a logo&#10;&#10;Description automatically generated">
            <a:extLst>
              <a:ext uri="{FF2B5EF4-FFF2-40B4-BE49-F238E27FC236}">
                <a16:creationId xmlns:a16="http://schemas.microsoft.com/office/drawing/2014/main" id="{EDBF9B7D-6F7F-4AA2-9F48-924195862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873" y="3748733"/>
            <a:ext cx="1181265" cy="1162212"/>
          </a:xfrm>
          <a:prstGeom prst="rect">
            <a:avLst/>
          </a:prstGeom>
        </p:spPr>
      </p:pic>
      <p:pic>
        <p:nvPicPr>
          <p:cNvPr id="16" name="Picture 15" descr="A close up of a logo&#10;&#10;Description automatically generated">
            <a:extLst>
              <a:ext uri="{FF2B5EF4-FFF2-40B4-BE49-F238E27FC236}">
                <a16:creationId xmlns:a16="http://schemas.microsoft.com/office/drawing/2014/main" id="{59751E9F-67D0-4630-A192-278BE10623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1612" y="5319593"/>
            <a:ext cx="1171739" cy="1143160"/>
          </a:xfrm>
          <a:prstGeom prst="rect">
            <a:avLst/>
          </a:prstGeom>
        </p:spPr>
      </p:pic>
      <p:pic>
        <p:nvPicPr>
          <p:cNvPr id="18" name="Picture 17" descr="A close up of a logo&#10;&#10;Description automatically generated">
            <a:extLst>
              <a:ext uri="{FF2B5EF4-FFF2-40B4-BE49-F238E27FC236}">
                <a16:creationId xmlns:a16="http://schemas.microsoft.com/office/drawing/2014/main" id="{ADB28C56-8A4B-42E6-97DA-BE2CC1D19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5763" y="5309196"/>
            <a:ext cx="1171739" cy="1143160"/>
          </a:xfrm>
          <a:prstGeom prst="rect">
            <a:avLst/>
          </a:prstGeom>
        </p:spPr>
      </p:pic>
      <p:pic>
        <p:nvPicPr>
          <p:cNvPr id="20" name="Picture 19" descr="A close up of a logo&#10;&#10;Description automatically generated">
            <a:extLst>
              <a:ext uri="{FF2B5EF4-FFF2-40B4-BE49-F238E27FC236}">
                <a16:creationId xmlns:a16="http://schemas.microsoft.com/office/drawing/2014/main" id="{B4A71AF9-C7DB-47CC-BC78-DAE924D6FA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6912" y="5309196"/>
            <a:ext cx="1171739" cy="1143160"/>
          </a:xfrm>
          <a:prstGeom prst="rect">
            <a:avLst/>
          </a:prstGeom>
        </p:spPr>
      </p:pic>
      <p:cxnSp>
        <p:nvCxnSpPr>
          <p:cNvPr id="21" name="Straight Arrow Connector 20">
            <a:extLst>
              <a:ext uri="{FF2B5EF4-FFF2-40B4-BE49-F238E27FC236}">
                <a16:creationId xmlns:a16="http://schemas.microsoft.com/office/drawing/2014/main" id="{6D7BEE90-2CD1-421E-8D4B-F1A155612CD6}"/>
              </a:ext>
            </a:extLst>
          </p:cNvPr>
          <p:cNvCxnSpPr/>
          <p:nvPr/>
        </p:nvCxnSpPr>
        <p:spPr>
          <a:xfrm>
            <a:off x="3858768" y="5863751"/>
            <a:ext cx="3218688"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B5DD97C-1355-635B-9007-617E067FB0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363510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A60D3-A07A-2E01-F3D2-B22F5CC3744E}"/>
              </a:ext>
            </a:extLst>
          </p:cNvPr>
          <p:cNvSpPr>
            <a:spLocks noGrp="1"/>
          </p:cNvSpPr>
          <p:nvPr>
            <p:ph type="title"/>
          </p:nvPr>
        </p:nvSpPr>
        <p:spPr/>
        <p:txBody>
          <a:bodyPr/>
          <a:lstStyle/>
          <a:p>
            <a:pPr algn="ctr"/>
            <a:r>
              <a:rPr lang="en-US" b="1" i="1" dirty="0"/>
              <a:t>What can scientists do when we know that  the flu (influenza) virus </a:t>
            </a:r>
            <a:r>
              <a:rPr lang="en-US" b="1" i="1" dirty="0">
                <a:solidFill>
                  <a:schemeClr val="tx2">
                    <a:lumMod val="75000"/>
                  </a:schemeClr>
                </a:solidFill>
              </a:rPr>
              <a:t>mutates</a:t>
            </a:r>
            <a:r>
              <a:rPr lang="en-US" b="1" i="1" dirty="0"/>
              <a:t> often?</a:t>
            </a:r>
          </a:p>
        </p:txBody>
      </p:sp>
      <p:sp>
        <p:nvSpPr>
          <p:cNvPr id="3" name="Content Placeholder 2">
            <a:extLst>
              <a:ext uri="{FF2B5EF4-FFF2-40B4-BE49-F238E27FC236}">
                <a16:creationId xmlns:a16="http://schemas.microsoft.com/office/drawing/2014/main" id="{8276FD8A-BD21-FF2C-A574-852CB2DAB288}"/>
              </a:ext>
            </a:extLst>
          </p:cNvPr>
          <p:cNvSpPr>
            <a:spLocks noGrp="1"/>
          </p:cNvSpPr>
          <p:nvPr>
            <p:ph idx="1"/>
          </p:nvPr>
        </p:nvSpPr>
        <p:spPr>
          <a:xfrm>
            <a:off x="838200" y="2770005"/>
            <a:ext cx="10515600" cy="4351338"/>
          </a:xfrm>
        </p:spPr>
        <p:txBody>
          <a:bodyPr/>
          <a:lstStyle/>
          <a:p>
            <a:pPr marL="0" indent="0">
              <a:buNone/>
            </a:pPr>
            <a:r>
              <a:rPr lang="en-US" dirty="0"/>
              <a:t> Scientists track the mutations!</a:t>
            </a:r>
          </a:p>
          <a:p>
            <a:pPr marL="0" indent="0">
              <a:buNone/>
            </a:pPr>
            <a:endParaRPr lang="en-US" dirty="0"/>
          </a:p>
          <a:p>
            <a:pPr marL="0" indent="0">
              <a:buNone/>
            </a:pPr>
            <a:r>
              <a:rPr lang="en-US" dirty="0"/>
              <a:t>They closely monitor the mutations and then create a new vaccine each year to try to protect the people who are most at risk of dying from the new or upcoming version of the virus.</a:t>
            </a:r>
          </a:p>
          <a:p>
            <a:pPr marL="0" indent="0">
              <a:buNone/>
            </a:pPr>
            <a:endParaRPr lang="en-US" dirty="0"/>
          </a:p>
          <a:p>
            <a:pPr marL="0" indent="0">
              <a:buNone/>
            </a:pPr>
            <a:r>
              <a:rPr lang="en-US" dirty="0"/>
              <a:t>But what is a </a:t>
            </a:r>
            <a:r>
              <a:rPr lang="en-US" dirty="0">
                <a:solidFill>
                  <a:srgbClr val="00B050"/>
                </a:solidFill>
              </a:rPr>
              <a:t>vaccine</a:t>
            </a:r>
            <a:r>
              <a:rPr lang="en-US" dirty="0"/>
              <a:t> and what is involved in creating a </a:t>
            </a:r>
            <a:r>
              <a:rPr lang="en-US" dirty="0">
                <a:solidFill>
                  <a:srgbClr val="00B050"/>
                </a:solidFill>
              </a:rPr>
              <a:t>vaccine</a:t>
            </a:r>
            <a:r>
              <a:rPr lang="en-US" dirty="0"/>
              <a:t>?  </a:t>
            </a:r>
          </a:p>
        </p:txBody>
      </p:sp>
      <p:pic>
        <p:nvPicPr>
          <p:cNvPr id="4" name="Picture 3">
            <a:extLst>
              <a:ext uri="{FF2B5EF4-FFF2-40B4-BE49-F238E27FC236}">
                <a16:creationId xmlns:a16="http://schemas.microsoft.com/office/drawing/2014/main" id="{15068A76-528D-FC22-1B9F-D9FA46D0A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251272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4C54E-692E-458F-A7CE-659009D245AD}"/>
              </a:ext>
            </a:extLst>
          </p:cNvPr>
          <p:cNvSpPr>
            <a:spLocks noGrp="1"/>
          </p:cNvSpPr>
          <p:nvPr>
            <p:ph type="title"/>
          </p:nvPr>
        </p:nvSpPr>
        <p:spPr>
          <a:xfrm>
            <a:off x="1136428" y="627564"/>
            <a:ext cx="7474172" cy="1325563"/>
          </a:xfrm>
        </p:spPr>
        <p:txBody>
          <a:bodyPr>
            <a:normAutofit/>
          </a:bodyPr>
          <a:lstStyle/>
          <a:p>
            <a:r>
              <a:rPr lang="en-US" b="1" dirty="0">
                <a:solidFill>
                  <a:srgbClr val="00B050"/>
                </a:solidFill>
                <a:latin typeface="Arial Black" panose="020B0A04020102020204" pitchFamily="34" charset="0"/>
              </a:rPr>
              <a:t>Vaccine</a:t>
            </a:r>
          </a:p>
        </p:txBody>
      </p:sp>
      <p:sp>
        <p:nvSpPr>
          <p:cNvPr id="3" name="Content Placeholder 2">
            <a:extLst>
              <a:ext uri="{FF2B5EF4-FFF2-40B4-BE49-F238E27FC236}">
                <a16:creationId xmlns:a16="http://schemas.microsoft.com/office/drawing/2014/main" id="{FB09C6D4-3477-47C2-A473-06A1041AD2BD}"/>
              </a:ext>
            </a:extLst>
          </p:cNvPr>
          <p:cNvSpPr>
            <a:spLocks noGrp="1"/>
          </p:cNvSpPr>
          <p:nvPr>
            <p:ph idx="1"/>
          </p:nvPr>
        </p:nvSpPr>
        <p:spPr>
          <a:xfrm>
            <a:off x="1136429" y="2278173"/>
            <a:ext cx="6467867" cy="3450613"/>
          </a:xfrm>
        </p:spPr>
        <p:txBody>
          <a:bodyPr anchor="ctr">
            <a:normAutofit/>
          </a:bodyPr>
          <a:lstStyle/>
          <a:p>
            <a:pPr marL="0" indent="0">
              <a:buNone/>
            </a:pPr>
            <a:r>
              <a:rPr lang="en-US" sz="4000" b="1" dirty="0">
                <a:solidFill>
                  <a:srgbClr val="00B050"/>
                </a:solidFill>
              </a:rPr>
              <a:t>A substance that prepares the immune system to fight a disease.</a:t>
            </a:r>
          </a:p>
          <a:p>
            <a:pPr marL="0" indent="0">
              <a:buNone/>
            </a:pPr>
            <a:endParaRPr lang="en-US" sz="4000" b="1" dirty="0">
              <a:solidFill>
                <a:srgbClr val="00B050"/>
              </a:solidFill>
            </a:endParaRPr>
          </a:p>
          <a:p>
            <a:pPr marL="0" indent="0">
              <a:buNone/>
            </a:pPr>
            <a:r>
              <a:rPr lang="en-US" sz="4000" b="1" dirty="0">
                <a:solidFill>
                  <a:srgbClr val="00B050"/>
                </a:solidFill>
              </a:rPr>
              <a:t>(like the flu shot)</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534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1A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air, airplane&#10;&#10;Description automatically generated">
            <a:extLst>
              <a:ext uri="{FF2B5EF4-FFF2-40B4-BE49-F238E27FC236}">
                <a16:creationId xmlns:a16="http://schemas.microsoft.com/office/drawing/2014/main" id="{3C94441E-F1A9-4903-87B6-998FF5A853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520" y="2358913"/>
            <a:ext cx="2433920" cy="2132652"/>
          </a:xfrm>
          <a:prstGeom prst="rect">
            <a:avLst/>
          </a:prstGeom>
        </p:spPr>
      </p:pic>
      <p:pic>
        <p:nvPicPr>
          <p:cNvPr id="4" name="Picture 3">
            <a:extLst>
              <a:ext uri="{FF2B5EF4-FFF2-40B4-BE49-F238E27FC236}">
                <a16:creationId xmlns:a16="http://schemas.microsoft.com/office/drawing/2014/main" id="{1CB2B2A4-B7CF-DE94-DEDF-68E6735ED0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3539059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E3151-2D5E-436B-A5F0-0C8ADF32176B}"/>
              </a:ext>
            </a:extLst>
          </p:cNvPr>
          <p:cNvSpPr>
            <a:spLocks noGrp="1"/>
          </p:cNvSpPr>
          <p:nvPr>
            <p:ph type="title"/>
          </p:nvPr>
        </p:nvSpPr>
        <p:spPr/>
        <p:txBody>
          <a:bodyPr/>
          <a:lstStyle/>
          <a:p>
            <a:pPr algn="ctr"/>
            <a:r>
              <a:rPr lang="en-US" b="1" dirty="0"/>
              <a:t>How can we </a:t>
            </a:r>
            <a:r>
              <a:rPr lang="en-US" b="1" dirty="0">
                <a:solidFill>
                  <a:srgbClr val="FF0000"/>
                </a:solidFill>
              </a:rPr>
              <a:t>protect ourselves </a:t>
            </a:r>
            <a:r>
              <a:rPr lang="en-US" b="1" dirty="0"/>
              <a:t>in the future?</a:t>
            </a:r>
            <a:endParaRPr lang="en-US" dirty="0"/>
          </a:p>
        </p:txBody>
      </p:sp>
      <p:sp>
        <p:nvSpPr>
          <p:cNvPr id="3" name="Content Placeholder 2">
            <a:extLst>
              <a:ext uri="{FF2B5EF4-FFF2-40B4-BE49-F238E27FC236}">
                <a16:creationId xmlns:a16="http://schemas.microsoft.com/office/drawing/2014/main" id="{17E6631B-C79D-482B-9449-2BA98463E918}"/>
              </a:ext>
            </a:extLst>
          </p:cNvPr>
          <p:cNvSpPr>
            <a:spLocks noGrp="1"/>
          </p:cNvSpPr>
          <p:nvPr>
            <p:ph idx="1"/>
          </p:nvPr>
        </p:nvSpPr>
        <p:spPr>
          <a:xfrm>
            <a:off x="838200" y="1559628"/>
            <a:ext cx="10515600" cy="4351338"/>
          </a:xfrm>
        </p:spPr>
        <p:txBody>
          <a:bodyPr>
            <a:normAutofit/>
          </a:bodyPr>
          <a:lstStyle/>
          <a:p>
            <a:pPr marL="60325" lvl="1" indent="60325">
              <a:buNone/>
            </a:pPr>
            <a:r>
              <a:rPr lang="en-US" sz="3500" b="1" dirty="0">
                <a:solidFill>
                  <a:srgbClr val="00B0F0"/>
                </a:solidFill>
              </a:rPr>
              <a:t>One Health Concept: </a:t>
            </a:r>
            <a:r>
              <a:rPr lang="en-US" sz="3500" b="1" dirty="0">
                <a:solidFill>
                  <a:srgbClr val="00B050"/>
                </a:solidFill>
              </a:rPr>
              <a:t>Environmental health </a:t>
            </a:r>
            <a:r>
              <a:rPr lang="en-US" sz="3500" dirty="0"/>
              <a:t>and </a:t>
            </a:r>
            <a:r>
              <a:rPr lang="en-US" sz="3500" b="1" dirty="0">
                <a:solidFill>
                  <a:srgbClr val="7030A0"/>
                </a:solidFill>
              </a:rPr>
              <a:t>Animal health </a:t>
            </a:r>
            <a:r>
              <a:rPr lang="en-US" sz="3500" dirty="0"/>
              <a:t>and </a:t>
            </a:r>
            <a:r>
              <a:rPr lang="en-US" sz="3500" b="1" dirty="0">
                <a:solidFill>
                  <a:srgbClr val="FF0000"/>
                </a:solidFill>
              </a:rPr>
              <a:t>Human health</a:t>
            </a:r>
          </a:p>
          <a:p>
            <a:pPr marL="60325" lvl="1" indent="60325">
              <a:buNone/>
            </a:pPr>
            <a:endParaRPr lang="en-US" sz="3500" b="1" dirty="0"/>
          </a:p>
          <a:p>
            <a:pPr marL="457200" lvl="1" indent="0">
              <a:buNone/>
            </a:pPr>
            <a:r>
              <a:rPr lang="en-US" sz="3500" dirty="0"/>
              <a:t>Scientists (ex. biochemists, </a:t>
            </a:r>
            <a:r>
              <a:rPr lang="en-US" sz="3500" dirty="0">
                <a:solidFill>
                  <a:srgbClr val="FF0000"/>
                </a:solidFill>
              </a:rPr>
              <a:t>physicians</a:t>
            </a:r>
            <a:r>
              <a:rPr lang="en-US" sz="3500" dirty="0"/>
              <a:t>, </a:t>
            </a:r>
            <a:r>
              <a:rPr lang="en-US" sz="3500" dirty="0">
                <a:solidFill>
                  <a:srgbClr val="7030A0"/>
                </a:solidFill>
              </a:rPr>
              <a:t>veterinarians</a:t>
            </a:r>
            <a:r>
              <a:rPr lang="en-US" sz="3500" dirty="0"/>
              <a:t>, engineers and other researchers) work together to create and deliver </a:t>
            </a:r>
            <a:r>
              <a:rPr lang="en-US" sz="3500" u="sng" dirty="0">
                <a:solidFill>
                  <a:srgbClr val="92D050"/>
                </a:solidFill>
              </a:rPr>
              <a:t>vaccines</a:t>
            </a:r>
            <a:r>
              <a:rPr lang="en-US" sz="3500" dirty="0"/>
              <a:t>!</a:t>
            </a:r>
          </a:p>
          <a:p>
            <a:pPr marL="457200" lvl="1" indent="0">
              <a:buNone/>
            </a:pPr>
            <a:endParaRPr lang="en-US" sz="3500" dirty="0"/>
          </a:p>
          <a:p>
            <a:pPr lvl="1"/>
            <a:endParaRPr lang="en-US" sz="3500" dirty="0"/>
          </a:p>
          <a:p>
            <a:endParaRPr lang="en-US" dirty="0"/>
          </a:p>
        </p:txBody>
      </p:sp>
      <p:pic>
        <p:nvPicPr>
          <p:cNvPr id="5" name="Picture 4">
            <a:extLst>
              <a:ext uri="{FF2B5EF4-FFF2-40B4-BE49-F238E27FC236}">
                <a16:creationId xmlns:a16="http://schemas.microsoft.com/office/drawing/2014/main" id="{A037FA9E-DC15-41F1-8ED5-0FE601F5BDC4}"/>
              </a:ext>
            </a:extLst>
          </p:cNvPr>
          <p:cNvPicPr>
            <a:picLocks noChangeAspect="1"/>
          </p:cNvPicPr>
          <p:nvPr/>
        </p:nvPicPr>
        <p:blipFill>
          <a:blip r:embed="rId3"/>
          <a:stretch>
            <a:fillRect/>
          </a:stretch>
        </p:blipFill>
        <p:spPr>
          <a:xfrm>
            <a:off x="7695255" y="5437653"/>
            <a:ext cx="958666" cy="1325563"/>
          </a:xfrm>
          <a:prstGeom prst="rect">
            <a:avLst/>
          </a:prstGeom>
        </p:spPr>
      </p:pic>
      <p:pic>
        <p:nvPicPr>
          <p:cNvPr id="6" name="Picture 5">
            <a:extLst>
              <a:ext uri="{FF2B5EF4-FFF2-40B4-BE49-F238E27FC236}">
                <a16:creationId xmlns:a16="http://schemas.microsoft.com/office/drawing/2014/main" id="{87374835-9C09-4811-867A-F55EAA11453E}"/>
              </a:ext>
            </a:extLst>
          </p:cNvPr>
          <p:cNvPicPr>
            <a:picLocks noChangeAspect="1"/>
          </p:cNvPicPr>
          <p:nvPr/>
        </p:nvPicPr>
        <p:blipFill>
          <a:blip r:embed="rId4"/>
          <a:stretch>
            <a:fillRect/>
          </a:stretch>
        </p:blipFill>
        <p:spPr>
          <a:xfrm>
            <a:off x="9450718" y="5923343"/>
            <a:ext cx="868869" cy="570195"/>
          </a:xfrm>
          <a:prstGeom prst="rect">
            <a:avLst/>
          </a:prstGeom>
        </p:spPr>
      </p:pic>
      <p:pic>
        <p:nvPicPr>
          <p:cNvPr id="7" name="Picture 6">
            <a:extLst>
              <a:ext uri="{FF2B5EF4-FFF2-40B4-BE49-F238E27FC236}">
                <a16:creationId xmlns:a16="http://schemas.microsoft.com/office/drawing/2014/main" id="{BE80B950-EC6C-4223-9DB3-0172198C7DCE}"/>
              </a:ext>
            </a:extLst>
          </p:cNvPr>
          <p:cNvPicPr>
            <a:picLocks noChangeAspect="1"/>
          </p:cNvPicPr>
          <p:nvPr/>
        </p:nvPicPr>
        <p:blipFill>
          <a:blip r:embed="rId5"/>
          <a:stretch>
            <a:fillRect/>
          </a:stretch>
        </p:blipFill>
        <p:spPr>
          <a:xfrm rot="21327213">
            <a:off x="5579540" y="5953318"/>
            <a:ext cx="1036278" cy="499271"/>
          </a:xfrm>
          <a:prstGeom prst="rect">
            <a:avLst/>
          </a:prstGeom>
        </p:spPr>
      </p:pic>
      <p:pic>
        <p:nvPicPr>
          <p:cNvPr id="9" name="Picture 8">
            <a:extLst>
              <a:ext uri="{FF2B5EF4-FFF2-40B4-BE49-F238E27FC236}">
                <a16:creationId xmlns:a16="http://schemas.microsoft.com/office/drawing/2014/main" id="{C85C115D-DDED-4C4A-8273-0E3ED9439DE8}"/>
              </a:ext>
            </a:extLst>
          </p:cNvPr>
          <p:cNvPicPr>
            <a:picLocks noChangeAspect="1"/>
          </p:cNvPicPr>
          <p:nvPr/>
        </p:nvPicPr>
        <p:blipFill>
          <a:blip r:embed="rId6"/>
          <a:stretch>
            <a:fillRect/>
          </a:stretch>
        </p:blipFill>
        <p:spPr>
          <a:xfrm>
            <a:off x="1755183" y="5883857"/>
            <a:ext cx="914400" cy="742950"/>
          </a:xfrm>
          <a:prstGeom prst="rect">
            <a:avLst/>
          </a:prstGeom>
        </p:spPr>
      </p:pic>
      <p:pic>
        <p:nvPicPr>
          <p:cNvPr id="11" name="Picture 10" descr="A picture containing air, airplane&#10;&#10;Description automatically generated">
            <a:extLst>
              <a:ext uri="{FF2B5EF4-FFF2-40B4-BE49-F238E27FC236}">
                <a16:creationId xmlns:a16="http://schemas.microsoft.com/office/drawing/2014/main" id="{3C94441E-F1A9-4903-87B6-998FF5A853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4892" y="5728198"/>
            <a:ext cx="1025550" cy="898609"/>
          </a:xfrm>
          <a:prstGeom prst="rect">
            <a:avLst/>
          </a:prstGeom>
        </p:spPr>
      </p:pic>
      <p:pic>
        <p:nvPicPr>
          <p:cNvPr id="4" name="Picture 3">
            <a:extLst>
              <a:ext uri="{FF2B5EF4-FFF2-40B4-BE49-F238E27FC236}">
                <a16:creationId xmlns:a16="http://schemas.microsoft.com/office/drawing/2014/main" id="{D46B2255-BE0E-34FB-AEAA-FB63BB8B19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74274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4204B-5FC0-1E4A-9B01-97AD0E166FBB}"/>
              </a:ext>
            </a:extLst>
          </p:cNvPr>
          <p:cNvSpPr>
            <a:spLocks noGrp="1"/>
          </p:cNvSpPr>
          <p:nvPr>
            <p:ph type="title"/>
          </p:nvPr>
        </p:nvSpPr>
        <p:spPr/>
        <p:txBody>
          <a:bodyPr/>
          <a:lstStyle/>
          <a:p>
            <a:pPr algn="ctr"/>
            <a:r>
              <a:rPr lang="en-US" b="1" u="sng" dirty="0">
                <a:solidFill>
                  <a:srgbClr val="0070C0"/>
                </a:solidFill>
              </a:rPr>
              <a:t>Introducing the “One Health” </a:t>
            </a:r>
            <a:r>
              <a:rPr lang="en-US" b="1" i="1" u="sng" dirty="0">
                <a:solidFill>
                  <a:srgbClr val="0070C0"/>
                </a:solidFill>
                <a:latin typeface="Bauhaus 93" pitchFamily="82" charset="77"/>
              </a:rPr>
              <a:t>Approach</a:t>
            </a:r>
            <a:endParaRPr lang="en-US" b="1" u="sng" dirty="0">
              <a:solidFill>
                <a:srgbClr val="0070C0"/>
              </a:solidFill>
            </a:endParaRPr>
          </a:p>
        </p:txBody>
      </p:sp>
      <p:sp>
        <p:nvSpPr>
          <p:cNvPr id="3" name="Content Placeholder 2">
            <a:extLst>
              <a:ext uri="{FF2B5EF4-FFF2-40B4-BE49-F238E27FC236}">
                <a16:creationId xmlns:a16="http://schemas.microsoft.com/office/drawing/2014/main" id="{90AC4847-EFE2-494A-BD44-417CF68DD202}"/>
              </a:ext>
            </a:extLst>
          </p:cNvPr>
          <p:cNvSpPr>
            <a:spLocks noGrp="1"/>
          </p:cNvSpPr>
          <p:nvPr>
            <p:ph idx="1"/>
          </p:nvPr>
        </p:nvSpPr>
        <p:spPr>
          <a:xfrm>
            <a:off x="838200" y="4135114"/>
            <a:ext cx="10515600" cy="4351338"/>
          </a:xfrm>
        </p:spPr>
        <p:txBody>
          <a:bodyPr/>
          <a:lstStyle/>
          <a:p>
            <a:pPr marL="0" indent="0">
              <a:buNone/>
            </a:pPr>
            <a:endParaRPr lang="en-US" dirty="0"/>
          </a:p>
          <a:p>
            <a:pPr marL="0" indent="0">
              <a:buNone/>
            </a:pPr>
            <a:endParaRPr lang="en-US" dirty="0"/>
          </a:p>
          <a:p>
            <a:pPr marL="0" indent="0" algn="ctr">
              <a:buNone/>
            </a:pPr>
            <a:r>
              <a:rPr lang="en-US" sz="7200" b="1" dirty="0">
                <a:solidFill>
                  <a:srgbClr val="C00000"/>
                </a:solidFill>
              </a:rPr>
              <a:t>TEAM</a:t>
            </a:r>
            <a:r>
              <a:rPr lang="en-US" sz="7200" b="1" dirty="0">
                <a:solidFill>
                  <a:srgbClr val="7030A0"/>
                </a:solidFill>
              </a:rPr>
              <a:t>WORK</a:t>
            </a:r>
            <a:r>
              <a:rPr lang="en-US" sz="7200" b="1" dirty="0">
                <a:solidFill>
                  <a:srgbClr val="00B050"/>
                </a:solidFill>
              </a:rPr>
              <a:t>!</a:t>
            </a:r>
          </a:p>
          <a:p>
            <a:pPr marL="0" indent="0" algn="ctr">
              <a:buNone/>
            </a:pPr>
            <a:endParaRPr lang="en-US" sz="7200" b="1" dirty="0">
              <a:solidFill>
                <a:srgbClr val="00B050"/>
              </a:solidFill>
            </a:endParaRPr>
          </a:p>
        </p:txBody>
      </p:sp>
      <p:sp>
        <p:nvSpPr>
          <p:cNvPr id="4" name="Donut 3">
            <a:extLst>
              <a:ext uri="{FF2B5EF4-FFF2-40B4-BE49-F238E27FC236}">
                <a16:creationId xmlns:a16="http://schemas.microsoft.com/office/drawing/2014/main" id="{4FC15B3E-FCE7-9648-B087-8449AF148A36}"/>
              </a:ext>
            </a:extLst>
          </p:cNvPr>
          <p:cNvSpPr/>
          <p:nvPr/>
        </p:nvSpPr>
        <p:spPr>
          <a:xfrm>
            <a:off x="2615609" y="3742660"/>
            <a:ext cx="0" cy="2103120"/>
          </a:xfrm>
          <a:prstGeom prst="donut">
            <a:avLst/>
          </a:prstGeom>
          <a:solidFill>
            <a:srgbClr val="C00000"/>
          </a:solidFill>
          <a:ln w="6350" cmpd="dbl">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Content Placeholder 3">
            <a:extLst>
              <a:ext uri="{FF2B5EF4-FFF2-40B4-BE49-F238E27FC236}">
                <a16:creationId xmlns:a16="http://schemas.microsoft.com/office/drawing/2014/main" id="{C5E84102-921E-6F41-BDDA-0B6AA74DEC1B}"/>
              </a:ext>
            </a:extLst>
          </p:cNvPr>
          <p:cNvPicPr>
            <a:picLocks noChangeAspect="1"/>
          </p:cNvPicPr>
          <p:nvPr/>
        </p:nvPicPr>
        <p:blipFill>
          <a:blip r:embed="rId3"/>
          <a:stretch>
            <a:fillRect/>
          </a:stretch>
        </p:blipFill>
        <p:spPr>
          <a:xfrm>
            <a:off x="4041411" y="2010995"/>
            <a:ext cx="3665040" cy="2783225"/>
          </a:xfrm>
          <a:prstGeom prst="rect">
            <a:avLst/>
          </a:prstGeom>
        </p:spPr>
      </p:pic>
      <p:pic>
        <p:nvPicPr>
          <p:cNvPr id="6" name="Picture 5">
            <a:extLst>
              <a:ext uri="{FF2B5EF4-FFF2-40B4-BE49-F238E27FC236}">
                <a16:creationId xmlns:a16="http://schemas.microsoft.com/office/drawing/2014/main" id="{14D229F2-7F34-6B6E-D334-D8BA94A692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19640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A274-17C6-94EF-6D10-872493E82F59}"/>
              </a:ext>
            </a:extLst>
          </p:cNvPr>
          <p:cNvSpPr>
            <a:spLocks noGrp="1"/>
          </p:cNvSpPr>
          <p:nvPr>
            <p:ph type="title"/>
          </p:nvPr>
        </p:nvSpPr>
        <p:spPr>
          <a:xfrm>
            <a:off x="0" y="2530237"/>
            <a:ext cx="12192000" cy="1325563"/>
          </a:xfrm>
        </p:spPr>
        <p:txBody>
          <a:bodyPr>
            <a:noAutofit/>
          </a:bodyPr>
          <a:lstStyle/>
          <a:p>
            <a:pPr algn="ctr"/>
            <a:r>
              <a:rPr lang="en-US" sz="6000" dirty="0"/>
              <a:t>How can the </a:t>
            </a:r>
            <a:br>
              <a:rPr lang="en-US" sz="6000" dirty="0"/>
            </a:br>
            <a:r>
              <a:rPr lang="en-US" sz="6000" dirty="0">
                <a:solidFill>
                  <a:srgbClr val="0070C0"/>
                </a:solidFill>
                <a:latin typeface="Bauhaus 93" pitchFamily="82" charset="77"/>
              </a:rPr>
              <a:t>ONE HEALTH APPROACH</a:t>
            </a:r>
            <a:br>
              <a:rPr lang="en-US" sz="6000" dirty="0"/>
            </a:br>
            <a:r>
              <a:rPr lang="en-US" dirty="0"/>
              <a:t>protect people, animals and the environment?</a:t>
            </a:r>
            <a:br>
              <a:rPr lang="en-US" sz="6000" dirty="0"/>
            </a:br>
            <a:br>
              <a:rPr lang="en-US" sz="6000" dirty="0"/>
            </a:br>
            <a:br>
              <a:rPr lang="en-US" sz="6000" dirty="0"/>
            </a:br>
            <a:br>
              <a:rPr lang="en-US" sz="6000" dirty="0"/>
            </a:br>
            <a:endParaRPr lang="en-US" sz="6000" dirty="0"/>
          </a:p>
        </p:txBody>
      </p:sp>
      <p:sp>
        <p:nvSpPr>
          <p:cNvPr id="3" name="Content Placeholder 2">
            <a:extLst>
              <a:ext uri="{FF2B5EF4-FFF2-40B4-BE49-F238E27FC236}">
                <a16:creationId xmlns:a16="http://schemas.microsoft.com/office/drawing/2014/main" id="{6D8E1B05-7394-A474-7210-3C4DFF7F6935}"/>
              </a:ext>
            </a:extLst>
          </p:cNvPr>
          <p:cNvSpPr>
            <a:spLocks noGrp="1"/>
          </p:cNvSpPr>
          <p:nvPr>
            <p:ph idx="1"/>
          </p:nvPr>
        </p:nvSpPr>
        <p:spPr>
          <a:xfrm>
            <a:off x="10829692" y="549623"/>
            <a:ext cx="10515600" cy="4351338"/>
          </a:xfrm>
        </p:spPr>
        <p:txBody>
          <a:bodyPr/>
          <a:lstStyle/>
          <a:p>
            <a:pPr marL="0" indent="0">
              <a:buNone/>
            </a:pPr>
            <a:r>
              <a:rPr lang="en-US" dirty="0"/>
              <a:t> </a:t>
            </a:r>
          </a:p>
        </p:txBody>
      </p:sp>
      <p:pic>
        <p:nvPicPr>
          <p:cNvPr id="4" name="Content Placeholder 3">
            <a:extLst>
              <a:ext uri="{FF2B5EF4-FFF2-40B4-BE49-F238E27FC236}">
                <a16:creationId xmlns:a16="http://schemas.microsoft.com/office/drawing/2014/main" id="{A805938B-D85E-CB0A-6E1B-5FAD9A364617}"/>
              </a:ext>
            </a:extLst>
          </p:cNvPr>
          <p:cNvPicPr>
            <a:picLocks noChangeAspect="1"/>
          </p:cNvPicPr>
          <p:nvPr/>
        </p:nvPicPr>
        <p:blipFill>
          <a:blip r:embed="rId3"/>
          <a:stretch>
            <a:fillRect/>
          </a:stretch>
        </p:blipFill>
        <p:spPr>
          <a:xfrm>
            <a:off x="4607311" y="2725292"/>
            <a:ext cx="2977379" cy="2261016"/>
          </a:xfrm>
          <a:prstGeom prst="rect">
            <a:avLst/>
          </a:prstGeom>
        </p:spPr>
      </p:pic>
      <p:sp>
        <p:nvSpPr>
          <p:cNvPr id="5" name="TextBox 4">
            <a:extLst>
              <a:ext uri="{FF2B5EF4-FFF2-40B4-BE49-F238E27FC236}">
                <a16:creationId xmlns:a16="http://schemas.microsoft.com/office/drawing/2014/main" id="{8941A184-C609-B74F-D6EB-14B5DABA0EBF}"/>
              </a:ext>
            </a:extLst>
          </p:cNvPr>
          <p:cNvSpPr txBox="1"/>
          <p:nvPr/>
        </p:nvSpPr>
        <p:spPr>
          <a:xfrm>
            <a:off x="0" y="4806939"/>
            <a:ext cx="12192000" cy="1938992"/>
          </a:xfrm>
          <a:prstGeom prst="rect">
            <a:avLst/>
          </a:prstGeom>
          <a:noFill/>
        </p:spPr>
        <p:txBody>
          <a:bodyPr wrap="square" rtlCol="0">
            <a:spAutoFit/>
          </a:bodyPr>
          <a:lstStyle/>
          <a:p>
            <a:pPr algn="ctr"/>
            <a:r>
              <a:rPr lang="en-US" sz="6000" dirty="0"/>
              <a:t>Who is included?</a:t>
            </a:r>
            <a:br>
              <a:rPr lang="en-US" sz="6000" dirty="0"/>
            </a:br>
            <a:r>
              <a:rPr lang="en-US" sz="6000" dirty="0"/>
              <a:t>What can they contribute?</a:t>
            </a:r>
          </a:p>
        </p:txBody>
      </p:sp>
      <p:pic>
        <p:nvPicPr>
          <p:cNvPr id="6" name="Picture 5">
            <a:extLst>
              <a:ext uri="{FF2B5EF4-FFF2-40B4-BE49-F238E27FC236}">
                <a16:creationId xmlns:a16="http://schemas.microsoft.com/office/drawing/2014/main" id="{DF6D2324-0D76-C566-70BA-815AA47054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59404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D7BBC-5D11-6CE2-C817-B2C4E2C98505}"/>
              </a:ext>
            </a:extLst>
          </p:cNvPr>
          <p:cNvSpPr>
            <a:spLocks noGrp="1"/>
          </p:cNvSpPr>
          <p:nvPr>
            <p:ph type="title"/>
          </p:nvPr>
        </p:nvSpPr>
        <p:spPr>
          <a:xfrm>
            <a:off x="504825" y="0"/>
            <a:ext cx="11182350" cy="2720975"/>
          </a:xfrm>
        </p:spPr>
        <p:txBody>
          <a:bodyPr>
            <a:normAutofit/>
          </a:bodyPr>
          <a:lstStyle/>
          <a:p>
            <a:pPr algn="ctr"/>
            <a:r>
              <a:rPr lang="en-US" sz="16600" b="1" i="1" u="sng" dirty="0">
                <a:solidFill>
                  <a:srgbClr val="FF0000"/>
                </a:solidFill>
              </a:rPr>
              <a:t>C</a:t>
            </a:r>
            <a:r>
              <a:rPr lang="en-US" sz="16600" b="1" i="1" u="sng" dirty="0">
                <a:solidFill>
                  <a:srgbClr val="0070C0"/>
                </a:solidFill>
              </a:rPr>
              <a:t>O</a:t>
            </a:r>
            <a:r>
              <a:rPr lang="en-US" sz="16600" b="1" i="1" u="sng" dirty="0">
                <a:solidFill>
                  <a:srgbClr val="7030A0"/>
                </a:solidFill>
              </a:rPr>
              <a:t>N</a:t>
            </a:r>
            <a:r>
              <a:rPr lang="en-US" sz="16600" b="1" i="1" u="sng" dirty="0">
                <a:solidFill>
                  <a:srgbClr val="CC0099"/>
                </a:solidFill>
              </a:rPr>
              <a:t>T</a:t>
            </a:r>
            <a:r>
              <a:rPr lang="en-US" sz="16600" b="1" i="1" u="sng" dirty="0">
                <a:solidFill>
                  <a:srgbClr val="00B050"/>
                </a:solidFill>
              </a:rPr>
              <a:t>E</a:t>
            </a:r>
            <a:r>
              <a:rPr lang="en-US" sz="16600" b="1" i="1" u="sng" dirty="0">
                <a:solidFill>
                  <a:schemeClr val="accent2"/>
                </a:solidFill>
              </a:rPr>
              <a:t>S</a:t>
            </a:r>
            <a:r>
              <a:rPr lang="en-US" sz="16600" b="1" i="1" u="sng" dirty="0">
                <a:solidFill>
                  <a:srgbClr val="0066FF"/>
                </a:solidFill>
              </a:rPr>
              <a:t>T</a:t>
            </a:r>
            <a:r>
              <a:rPr lang="en-US" sz="16600" b="1" i="1" u="sng" dirty="0">
                <a:solidFill>
                  <a:srgbClr val="FF0000"/>
                </a:solidFill>
              </a:rPr>
              <a:t>!</a:t>
            </a:r>
            <a:r>
              <a:rPr lang="en-US" sz="16600" b="1" i="1" u="sng" dirty="0">
                <a:solidFill>
                  <a:srgbClr val="CC0099"/>
                </a:solidFill>
              </a:rPr>
              <a:t>!</a:t>
            </a:r>
          </a:p>
        </p:txBody>
      </p:sp>
      <p:sp>
        <p:nvSpPr>
          <p:cNvPr id="3" name="Content Placeholder 2">
            <a:extLst>
              <a:ext uri="{FF2B5EF4-FFF2-40B4-BE49-F238E27FC236}">
                <a16:creationId xmlns:a16="http://schemas.microsoft.com/office/drawing/2014/main" id="{0A9D1179-D3D0-3710-FBB0-1E3DE717DC0A}"/>
              </a:ext>
            </a:extLst>
          </p:cNvPr>
          <p:cNvSpPr>
            <a:spLocks noGrp="1"/>
          </p:cNvSpPr>
          <p:nvPr>
            <p:ph idx="1"/>
          </p:nvPr>
        </p:nvSpPr>
        <p:spPr>
          <a:xfrm>
            <a:off x="838200" y="2720975"/>
            <a:ext cx="10515600" cy="4351338"/>
          </a:xfrm>
        </p:spPr>
        <p:txBody>
          <a:bodyPr>
            <a:normAutofit/>
          </a:bodyPr>
          <a:lstStyle/>
          <a:p>
            <a:pPr marL="0" indent="0">
              <a:buNone/>
            </a:pPr>
            <a:endParaRPr lang="en-US" dirty="0"/>
          </a:p>
          <a:p>
            <a:pPr marL="0" indent="0" algn="ctr">
              <a:buNone/>
            </a:pPr>
            <a:r>
              <a:rPr lang="en-US" dirty="0"/>
              <a:t>Create a short play (or video) that includes as many of following words:</a:t>
            </a:r>
          </a:p>
          <a:p>
            <a:pPr marL="0" indent="0" algn="ctr">
              <a:buNone/>
            </a:pPr>
            <a:endParaRPr lang="en-US" dirty="0"/>
          </a:p>
          <a:p>
            <a:pPr marL="0" indent="0" algn="ctr">
              <a:buNone/>
            </a:pPr>
            <a:r>
              <a:rPr lang="en-US" sz="2800" b="1" dirty="0">
                <a:solidFill>
                  <a:srgbClr val="0070C0"/>
                </a:solidFill>
              </a:rPr>
              <a:t>One Health Concept &amp; Approach</a:t>
            </a:r>
          </a:p>
          <a:p>
            <a:pPr marL="0" indent="0" algn="ctr">
              <a:buNone/>
            </a:pPr>
            <a:r>
              <a:rPr lang="en-US" sz="2800" b="1" dirty="0">
                <a:solidFill>
                  <a:srgbClr val="C00000"/>
                </a:solidFill>
              </a:rPr>
              <a:t>Zoonotic Disease</a:t>
            </a:r>
          </a:p>
          <a:p>
            <a:pPr marL="0" indent="0" algn="ctr">
              <a:buNone/>
            </a:pPr>
            <a:r>
              <a:rPr lang="en-US" sz="2800" b="1" dirty="0">
                <a:solidFill>
                  <a:schemeClr val="accent3">
                    <a:lumMod val="50000"/>
                  </a:schemeClr>
                </a:solidFill>
              </a:rPr>
              <a:t>Mutation</a:t>
            </a:r>
          </a:p>
          <a:p>
            <a:pPr marL="0" indent="0" algn="ctr">
              <a:buNone/>
            </a:pPr>
            <a:r>
              <a:rPr lang="en-US" sz="2800" b="1" dirty="0">
                <a:solidFill>
                  <a:srgbClr val="00B050"/>
                </a:solidFill>
              </a:rPr>
              <a:t>Vaccine</a:t>
            </a:r>
          </a:p>
        </p:txBody>
      </p:sp>
      <p:pic>
        <p:nvPicPr>
          <p:cNvPr id="4" name="Picture 3">
            <a:extLst>
              <a:ext uri="{FF2B5EF4-FFF2-40B4-BE49-F238E27FC236}">
                <a16:creationId xmlns:a16="http://schemas.microsoft.com/office/drawing/2014/main" id="{0D248BA5-92BB-258F-6AC2-DD1A8A8A1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3506355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1D33-3906-4693-A42F-B7B1FBD88188}"/>
              </a:ext>
            </a:extLst>
          </p:cNvPr>
          <p:cNvSpPr>
            <a:spLocks noGrp="1"/>
          </p:cNvSpPr>
          <p:nvPr>
            <p:ph type="title"/>
          </p:nvPr>
        </p:nvSpPr>
        <p:spPr/>
        <p:txBody>
          <a:bodyPr>
            <a:normAutofit/>
          </a:bodyPr>
          <a:lstStyle/>
          <a:p>
            <a:pPr algn="ctr"/>
            <a:r>
              <a:rPr lang="en-US" sz="6000" b="1" dirty="0">
                <a:solidFill>
                  <a:srgbClr val="00B0F0"/>
                </a:solidFill>
                <a:latin typeface="Arial Black" panose="020B0A04020102020204" pitchFamily="34" charset="0"/>
              </a:rPr>
              <a:t>One Health</a:t>
            </a:r>
          </a:p>
        </p:txBody>
      </p:sp>
      <p:pic>
        <p:nvPicPr>
          <p:cNvPr id="4" name="Content Placeholder 3">
            <a:extLst>
              <a:ext uri="{FF2B5EF4-FFF2-40B4-BE49-F238E27FC236}">
                <a16:creationId xmlns:a16="http://schemas.microsoft.com/office/drawing/2014/main" id="{93193F81-E108-4AD2-A346-A223759C4641}"/>
              </a:ext>
            </a:extLst>
          </p:cNvPr>
          <p:cNvPicPr>
            <a:picLocks noGrp="1" noChangeAspect="1"/>
          </p:cNvPicPr>
          <p:nvPr>
            <p:ph idx="1"/>
          </p:nvPr>
        </p:nvPicPr>
        <p:blipFill>
          <a:blip r:embed="rId3"/>
          <a:stretch>
            <a:fillRect/>
          </a:stretch>
        </p:blipFill>
        <p:spPr>
          <a:xfrm>
            <a:off x="2177158" y="1923079"/>
            <a:ext cx="7837683" cy="3127089"/>
          </a:xfrm>
          <a:prstGeom prst="rect">
            <a:avLst/>
          </a:prstGeom>
        </p:spPr>
      </p:pic>
      <p:pic>
        <p:nvPicPr>
          <p:cNvPr id="5" name="Picture 4">
            <a:extLst>
              <a:ext uri="{FF2B5EF4-FFF2-40B4-BE49-F238E27FC236}">
                <a16:creationId xmlns:a16="http://schemas.microsoft.com/office/drawing/2014/main" id="{80A4300C-37B8-4B0B-AEBF-CABC7C396813}"/>
              </a:ext>
            </a:extLst>
          </p:cNvPr>
          <p:cNvPicPr>
            <a:picLocks noChangeAspect="1"/>
          </p:cNvPicPr>
          <p:nvPr/>
        </p:nvPicPr>
        <p:blipFill>
          <a:blip r:embed="rId4"/>
          <a:stretch>
            <a:fillRect/>
          </a:stretch>
        </p:blipFill>
        <p:spPr>
          <a:xfrm>
            <a:off x="1501735" y="4567451"/>
            <a:ext cx="1543050" cy="2133600"/>
          </a:xfrm>
          <a:prstGeom prst="rect">
            <a:avLst/>
          </a:prstGeom>
        </p:spPr>
      </p:pic>
      <p:pic>
        <p:nvPicPr>
          <p:cNvPr id="6" name="Picture 5">
            <a:extLst>
              <a:ext uri="{FF2B5EF4-FFF2-40B4-BE49-F238E27FC236}">
                <a16:creationId xmlns:a16="http://schemas.microsoft.com/office/drawing/2014/main" id="{1A5D7B9E-4520-4EFC-925C-ED5F6873CB67}"/>
              </a:ext>
            </a:extLst>
          </p:cNvPr>
          <p:cNvPicPr>
            <a:picLocks noChangeAspect="1"/>
          </p:cNvPicPr>
          <p:nvPr/>
        </p:nvPicPr>
        <p:blipFill>
          <a:blip r:embed="rId4"/>
          <a:stretch>
            <a:fillRect/>
          </a:stretch>
        </p:blipFill>
        <p:spPr>
          <a:xfrm>
            <a:off x="9662436" y="4457031"/>
            <a:ext cx="1543050" cy="2133600"/>
          </a:xfrm>
          <a:prstGeom prst="rect">
            <a:avLst/>
          </a:prstGeom>
        </p:spPr>
      </p:pic>
      <p:pic>
        <p:nvPicPr>
          <p:cNvPr id="7" name="Picture 6">
            <a:extLst>
              <a:ext uri="{FF2B5EF4-FFF2-40B4-BE49-F238E27FC236}">
                <a16:creationId xmlns:a16="http://schemas.microsoft.com/office/drawing/2014/main" id="{5C4310C6-EC37-4A26-A3E1-4254008A225E}"/>
              </a:ext>
            </a:extLst>
          </p:cNvPr>
          <p:cNvPicPr>
            <a:picLocks noChangeAspect="1"/>
          </p:cNvPicPr>
          <p:nvPr/>
        </p:nvPicPr>
        <p:blipFill>
          <a:blip r:embed="rId4"/>
          <a:stretch>
            <a:fillRect/>
          </a:stretch>
        </p:blipFill>
        <p:spPr>
          <a:xfrm>
            <a:off x="2981090" y="4567451"/>
            <a:ext cx="1543050" cy="2133600"/>
          </a:xfrm>
          <a:prstGeom prst="rect">
            <a:avLst/>
          </a:prstGeom>
        </p:spPr>
      </p:pic>
      <p:pic>
        <p:nvPicPr>
          <p:cNvPr id="8" name="Picture 7">
            <a:extLst>
              <a:ext uri="{FF2B5EF4-FFF2-40B4-BE49-F238E27FC236}">
                <a16:creationId xmlns:a16="http://schemas.microsoft.com/office/drawing/2014/main" id="{0AEB1DFA-D04F-4D36-815A-118D07C7E569}"/>
              </a:ext>
            </a:extLst>
          </p:cNvPr>
          <p:cNvPicPr>
            <a:picLocks noChangeAspect="1"/>
          </p:cNvPicPr>
          <p:nvPr/>
        </p:nvPicPr>
        <p:blipFill>
          <a:blip r:embed="rId4"/>
          <a:stretch>
            <a:fillRect/>
          </a:stretch>
        </p:blipFill>
        <p:spPr>
          <a:xfrm>
            <a:off x="8130608" y="4457031"/>
            <a:ext cx="1543050" cy="2133600"/>
          </a:xfrm>
          <a:prstGeom prst="rect">
            <a:avLst/>
          </a:prstGeom>
        </p:spPr>
      </p:pic>
      <p:pic>
        <p:nvPicPr>
          <p:cNvPr id="9" name="Picture 8">
            <a:extLst>
              <a:ext uri="{FF2B5EF4-FFF2-40B4-BE49-F238E27FC236}">
                <a16:creationId xmlns:a16="http://schemas.microsoft.com/office/drawing/2014/main" id="{B4297643-889B-4848-A26E-732807D33FD6}"/>
              </a:ext>
            </a:extLst>
          </p:cNvPr>
          <p:cNvPicPr>
            <a:picLocks noChangeAspect="1"/>
          </p:cNvPicPr>
          <p:nvPr/>
        </p:nvPicPr>
        <p:blipFill>
          <a:blip r:embed="rId5"/>
          <a:stretch>
            <a:fillRect/>
          </a:stretch>
        </p:blipFill>
        <p:spPr>
          <a:xfrm>
            <a:off x="4839138" y="5282559"/>
            <a:ext cx="3291470" cy="1210316"/>
          </a:xfrm>
          <a:prstGeom prst="rect">
            <a:avLst/>
          </a:prstGeom>
        </p:spPr>
      </p:pic>
      <p:pic>
        <p:nvPicPr>
          <p:cNvPr id="3" name="Picture 2">
            <a:extLst>
              <a:ext uri="{FF2B5EF4-FFF2-40B4-BE49-F238E27FC236}">
                <a16:creationId xmlns:a16="http://schemas.microsoft.com/office/drawing/2014/main" id="{E9E5E2A2-9891-05E2-18B8-E091E60EC6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140904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7E8FA-AFC5-4821-93A3-339A4831222A}"/>
              </a:ext>
            </a:extLst>
          </p:cNvPr>
          <p:cNvSpPr>
            <a:spLocks noGrp="1"/>
          </p:cNvSpPr>
          <p:nvPr>
            <p:ph type="title"/>
          </p:nvPr>
        </p:nvSpPr>
        <p:spPr>
          <a:xfrm>
            <a:off x="838200" y="64681"/>
            <a:ext cx="10515600" cy="1325563"/>
          </a:xfrm>
        </p:spPr>
        <p:txBody>
          <a:bodyPr/>
          <a:lstStyle/>
          <a:p>
            <a:pPr algn="ctr"/>
            <a:r>
              <a:rPr lang="en-US" b="1" dirty="0">
                <a:solidFill>
                  <a:srgbClr val="0070C0"/>
                </a:solidFill>
                <a:latin typeface="Arial Black" panose="020B0A04020102020204" pitchFamily="34" charset="0"/>
              </a:rPr>
              <a:t>What is the</a:t>
            </a:r>
            <a:br>
              <a:rPr lang="en-US" b="1" dirty="0">
                <a:solidFill>
                  <a:srgbClr val="0070C0"/>
                </a:solidFill>
                <a:latin typeface="Arial Black" panose="020B0A04020102020204" pitchFamily="34" charset="0"/>
              </a:rPr>
            </a:br>
            <a:r>
              <a:rPr lang="en-US" b="1" dirty="0">
                <a:solidFill>
                  <a:srgbClr val="0070C0"/>
                </a:solidFill>
                <a:latin typeface="Arial Black" panose="020B0A04020102020204" pitchFamily="34" charset="0"/>
              </a:rPr>
              <a:t>“One Health” Concept?</a:t>
            </a:r>
            <a:endParaRPr lang="en-US" dirty="0"/>
          </a:p>
        </p:txBody>
      </p:sp>
      <p:pic>
        <p:nvPicPr>
          <p:cNvPr id="4" name="Content Placeholder 3">
            <a:extLst>
              <a:ext uri="{FF2B5EF4-FFF2-40B4-BE49-F238E27FC236}">
                <a16:creationId xmlns:a16="http://schemas.microsoft.com/office/drawing/2014/main" id="{E117B106-B8B0-4AE7-83C9-9D11649D4041}"/>
              </a:ext>
            </a:extLst>
          </p:cNvPr>
          <p:cNvPicPr>
            <a:picLocks noGrp="1" noChangeAspect="1"/>
          </p:cNvPicPr>
          <p:nvPr>
            <p:ph idx="1"/>
          </p:nvPr>
        </p:nvPicPr>
        <p:blipFill>
          <a:blip r:embed="rId3"/>
          <a:stretch>
            <a:fillRect/>
          </a:stretch>
        </p:blipFill>
        <p:spPr>
          <a:xfrm>
            <a:off x="5051797" y="1631311"/>
            <a:ext cx="6945650" cy="5274516"/>
          </a:xfrm>
          <a:prstGeom prst="rect">
            <a:avLst/>
          </a:prstGeom>
        </p:spPr>
      </p:pic>
      <p:sp>
        <p:nvSpPr>
          <p:cNvPr id="5" name="TextBox 4">
            <a:extLst>
              <a:ext uri="{FF2B5EF4-FFF2-40B4-BE49-F238E27FC236}">
                <a16:creationId xmlns:a16="http://schemas.microsoft.com/office/drawing/2014/main" id="{75FE7B4F-4381-4AF4-964B-4116E92513A1}"/>
              </a:ext>
            </a:extLst>
          </p:cNvPr>
          <p:cNvSpPr txBox="1"/>
          <p:nvPr/>
        </p:nvSpPr>
        <p:spPr>
          <a:xfrm>
            <a:off x="369651" y="1686741"/>
            <a:ext cx="5589543" cy="4401205"/>
          </a:xfrm>
          <a:prstGeom prst="rect">
            <a:avLst/>
          </a:prstGeom>
          <a:noFill/>
        </p:spPr>
        <p:txBody>
          <a:bodyPr wrap="none" rtlCol="0">
            <a:spAutoFit/>
          </a:bodyPr>
          <a:lstStyle/>
          <a:p>
            <a:r>
              <a:rPr lang="en-US" sz="4000" b="1" dirty="0">
                <a:solidFill>
                  <a:srgbClr val="0070C0"/>
                </a:solidFill>
              </a:rPr>
              <a:t>The connection between:</a:t>
            </a:r>
          </a:p>
          <a:p>
            <a:endParaRPr lang="en-US" sz="4000" b="1" dirty="0">
              <a:solidFill>
                <a:srgbClr val="FF0000"/>
              </a:solidFill>
            </a:endParaRPr>
          </a:p>
          <a:p>
            <a:r>
              <a:rPr lang="en-US" sz="4000" b="1" dirty="0">
                <a:solidFill>
                  <a:srgbClr val="FF0000"/>
                </a:solidFill>
              </a:rPr>
              <a:t>Human Health</a:t>
            </a:r>
          </a:p>
          <a:p>
            <a:endParaRPr lang="en-US" sz="4000" b="1" dirty="0"/>
          </a:p>
          <a:p>
            <a:r>
              <a:rPr lang="en-US" sz="4000" b="1" dirty="0">
                <a:solidFill>
                  <a:srgbClr val="00B050"/>
                </a:solidFill>
              </a:rPr>
              <a:t>Environmental Health</a:t>
            </a:r>
          </a:p>
          <a:p>
            <a:endParaRPr lang="en-US" sz="4000" b="1" dirty="0">
              <a:solidFill>
                <a:srgbClr val="00B050"/>
              </a:solidFill>
            </a:endParaRPr>
          </a:p>
          <a:p>
            <a:r>
              <a:rPr lang="en-US" sz="4000" b="1" dirty="0">
                <a:solidFill>
                  <a:srgbClr val="7030A0"/>
                </a:solidFill>
              </a:rPr>
              <a:t>Animal Health</a:t>
            </a:r>
            <a:endParaRPr lang="en-US" sz="4000" b="1" dirty="0">
              <a:solidFill>
                <a:srgbClr val="FF0000"/>
              </a:solidFill>
            </a:endParaRPr>
          </a:p>
        </p:txBody>
      </p:sp>
      <p:pic>
        <p:nvPicPr>
          <p:cNvPr id="3" name="Picture 2">
            <a:extLst>
              <a:ext uri="{FF2B5EF4-FFF2-40B4-BE49-F238E27FC236}">
                <a16:creationId xmlns:a16="http://schemas.microsoft.com/office/drawing/2014/main" id="{D928F652-A201-6B49-D7BC-D11B09B76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547326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E8133-1658-4E50-92AD-570003BDD3F2}"/>
              </a:ext>
            </a:extLst>
          </p:cNvPr>
          <p:cNvSpPr>
            <a:spLocks noGrp="1"/>
          </p:cNvSpPr>
          <p:nvPr>
            <p:ph type="title"/>
          </p:nvPr>
        </p:nvSpPr>
        <p:spPr/>
        <p:txBody>
          <a:bodyPr>
            <a:normAutofit fontScale="90000"/>
          </a:bodyPr>
          <a:lstStyle/>
          <a:p>
            <a:pPr algn="ctr"/>
            <a:r>
              <a:rPr lang="en-US" sz="6000" b="1" dirty="0">
                <a:solidFill>
                  <a:srgbClr val="C00000"/>
                </a:solidFill>
                <a:latin typeface="Arial Black" panose="020B0A04020102020204" pitchFamily="34" charset="0"/>
              </a:rPr>
              <a:t>What is a </a:t>
            </a:r>
            <a:br>
              <a:rPr lang="en-US" sz="6000" b="1" dirty="0">
                <a:solidFill>
                  <a:srgbClr val="C00000"/>
                </a:solidFill>
                <a:latin typeface="Arial Black" panose="020B0A04020102020204" pitchFamily="34" charset="0"/>
              </a:rPr>
            </a:br>
            <a:r>
              <a:rPr lang="en-US" sz="6000" b="1" dirty="0">
                <a:solidFill>
                  <a:srgbClr val="C00000"/>
                </a:solidFill>
                <a:latin typeface="Arial Black" panose="020B0A04020102020204" pitchFamily="34" charset="0"/>
              </a:rPr>
              <a:t>“Zoonotic Disease”?</a:t>
            </a:r>
          </a:p>
        </p:txBody>
      </p:sp>
      <p:sp>
        <p:nvSpPr>
          <p:cNvPr id="6" name="Content Placeholder 5">
            <a:extLst>
              <a:ext uri="{FF2B5EF4-FFF2-40B4-BE49-F238E27FC236}">
                <a16:creationId xmlns:a16="http://schemas.microsoft.com/office/drawing/2014/main" id="{B81D61D8-6D62-46D7-A35A-990F754F8302}"/>
              </a:ext>
            </a:extLst>
          </p:cNvPr>
          <p:cNvSpPr>
            <a:spLocks noGrp="1"/>
          </p:cNvSpPr>
          <p:nvPr>
            <p:ph idx="1"/>
          </p:nvPr>
        </p:nvSpPr>
        <p:spPr>
          <a:xfrm>
            <a:off x="838200" y="2252345"/>
            <a:ext cx="10515600" cy="4351338"/>
          </a:xfrm>
        </p:spPr>
        <p:txBody>
          <a:bodyPr>
            <a:normAutofit fontScale="85000" lnSpcReduction="20000"/>
          </a:bodyPr>
          <a:lstStyle/>
          <a:p>
            <a:pPr marL="0" indent="0">
              <a:buNone/>
            </a:pPr>
            <a:r>
              <a:rPr lang="en-US" sz="6000" dirty="0">
                <a:solidFill>
                  <a:srgbClr val="C00000"/>
                </a:solidFill>
              </a:rPr>
              <a:t>A disease</a:t>
            </a:r>
          </a:p>
          <a:p>
            <a:pPr marL="0" indent="0">
              <a:buNone/>
            </a:pPr>
            <a:r>
              <a:rPr lang="en-US" sz="6000" dirty="0">
                <a:solidFill>
                  <a:srgbClr val="C00000"/>
                </a:solidFill>
              </a:rPr>
              <a:t>that </a:t>
            </a:r>
          </a:p>
          <a:p>
            <a:pPr marL="0" indent="0">
              <a:buNone/>
            </a:pPr>
            <a:r>
              <a:rPr lang="en-US" sz="6000" dirty="0">
                <a:solidFill>
                  <a:srgbClr val="C00000"/>
                </a:solidFill>
              </a:rPr>
              <a:t>spreads</a:t>
            </a:r>
          </a:p>
          <a:p>
            <a:pPr marL="0" indent="0">
              <a:buNone/>
            </a:pPr>
            <a:r>
              <a:rPr lang="en-US" sz="6000" dirty="0">
                <a:solidFill>
                  <a:srgbClr val="C00000"/>
                </a:solidFill>
              </a:rPr>
              <a:t>between </a:t>
            </a:r>
          </a:p>
          <a:p>
            <a:pPr marL="0" indent="0">
              <a:buNone/>
            </a:pPr>
            <a:r>
              <a:rPr lang="en-US" sz="6000" dirty="0">
                <a:solidFill>
                  <a:srgbClr val="C00000"/>
                </a:solidFill>
              </a:rPr>
              <a:t>people and </a:t>
            </a:r>
          </a:p>
          <a:p>
            <a:pPr marL="0" indent="0">
              <a:buNone/>
            </a:pPr>
            <a:r>
              <a:rPr lang="en-US" sz="6000" dirty="0">
                <a:solidFill>
                  <a:srgbClr val="C00000"/>
                </a:solidFill>
              </a:rPr>
              <a:t>animals.</a:t>
            </a:r>
          </a:p>
        </p:txBody>
      </p:sp>
      <p:pic>
        <p:nvPicPr>
          <p:cNvPr id="4" name="Picture 3">
            <a:extLst>
              <a:ext uri="{FF2B5EF4-FFF2-40B4-BE49-F238E27FC236}">
                <a16:creationId xmlns:a16="http://schemas.microsoft.com/office/drawing/2014/main" id="{4C701A46-7D2F-4078-9341-9BF8F9550732}"/>
              </a:ext>
            </a:extLst>
          </p:cNvPr>
          <p:cNvPicPr>
            <a:picLocks noChangeAspect="1"/>
          </p:cNvPicPr>
          <p:nvPr/>
        </p:nvPicPr>
        <p:blipFill>
          <a:blip r:embed="rId3"/>
          <a:stretch>
            <a:fillRect/>
          </a:stretch>
        </p:blipFill>
        <p:spPr>
          <a:xfrm>
            <a:off x="4172858" y="2002159"/>
            <a:ext cx="8018393" cy="4351338"/>
          </a:xfrm>
          <a:prstGeom prst="rect">
            <a:avLst/>
          </a:prstGeom>
        </p:spPr>
      </p:pic>
      <p:sp>
        <p:nvSpPr>
          <p:cNvPr id="3" name="TextBox 2">
            <a:extLst>
              <a:ext uri="{FF2B5EF4-FFF2-40B4-BE49-F238E27FC236}">
                <a16:creationId xmlns:a16="http://schemas.microsoft.com/office/drawing/2014/main" id="{200956C6-3147-4D2E-9AFD-1C6C5DEE980E}"/>
              </a:ext>
            </a:extLst>
          </p:cNvPr>
          <p:cNvSpPr txBox="1"/>
          <p:nvPr/>
        </p:nvSpPr>
        <p:spPr>
          <a:xfrm>
            <a:off x="3423829" y="6398199"/>
            <a:ext cx="1498059" cy="400110"/>
          </a:xfrm>
          <a:prstGeom prst="rect">
            <a:avLst/>
          </a:prstGeom>
          <a:noFill/>
        </p:spPr>
        <p:txBody>
          <a:bodyPr wrap="square" rtlCol="0">
            <a:spAutoFit/>
          </a:bodyPr>
          <a:lstStyle/>
          <a:p>
            <a:r>
              <a:rPr lang="en-US" sz="2000" dirty="0"/>
              <a:t>Examples: </a:t>
            </a:r>
          </a:p>
        </p:txBody>
      </p:sp>
      <p:sp>
        <p:nvSpPr>
          <p:cNvPr id="5" name="TextBox 4">
            <a:extLst>
              <a:ext uri="{FF2B5EF4-FFF2-40B4-BE49-F238E27FC236}">
                <a16:creationId xmlns:a16="http://schemas.microsoft.com/office/drawing/2014/main" id="{56B5D8C8-B1E6-452C-93E7-704C846E7148}"/>
              </a:ext>
            </a:extLst>
          </p:cNvPr>
          <p:cNvSpPr txBox="1"/>
          <p:nvPr/>
        </p:nvSpPr>
        <p:spPr>
          <a:xfrm>
            <a:off x="4635643" y="6367421"/>
            <a:ext cx="7556357" cy="461665"/>
          </a:xfrm>
          <a:prstGeom prst="rect">
            <a:avLst/>
          </a:prstGeom>
          <a:noFill/>
        </p:spPr>
        <p:txBody>
          <a:bodyPr wrap="square" rtlCol="0">
            <a:spAutoFit/>
          </a:bodyPr>
          <a:lstStyle/>
          <a:p>
            <a:r>
              <a:rPr lang="en-US" sz="2400" dirty="0"/>
              <a:t>Rabies, Ebola, Bird Flu, SARS-CoV-2 (virus causing COVID)</a:t>
            </a:r>
            <a:endParaRPr lang="en-US" dirty="0"/>
          </a:p>
        </p:txBody>
      </p:sp>
      <p:pic>
        <p:nvPicPr>
          <p:cNvPr id="7" name="Picture 6">
            <a:extLst>
              <a:ext uri="{FF2B5EF4-FFF2-40B4-BE49-F238E27FC236}">
                <a16:creationId xmlns:a16="http://schemas.microsoft.com/office/drawing/2014/main" id="{6A8C9FDE-F1D6-82F3-37F2-6A9E0FB6A3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104934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EF93-9042-4D45-97DC-C77F1AD05DD4}"/>
              </a:ext>
            </a:extLst>
          </p:cNvPr>
          <p:cNvSpPr>
            <a:spLocks noGrp="1"/>
          </p:cNvSpPr>
          <p:nvPr>
            <p:ph type="title"/>
          </p:nvPr>
        </p:nvSpPr>
        <p:spPr>
          <a:xfrm>
            <a:off x="838200" y="54323"/>
            <a:ext cx="10515600" cy="1325563"/>
          </a:xfrm>
        </p:spPr>
        <p:txBody>
          <a:bodyPr/>
          <a:lstStyle/>
          <a:p>
            <a:r>
              <a:rPr lang="en-US" b="1" dirty="0">
                <a:solidFill>
                  <a:srgbClr val="00B0F0"/>
                </a:solidFill>
              </a:rPr>
              <a:t>One Health: </a:t>
            </a:r>
            <a:r>
              <a:rPr lang="en-US" b="1" dirty="0">
                <a:solidFill>
                  <a:srgbClr val="00B050"/>
                </a:solidFill>
              </a:rPr>
              <a:t>Part 1-- Environmental health</a:t>
            </a:r>
          </a:p>
        </p:txBody>
      </p:sp>
      <p:pic>
        <p:nvPicPr>
          <p:cNvPr id="4" name="Content Placeholder 3">
            <a:extLst>
              <a:ext uri="{FF2B5EF4-FFF2-40B4-BE49-F238E27FC236}">
                <a16:creationId xmlns:a16="http://schemas.microsoft.com/office/drawing/2014/main" id="{F3700322-8B0B-4BA3-B777-E851824D2C58}"/>
              </a:ext>
            </a:extLst>
          </p:cNvPr>
          <p:cNvPicPr>
            <a:picLocks noGrp="1" noChangeAspect="1"/>
          </p:cNvPicPr>
          <p:nvPr>
            <p:ph idx="1"/>
          </p:nvPr>
        </p:nvPicPr>
        <p:blipFill>
          <a:blip r:embed="rId3"/>
          <a:stretch>
            <a:fillRect/>
          </a:stretch>
        </p:blipFill>
        <p:spPr>
          <a:xfrm>
            <a:off x="6168866" y="3154107"/>
            <a:ext cx="1543050" cy="2133600"/>
          </a:xfrm>
          <a:prstGeom prst="rect">
            <a:avLst/>
          </a:prstGeom>
        </p:spPr>
      </p:pic>
      <p:pic>
        <p:nvPicPr>
          <p:cNvPr id="5" name="Picture 4">
            <a:extLst>
              <a:ext uri="{FF2B5EF4-FFF2-40B4-BE49-F238E27FC236}">
                <a16:creationId xmlns:a16="http://schemas.microsoft.com/office/drawing/2014/main" id="{2C1A15AA-9FFE-4051-9002-975BA91EF3DE}"/>
              </a:ext>
            </a:extLst>
          </p:cNvPr>
          <p:cNvPicPr>
            <a:picLocks noChangeAspect="1"/>
          </p:cNvPicPr>
          <p:nvPr/>
        </p:nvPicPr>
        <p:blipFill>
          <a:blip r:embed="rId3"/>
          <a:stretch>
            <a:fillRect/>
          </a:stretch>
        </p:blipFill>
        <p:spPr>
          <a:xfrm>
            <a:off x="5959888" y="1245791"/>
            <a:ext cx="1543050" cy="2133600"/>
          </a:xfrm>
          <a:prstGeom prst="rect">
            <a:avLst/>
          </a:prstGeom>
        </p:spPr>
      </p:pic>
      <p:pic>
        <p:nvPicPr>
          <p:cNvPr id="6" name="Picture 5">
            <a:extLst>
              <a:ext uri="{FF2B5EF4-FFF2-40B4-BE49-F238E27FC236}">
                <a16:creationId xmlns:a16="http://schemas.microsoft.com/office/drawing/2014/main" id="{D2AE85C3-CC35-4B2C-8CCB-5FFB0BC06130}"/>
              </a:ext>
            </a:extLst>
          </p:cNvPr>
          <p:cNvPicPr>
            <a:picLocks noChangeAspect="1"/>
          </p:cNvPicPr>
          <p:nvPr/>
        </p:nvPicPr>
        <p:blipFill>
          <a:blip r:embed="rId3"/>
          <a:stretch>
            <a:fillRect/>
          </a:stretch>
        </p:blipFill>
        <p:spPr>
          <a:xfrm>
            <a:off x="4403408" y="3461798"/>
            <a:ext cx="1543050" cy="2133600"/>
          </a:xfrm>
          <a:prstGeom prst="rect">
            <a:avLst/>
          </a:prstGeom>
        </p:spPr>
      </p:pic>
      <p:pic>
        <p:nvPicPr>
          <p:cNvPr id="7" name="Picture 6">
            <a:extLst>
              <a:ext uri="{FF2B5EF4-FFF2-40B4-BE49-F238E27FC236}">
                <a16:creationId xmlns:a16="http://schemas.microsoft.com/office/drawing/2014/main" id="{2E9C6BB2-84FA-41FC-993A-127A9FC0109E}"/>
              </a:ext>
            </a:extLst>
          </p:cNvPr>
          <p:cNvPicPr>
            <a:picLocks noChangeAspect="1"/>
          </p:cNvPicPr>
          <p:nvPr/>
        </p:nvPicPr>
        <p:blipFill>
          <a:blip r:embed="rId3"/>
          <a:stretch>
            <a:fillRect/>
          </a:stretch>
        </p:blipFill>
        <p:spPr>
          <a:xfrm>
            <a:off x="4053650" y="1328198"/>
            <a:ext cx="1543050" cy="2133600"/>
          </a:xfrm>
          <a:prstGeom prst="rect">
            <a:avLst/>
          </a:prstGeom>
        </p:spPr>
      </p:pic>
      <p:pic>
        <p:nvPicPr>
          <p:cNvPr id="8" name="Picture 7">
            <a:extLst>
              <a:ext uri="{FF2B5EF4-FFF2-40B4-BE49-F238E27FC236}">
                <a16:creationId xmlns:a16="http://schemas.microsoft.com/office/drawing/2014/main" id="{21463C08-A7A2-4A5D-B58C-E98345B65C7D}"/>
              </a:ext>
            </a:extLst>
          </p:cNvPr>
          <p:cNvPicPr>
            <a:picLocks noChangeAspect="1"/>
          </p:cNvPicPr>
          <p:nvPr/>
        </p:nvPicPr>
        <p:blipFill>
          <a:blip r:embed="rId3"/>
          <a:stretch>
            <a:fillRect/>
          </a:stretch>
        </p:blipFill>
        <p:spPr>
          <a:xfrm>
            <a:off x="2470309" y="1352582"/>
            <a:ext cx="1543050" cy="2133600"/>
          </a:xfrm>
          <a:prstGeom prst="rect">
            <a:avLst/>
          </a:prstGeom>
        </p:spPr>
      </p:pic>
      <p:pic>
        <p:nvPicPr>
          <p:cNvPr id="9" name="Picture 8">
            <a:extLst>
              <a:ext uri="{FF2B5EF4-FFF2-40B4-BE49-F238E27FC236}">
                <a16:creationId xmlns:a16="http://schemas.microsoft.com/office/drawing/2014/main" id="{BB339F75-8A2A-4137-896B-064CEBFF49E0}"/>
              </a:ext>
            </a:extLst>
          </p:cNvPr>
          <p:cNvPicPr>
            <a:picLocks noChangeAspect="1"/>
          </p:cNvPicPr>
          <p:nvPr/>
        </p:nvPicPr>
        <p:blipFill>
          <a:blip r:embed="rId3"/>
          <a:stretch>
            <a:fillRect/>
          </a:stretch>
        </p:blipFill>
        <p:spPr>
          <a:xfrm>
            <a:off x="2420112" y="3446558"/>
            <a:ext cx="1543050" cy="2133600"/>
          </a:xfrm>
          <a:prstGeom prst="rect">
            <a:avLst/>
          </a:prstGeom>
        </p:spPr>
      </p:pic>
      <p:pic>
        <p:nvPicPr>
          <p:cNvPr id="10" name="Picture 9">
            <a:extLst>
              <a:ext uri="{FF2B5EF4-FFF2-40B4-BE49-F238E27FC236}">
                <a16:creationId xmlns:a16="http://schemas.microsoft.com/office/drawing/2014/main" id="{1E4A8D5C-90BF-4771-9422-98BF9320C72D}"/>
              </a:ext>
            </a:extLst>
          </p:cNvPr>
          <p:cNvPicPr>
            <a:picLocks noChangeAspect="1"/>
          </p:cNvPicPr>
          <p:nvPr/>
        </p:nvPicPr>
        <p:blipFill>
          <a:blip r:embed="rId3"/>
          <a:stretch>
            <a:fillRect/>
          </a:stretch>
        </p:blipFill>
        <p:spPr>
          <a:xfrm>
            <a:off x="572262" y="3486182"/>
            <a:ext cx="1543050" cy="2133600"/>
          </a:xfrm>
          <a:prstGeom prst="rect">
            <a:avLst/>
          </a:prstGeom>
        </p:spPr>
      </p:pic>
      <p:pic>
        <p:nvPicPr>
          <p:cNvPr id="11" name="Picture 10">
            <a:extLst>
              <a:ext uri="{FF2B5EF4-FFF2-40B4-BE49-F238E27FC236}">
                <a16:creationId xmlns:a16="http://schemas.microsoft.com/office/drawing/2014/main" id="{B0F966FD-9584-442D-BD6C-0AAECBBBCB4F}"/>
              </a:ext>
            </a:extLst>
          </p:cNvPr>
          <p:cNvPicPr>
            <a:picLocks noChangeAspect="1"/>
          </p:cNvPicPr>
          <p:nvPr/>
        </p:nvPicPr>
        <p:blipFill>
          <a:blip r:embed="rId3"/>
          <a:stretch>
            <a:fillRect/>
          </a:stretch>
        </p:blipFill>
        <p:spPr>
          <a:xfrm>
            <a:off x="572262" y="1447800"/>
            <a:ext cx="1543050" cy="2133600"/>
          </a:xfrm>
          <a:prstGeom prst="rect">
            <a:avLst/>
          </a:prstGeom>
        </p:spPr>
      </p:pic>
      <p:pic>
        <p:nvPicPr>
          <p:cNvPr id="12" name="Picture 11">
            <a:extLst>
              <a:ext uri="{FF2B5EF4-FFF2-40B4-BE49-F238E27FC236}">
                <a16:creationId xmlns:a16="http://schemas.microsoft.com/office/drawing/2014/main" id="{2232E7D8-C852-44BB-8A17-7C5DE537087E}"/>
              </a:ext>
            </a:extLst>
          </p:cNvPr>
          <p:cNvPicPr>
            <a:picLocks noChangeAspect="1"/>
          </p:cNvPicPr>
          <p:nvPr/>
        </p:nvPicPr>
        <p:blipFill>
          <a:blip r:embed="rId3"/>
          <a:stretch>
            <a:fillRect/>
          </a:stretch>
        </p:blipFill>
        <p:spPr>
          <a:xfrm>
            <a:off x="8016716" y="3351340"/>
            <a:ext cx="1543050" cy="2133600"/>
          </a:xfrm>
          <a:prstGeom prst="rect">
            <a:avLst/>
          </a:prstGeom>
        </p:spPr>
      </p:pic>
      <p:pic>
        <p:nvPicPr>
          <p:cNvPr id="13" name="Picture 12">
            <a:extLst>
              <a:ext uri="{FF2B5EF4-FFF2-40B4-BE49-F238E27FC236}">
                <a16:creationId xmlns:a16="http://schemas.microsoft.com/office/drawing/2014/main" id="{CAAEF3C7-58CB-45CC-9E47-2D60512D06D6}"/>
              </a:ext>
            </a:extLst>
          </p:cNvPr>
          <p:cNvPicPr>
            <a:picLocks noChangeAspect="1"/>
          </p:cNvPicPr>
          <p:nvPr/>
        </p:nvPicPr>
        <p:blipFill>
          <a:blip r:embed="rId3"/>
          <a:stretch>
            <a:fillRect/>
          </a:stretch>
        </p:blipFill>
        <p:spPr>
          <a:xfrm>
            <a:off x="9710357" y="3344514"/>
            <a:ext cx="1543050" cy="2133600"/>
          </a:xfrm>
          <a:prstGeom prst="rect">
            <a:avLst/>
          </a:prstGeom>
        </p:spPr>
      </p:pic>
      <p:pic>
        <p:nvPicPr>
          <p:cNvPr id="14" name="Picture 13">
            <a:extLst>
              <a:ext uri="{FF2B5EF4-FFF2-40B4-BE49-F238E27FC236}">
                <a16:creationId xmlns:a16="http://schemas.microsoft.com/office/drawing/2014/main" id="{450F6A6F-E669-4C6D-9039-83398F81B5CE}"/>
              </a:ext>
            </a:extLst>
          </p:cNvPr>
          <p:cNvPicPr>
            <a:picLocks noChangeAspect="1"/>
          </p:cNvPicPr>
          <p:nvPr/>
        </p:nvPicPr>
        <p:blipFill>
          <a:blip r:embed="rId3"/>
          <a:stretch>
            <a:fillRect/>
          </a:stretch>
        </p:blipFill>
        <p:spPr>
          <a:xfrm>
            <a:off x="7866126" y="1245791"/>
            <a:ext cx="1543050" cy="2133600"/>
          </a:xfrm>
          <a:prstGeom prst="rect">
            <a:avLst/>
          </a:prstGeom>
        </p:spPr>
      </p:pic>
      <p:pic>
        <p:nvPicPr>
          <p:cNvPr id="15" name="Picture 14">
            <a:extLst>
              <a:ext uri="{FF2B5EF4-FFF2-40B4-BE49-F238E27FC236}">
                <a16:creationId xmlns:a16="http://schemas.microsoft.com/office/drawing/2014/main" id="{3BEE29C5-4795-4C65-BB2B-AD6B183F505A}"/>
              </a:ext>
            </a:extLst>
          </p:cNvPr>
          <p:cNvPicPr>
            <a:picLocks noChangeAspect="1"/>
          </p:cNvPicPr>
          <p:nvPr/>
        </p:nvPicPr>
        <p:blipFill>
          <a:blip r:embed="rId3"/>
          <a:stretch>
            <a:fillRect/>
          </a:stretch>
        </p:blipFill>
        <p:spPr>
          <a:xfrm>
            <a:off x="9609963" y="1245791"/>
            <a:ext cx="1543050" cy="2133600"/>
          </a:xfrm>
          <a:prstGeom prst="rect">
            <a:avLst/>
          </a:prstGeom>
        </p:spPr>
      </p:pic>
      <p:pic>
        <p:nvPicPr>
          <p:cNvPr id="16" name="Picture 15">
            <a:extLst>
              <a:ext uri="{FF2B5EF4-FFF2-40B4-BE49-F238E27FC236}">
                <a16:creationId xmlns:a16="http://schemas.microsoft.com/office/drawing/2014/main" id="{CE216074-0DB1-4133-A500-E6BCC1CD789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726433" y="3478610"/>
            <a:ext cx="868869" cy="570195"/>
          </a:xfrm>
          <a:prstGeom prst="rect">
            <a:avLst/>
          </a:prstGeom>
        </p:spPr>
      </p:pic>
      <p:pic>
        <p:nvPicPr>
          <p:cNvPr id="17" name="Picture 16">
            <a:extLst>
              <a:ext uri="{FF2B5EF4-FFF2-40B4-BE49-F238E27FC236}">
                <a16:creationId xmlns:a16="http://schemas.microsoft.com/office/drawing/2014/main" id="{A92B9A97-97E0-4877-A077-D99CEECCB10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730941" y="4525707"/>
            <a:ext cx="868869" cy="570195"/>
          </a:xfrm>
          <a:prstGeom prst="rect">
            <a:avLst/>
          </a:prstGeom>
        </p:spPr>
      </p:pic>
      <p:pic>
        <p:nvPicPr>
          <p:cNvPr id="20" name="Picture 19">
            <a:extLst>
              <a:ext uri="{FF2B5EF4-FFF2-40B4-BE49-F238E27FC236}">
                <a16:creationId xmlns:a16="http://schemas.microsoft.com/office/drawing/2014/main" id="{850C8EF3-AF3A-4EB9-AD86-987D519480E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168897" y="2456115"/>
            <a:ext cx="868869" cy="570195"/>
          </a:xfrm>
          <a:prstGeom prst="rect">
            <a:avLst/>
          </a:prstGeom>
        </p:spPr>
      </p:pic>
      <p:pic>
        <p:nvPicPr>
          <p:cNvPr id="21" name="Picture 20">
            <a:extLst>
              <a:ext uri="{FF2B5EF4-FFF2-40B4-BE49-F238E27FC236}">
                <a16:creationId xmlns:a16="http://schemas.microsoft.com/office/drawing/2014/main" id="{585E2DC4-B068-4E96-9012-06B7EB6A081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579852" y="3912329"/>
            <a:ext cx="868869" cy="570195"/>
          </a:xfrm>
          <a:prstGeom prst="rect">
            <a:avLst/>
          </a:prstGeom>
        </p:spPr>
      </p:pic>
      <p:pic>
        <p:nvPicPr>
          <p:cNvPr id="22" name="Picture 21">
            <a:extLst>
              <a:ext uri="{FF2B5EF4-FFF2-40B4-BE49-F238E27FC236}">
                <a16:creationId xmlns:a16="http://schemas.microsoft.com/office/drawing/2014/main" id="{100966B3-AC02-4CBE-BA4C-5CA42083856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805085" y="1575981"/>
            <a:ext cx="868869" cy="570195"/>
          </a:xfrm>
          <a:prstGeom prst="rect">
            <a:avLst/>
          </a:prstGeom>
        </p:spPr>
      </p:pic>
      <p:pic>
        <p:nvPicPr>
          <p:cNvPr id="23" name="Picture 22">
            <a:extLst>
              <a:ext uri="{FF2B5EF4-FFF2-40B4-BE49-F238E27FC236}">
                <a16:creationId xmlns:a16="http://schemas.microsoft.com/office/drawing/2014/main" id="{64561375-A330-4F31-8A74-593B215BB03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89809" y="1557144"/>
            <a:ext cx="868869" cy="570195"/>
          </a:xfrm>
          <a:prstGeom prst="rect">
            <a:avLst/>
          </a:prstGeom>
        </p:spPr>
      </p:pic>
      <p:pic>
        <p:nvPicPr>
          <p:cNvPr id="24" name="Picture 23">
            <a:extLst>
              <a:ext uri="{FF2B5EF4-FFF2-40B4-BE49-F238E27FC236}">
                <a16:creationId xmlns:a16="http://schemas.microsoft.com/office/drawing/2014/main" id="{3F6BBC5D-3C50-4D4B-B987-753E9CE161B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409176" y="4353605"/>
            <a:ext cx="868869" cy="570195"/>
          </a:xfrm>
          <a:prstGeom prst="rect">
            <a:avLst/>
          </a:prstGeom>
        </p:spPr>
      </p:pic>
      <p:pic>
        <p:nvPicPr>
          <p:cNvPr id="25" name="Picture 24">
            <a:extLst>
              <a:ext uri="{FF2B5EF4-FFF2-40B4-BE49-F238E27FC236}">
                <a16:creationId xmlns:a16="http://schemas.microsoft.com/office/drawing/2014/main" id="{7879E93E-2254-423F-94DE-390E04289D9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175528" y="1447800"/>
            <a:ext cx="868869" cy="570195"/>
          </a:xfrm>
          <a:prstGeom prst="rect">
            <a:avLst/>
          </a:prstGeom>
        </p:spPr>
      </p:pic>
      <p:pic>
        <p:nvPicPr>
          <p:cNvPr id="26" name="Picture 25">
            <a:extLst>
              <a:ext uri="{FF2B5EF4-FFF2-40B4-BE49-F238E27FC236}">
                <a16:creationId xmlns:a16="http://schemas.microsoft.com/office/drawing/2014/main" id="{5F0640A4-F948-40C4-BD68-E3343050190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59052" y="3386548"/>
            <a:ext cx="868869" cy="570195"/>
          </a:xfrm>
          <a:prstGeom prst="rect">
            <a:avLst/>
          </a:prstGeom>
        </p:spPr>
      </p:pic>
      <p:pic>
        <p:nvPicPr>
          <p:cNvPr id="27" name="Picture 26">
            <a:extLst>
              <a:ext uri="{FF2B5EF4-FFF2-40B4-BE49-F238E27FC236}">
                <a16:creationId xmlns:a16="http://schemas.microsoft.com/office/drawing/2014/main" id="{253A4BFD-AE5D-439B-94C8-239FD723264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220891" y="2636440"/>
            <a:ext cx="914400" cy="742950"/>
          </a:xfrm>
          <a:prstGeom prst="rect">
            <a:avLst/>
          </a:prstGeom>
        </p:spPr>
      </p:pic>
      <p:pic>
        <p:nvPicPr>
          <p:cNvPr id="28" name="Picture 27">
            <a:extLst>
              <a:ext uri="{FF2B5EF4-FFF2-40B4-BE49-F238E27FC236}">
                <a16:creationId xmlns:a16="http://schemas.microsoft.com/office/drawing/2014/main" id="{4274F423-0B60-4433-B21C-E6214EBB56F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711916" y="4544757"/>
            <a:ext cx="914400" cy="742950"/>
          </a:xfrm>
          <a:prstGeom prst="rect">
            <a:avLst/>
          </a:prstGeom>
        </p:spPr>
      </p:pic>
      <p:pic>
        <p:nvPicPr>
          <p:cNvPr id="29" name="Picture 28">
            <a:extLst>
              <a:ext uri="{FF2B5EF4-FFF2-40B4-BE49-F238E27FC236}">
                <a16:creationId xmlns:a16="http://schemas.microsoft.com/office/drawing/2014/main" id="{8E283CB3-ACE8-485A-9693-CCF82B4EF5A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796206" y="2782632"/>
            <a:ext cx="914400" cy="742950"/>
          </a:xfrm>
          <a:prstGeom prst="rect">
            <a:avLst/>
          </a:prstGeom>
        </p:spPr>
      </p:pic>
      <p:pic>
        <p:nvPicPr>
          <p:cNvPr id="30" name="Picture 29">
            <a:extLst>
              <a:ext uri="{FF2B5EF4-FFF2-40B4-BE49-F238E27FC236}">
                <a16:creationId xmlns:a16="http://schemas.microsoft.com/office/drawing/2014/main" id="{7B2C1F54-B905-49B6-B53C-ECEFE48A231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347252" y="1064346"/>
            <a:ext cx="914400" cy="742950"/>
          </a:xfrm>
          <a:prstGeom prst="rect">
            <a:avLst/>
          </a:prstGeom>
        </p:spPr>
      </p:pic>
      <p:pic>
        <p:nvPicPr>
          <p:cNvPr id="31" name="Picture 30">
            <a:extLst>
              <a:ext uri="{FF2B5EF4-FFF2-40B4-BE49-F238E27FC236}">
                <a16:creationId xmlns:a16="http://schemas.microsoft.com/office/drawing/2014/main" id="{88CA09D0-7580-4435-8121-360A044DC9B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465433" y="1222851"/>
            <a:ext cx="914400" cy="742950"/>
          </a:xfrm>
          <a:prstGeom prst="rect">
            <a:avLst/>
          </a:prstGeom>
        </p:spPr>
      </p:pic>
      <p:pic>
        <p:nvPicPr>
          <p:cNvPr id="32" name="Picture 31">
            <a:extLst>
              <a:ext uri="{FF2B5EF4-FFF2-40B4-BE49-F238E27FC236}">
                <a16:creationId xmlns:a16="http://schemas.microsoft.com/office/drawing/2014/main" id="{92F1AC9D-9A44-47AE-A78F-880479B8560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512106" y="3174717"/>
            <a:ext cx="914400" cy="742950"/>
          </a:xfrm>
          <a:prstGeom prst="rect">
            <a:avLst/>
          </a:prstGeom>
        </p:spPr>
      </p:pic>
      <p:pic>
        <p:nvPicPr>
          <p:cNvPr id="33" name="Picture 32">
            <a:extLst>
              <a:ext uri="{FF2B5EF4-FFF2-40B4-BE49-F238E27FC236}">
                <a16:creationId xmlns:a16="http://schemas.microsoft.com/office/drawing/2014/main" id="{070A5C45-37B7-401F-8D21-A63CFB74958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102566" y="2489329"/>
            <a:ext cx="914400" cy="742950"/>
          </a:xfrm>
          <a:prstGeom prst="rect">
            <a:avLst/>
          </a:prstGeom>
        </p:spPr>
      </p:pic>
      <p:pic>
        <p:nvPicPr>
          <p:cNvPr id="34" name="Picture 33">
            <a:extLst>
              <a:ext uri="{FF2B5EF4-FFF2-40B4-BE49-F238E27FC236}">
                <a16:creationId xmlns:a16="http://schemas.microsoft.com/office/drawing/2014/main" id="{95DBC93A-3223-4918-AEA3-46FF6FD250D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791200" y="4688298"/>
            <a:ext cx="914400" cy="742950"/>
          </a:xfrm>
          <a:prstGeom prst="rect">
            <a:avLst/>
          </a:prstGeom>
        </p:spPr>
      </p:pic>
      <p:pic>
        <p:nvPicPr>
          <p:cNvPr id="35" name="Picture 34">
            <a:extLst>
              <a:ext uri="{FF2B5EF4-FFF2-40B4-BE49-F238E27FC236}">
                <a16:creationId xmlns:a16="http://schemas.microsoft.com/office/drawing/2014/main" id="{F035009A-F509-4017-B408-5E00092F19F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3579" y="1460118"/>
            <a:ext cx="868869" cy="570195"/>
          </a:xfrm>
          <a:prstGeom prst="rect">
            <a:avLst/>
          </a:prstGeom>
        </p:spPr>
      </p:pic>
      <p:pic>
        <p:nvPicPr>
          <p:cNvPr id="36" name="Picture 35">
            <a:extLst>
              <a:ext uri="{FF2B5EF4-FFF2-40B4-BE49-F238E27FC236}">
                <a16:creationId xmlns:a16="http://schemas.microsoft.com/office/drawing/2014/main" id="{5C9EFE0E-8127-42F3-8BEC-479B7111F5F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1287" y="3174717"/>
            <a:ext cx="914400" cy="742950"/>
          </a:xfrm>
          <a:prstGeom prst="rect">
            <a:avLst/>
          </a:prstGeom>
        </p:spPr>
      </p:pic>
      <p:pic>
        <p:nvPicPr>
          <p:cNvPr id="37" name="Picture 36">
            <a:extLst>
              <a:ext uri="{FF2B5EF4-FFF2-40B4-BE49-F238E27FC236}">
                <a16:creationId xmlns:a16="http://schemas.microsoft.com/office/drawing/2014/main" id="{5CACDEDF-4484-4C5C-92D7-B48AF4D7D90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241767" y="5049705"/>
            <a:ext cx="1036278" cy="499271"/>
          </a:xfrm>
          <a:prstGeom prst="rect">
            <a:avLst/>
          </a:prstGeom>
        </p:spPr>
      </p:pic>
      <p:pic>
        <p:nvPicPr>
          <p:cNvPr id="38" name="Picture 37">
            <a:extLst>
              <a:ext uri="{FF2B5EF4-FFF2-40B4-BE49-F238E27FC236}">
                <a16:creationId xmlns:a16="http://schemas.microsoft.com/office/drawing/2014/main" id="{AFBAA880-35BF-40E0-BDBC-0C9AB6D7AF0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958003" y="5070311"/>
            <a:ext cx="1036278" cy="499271"/>
          </a:xfrm>
          <a:prstGeom prst="rect">
            <a:avLst/>
          </a:prstGeom>
        </p:spPr>
      </p:pic>
      <p:pic>
        <p:nvPicPr>
          <p:cNvPr id="39" name="Picture 38">
            <a:extLst>
              <a:ext uri="{FF2B5EF4-FFF2-40B4-BE49-F238E27FC236}">
                <a16:creationId xmlns:a16="http://schemas.microsoft.com/office/drawing/2014/main" id="{CB80C043-E6BD-4DDB-B413-EA72E408026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971369" y="5165868"/>
            <a:ext cx="1036278" cy="499271"/>
          </a:xfrm>
          <a:prstGeom prst="rect">
            <a:avLst/>
          </a:prstGeom>
        </p:spPr>
      </p:pic>
      <p:pic>
        <p:nvPicPr>
          <p:cNvPr id="40" name="Picture 39">
            <a:extLst>
              <a:ext uri="{FF2B5EF4-FFF2-40B4-BE49-F238E27FC236}">
                <a16:creationId xmlns:a16="http://schemas.microsoft.com/office/drawing/2014/main" id="{5152C733-6181-419D-9FE9-4DB9BEF3B51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593327" y="5135878"/>
            <a:ext cx="1036278" cy="499271"/>
          </a:xfrm>
          <a:prstGeom prst="rect">
            <a:avLst/>
          </a:prstGeom>
        </p:spPr>
      </p:pic>
      <p:pic>
        <p:nvPicPr>
          <p:cNvPr id="41" name="Picture 40">
            <a:extLst>
              <a:ext uri="{FF2B5EF4-FFF2-40B4-BE49-F238E27FC236}">
                <a16:creationId xmlns:a16="http://schemas.microsoft.com/office/drawing/2014/main" id="{D841F01F-9CA9-4381-BF4A-E3855A4C909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3579" y="5104869"/>
            <a:ext cx="1036278" cy="499271"/>
          </a:xfrm>
          <a:prstGeom prst="rect">
            <a:avLst/>
          </a:prstGeom>
        </p:spPr>
      </p:pic>
      <p:pic>
        <p:nvPicPr>
          <p:cNvPr id="3" name="Picture 2">
            <a:extLst>
              <a:ext uri="{FF2B5EF4-FFF2-40B4-BE49-F238E27FC236}">
                <a16:creationId xmlns:a16="http://schemas.microsoft.com/office/drawing/2014/main" id="{598D0DBC-61B8-421A-8493-153F17C6081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508406" y="5380296"/>
            <a:ext cx="575599" cy="447688"/>
          </a:xfrm>
          <a:prstGeom prst="rect">
            <a:avLst/>
          </a:prstGeom>
        </p:spPr>
      </p:pic>
      <p:pic>
        <p:nvPicPr>
          <p:cNvPr id="42" name="Picture 41">
            <a:extLst>
              <a:ext uri="{FF2B5EF4-FFF2-40B4-BE49-F238E27FC236}">
                <a16:creationId xmlns:a16="http://schemas.microsoft.com/office/drawing/2014/main" id="{E1985C25-793C-4B6C-82A2-656C4EC37A3E}"/>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000727" y="5524442"/>
            <a:ext cx="575599" cy="447688"/>
          </a:xfrm>
          <a:prstGeom prst="rect">
            <a:avLst/>
          </a:prstGeom>
        </p:spPr>
      </p:pic>
      <p:pic>
        <p:nvPicPr>
          <p:cNvPr id="43" name="Picture 42">
            <a:extLst>
              <a:ext uri="{FF2B5EF4-FFF2-40B4-BE49-F238E27FC236}">
                <a16:creationId xmlns:a16="http://schemas.microsoft.com/office/drawing/2014/main" id="{1B14C353-7E73-4C02-9D02-FB494361C8F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497815" y="5319946"/>
            <a:ext cx="575599" cy="447688"/>
          </a:xfrm>
          <a:prstGeom prst="rect">
            <a:avLst/>
          </a:prstGeom>
        </p:spPr>
      </p:pic>
      <p:pic>
        <p:nvPicPr>
          <p:cNvPr id="44" name="Picture 43">
            <a:extLst>
              <a:ext uri="{FF2B5EF4-FFF2-40B4-BE49-F238E27FC236}">
                <a16:creationId xmlns:a16="http://schemas.microsoft.com/office/drawing/2014/main" id="{637B3EBA-6ABB-4298-8949-2176728B96F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207528" y="5121629"/>
            <a:ext cx="575599" cy="447688"/>
          </a:xfrm>
          <a:prstGeom prst="rect">
            <a:avLst/>
          </a:prstGeom>
        </p:spPr>
      </p:pic>
      <p:pic>
        <p:nvPicPr>
          <p:cNvPr id="45" name="Picture 44">
            <a:extLst>
              <a:ext uri="{FF2B5EF4-FFF2-40B4-BE49-F238E27FC236}">
                <a16:creationId xmlns:a16="http://schemas.microsoft.com/office/drawing/2014/main" id="{16745F64-3E7C-4333-853B-1E09ADE9CD2E}"/>
              </a:ext>
            </a:extLst>
          </p:cNvPr>
          <p:cNvPicPr>
            <a:picLocks noChangeAspect="1"/>
          </p:cNvPicPr>
          <p:nvPr/>
        </p:nvPicPr>
        <p:blipFill>
          <a:blip r:embed="rId7"/>
          <a:stretch>
            <a:fillRect/>
          </a:stretch>
        </p:blipFill>
        <p:spPr>
          <a:xfrm>
            <a:off x="5265615" y="5217451"/>
            <a:ext cx="575599" cy="447688"/>
          </a:xfrm>
          <a:prstGeom prst="rect">
            <a:avLst/>
          </a:prstGeom>
        </p:spPr>
      </p:pic>
      <p:pic>
        <p:nvPicPr>
          <p:cNvPr id="46" name="Picture 45">
            <a:extLst>
              <a:ext uri="{FF2B5EF4-FFF2-40B4-BE49-F238E27FC236}">
                <a16:creationId xmlns:a16="http://schemas.microsoft.com/office/drawing/2014/main" id="{7ABB068E-E827-4501-B884-9ADF0B43A1B3}"/>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762039" y="5207404"/>
            <a:ext cx="575599" cy="447688"/>
          </a:xfrm>
          <a:prstGeom prst="rect">
            <a:avLst/>
          </a:prstGeom>
        </p:spPr>
      </p:pic>
      <p:pic>
        <p:nvPicPr>
          <p:cNvPr id="18" name="Picture 17">
            <a:extLst>
              <a:ext uri="{FF2B5EF4-FFF2-40B4-BE49-F238E27FC236}">
                <a16:creationId xmlns:a16="http://schemas.microsoft.com/office/drawing/2014/main" id="{1B5BF6CE-2D8E-535B-CEE8-AB4683609C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2355813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EF93-9042-4D45-97DC-C77F1AD05DD4}"/>
              </a:ext>
            </a:extLst>
          </p:cNvPr>
          <p:cNvSpPr>
            <a:spLocks noGrp="1"/>
          </p:cNvSpPr>
          <p:nvPr>
            <p:ph type="title"/>
          </p:nvPr>
        </p:nvSpPr>
        <p:spPr>
          <a:xfrm>
            <a:off x="838200" y="54323"/>
            <a:ext cx="10515600" cy="1325563"/>
          </a:xfrm>
        </p:spPr>
        <p:txBody>
          <a:bodyPr/>
          <a:lstStyle/>
          <a:p>
            <a:pPr algn="ctr"/>
            <a:r>
              <a:rPr lang="en-US" b="1" dirty="0">
                <a:solidFill>
                  <a:srgbClr val="00B0F0"/>
                </a:solidFill>
              </a:rPr>
              <a:t>One Health: </a:t>
            </a:r>
            <a:r>
              <a:rPr lang="en-US" b="1" dirty="0">
                <a:solidFill>
                  <a:srgbClr val="7030A0"/>
                </a:solidFill>
              </a:rPr>
              <a:t>Part 2-- Animal health</a:t>
            </a:r>
            <a:endParaRPr lang="en-US" dirty="0">
              <a:solidFill>
                <a:srgbClr val="7030A0"/>
              </a:solidFill>
            </a:endParaRPr>
          </a:p>
        </p:txBody>
      </p:sp>
      <p:pic>
        <p:nvPicPr>
          <p:cNvPr id="4" name="Content Placeholder 3">
            <a:extLst>
              <a:ext uri="{FF2B5EF4-FFF2-40B4-BE49-F238E27FC236}">
                <a16:creationId xmlns:a16="http://schemas.microsoft.com/office/drawing/2014/main" id="{F3700322-8B0B-4BA3-B777-E851824D2C58}"/>
              </a:ext>
            </a:extLst>
          </p:cNvPr>
          <p:cNvPicPr>
            <a:picLocks noGrp="1" noChangeAspect="1"/>
          </p:cNvPicPr>
          <p:nvPr>
            <p:ph idx="1"/>
          </p:nvPr>
        </p:nvPicPr>
        <p:blipFill>
          <a:blip r:embed="rId3"/>
          <a:stretch>
            <a:fillRect/>
          </a:stretch>
        </p:blipFill>
        <p:spPr>
          <a:xfrm>
            <a:off x="6168866" y="3154107"/>
            <a:ext cx="1543050" cy="2133600"/>
          </a:xfrm>
          <a:prstGeom prst="rect">
            <a:avLst/>
          </a:prstGeom>
        </p:spPr>
      </p:pic>
      <p:pic>
        <p:nvPicPr>
          <p:cNvPr id="5" name="Picture 4">
            <a:extLst>
              <a:ext uri="{FF2B5EF4-FFF2-40B4-BE49-F238E27FC236}">
                <a16:creationId xmlns:a16="http://schemas.microsoft.com/office/drawing/2014/main" id="{2C1A15AA-9FFE-4051-9002-975BA91EF3DE}"/>
              </a:ext>
            </a:extLst>
          </p:cNvPr>
          <p:cNvPicPr>
            <a:picLocks noChangeAspect="1"/>
          </p:cNvPicPr>
          <p:nvPr/>
        </p:nvPicPr>
        <p:blipFill>
          <a:blip r:embed="rId3"/>
          <a:stretch>
            <a:fillRect/>
          </a:stretch>
        </p:blipFill>
        <p:spPr>
          <a:xfrm>
            <a:off x="5959888" y="1245791"/>
            <a:ext cx="1543050" cy="2133600"/>
          </a:xfrm>
          <a:prstGeom prst="rect">
            <a:avLst/>
          </a:prstGeom>
        </p:spPr>
      </p:pic>
      <p:pic>
        <p:nvPicPr>
          <p:cNvPr id="6" name="Picture 5">
            <a:extLst>
              <a:ext uri="{FF2B5EF4-FFF2-40B4-BE49-F238E27FC236}">
                <a16:creationId xmlns:a16="http://schemas.microsoft.com/office/drawing/2014/main" id="{D2AE85C3-CC35-4B2C-8CCB-5FFB0BC06130}"/>
              </a:ext>
            </a:extLst>
          </p:cNvPr>
          <p:cNvPicPr>
            <a:picLocks noChangeAspect="1"/>
          </p:cNvPicPr>
          <p:nvPr/>
        </p:nvPicPr>
        <p:blipFill>
          <a:blip r:embed="rId3"/>
          <a:stretch>
            <a:fillRect/>
          </a:stretch>
        </p:blipFill>
        <p:spPr>
          <a:xfrm>
            <a:off x="4403408" y="3461798"/>
            <a:ext cx="1543050" cy="2133600"/>
          </a:xfrm>
          <a:prstGeom prst="rect">
            <a:avLst/>
          </a:prstGeom>
        </p:spPr>
      </p:pic>
      <p:pic>
        <p:nvPicPr>
          <p:cNvPr id="7" name="Picture 6">
            <a:extLst>
              <a:ext uri="{FF2B5EF4-FFF2-40B4-BE49-F238E27FC236}">
                <a16:creationId xmlns:a16="http://schemas.microsoft.com/office/drawing/2014/main" id="{2E9C6BB2-84FA-41FC-993A-127A9FC0109E}"/>
              </a:ext>
            </a:extLst>
          </p:cNvPr>
          <p:cNvPicPr>
            <a:picLocks noChangeAspect="1"/>
          </p:cNvPicPr>
          <p:nvPr/>
        </p:nvPicPr>
        <p:blipFill>
          <a:blip r:embed="rId3"/>
          <a:stretch>
            <a:fillRect/>
          </a:stretch>
        </p:blipFill>
        <p:spPr>
          <a:xfrm>
            <a:off x="4053650" y="1328198"/>
            <a:ext cx="1543050" cy="2133600"/>
          </a:xfrm>
          <a:prstGeom prst="rect">
            <a:avLst/>
          </a:prstGeom>
        </p:spPr>
      </p:pic>
      <p:pic>
        <p:nvPicPr>
          <p:cNvPr id="12" name="Picture 11">
            <a:extLst>
              <a:ext uri="{FF2B5EF4-FFF2-40B4-BE49-F238E27FC236}">
                <a16:creationId xmlns:a16="http://schemas.microsoft.com/office/drawing/2014/main" id="{2232E7D8-C852-44BB-8A17-7C5DE537087E}"/>
              </a:ext>
            </a:extLst>
          </p:cNvPr>
          <p:cNvPicPr>
            <a:picLocks noChangeAspect="1"/>
          </p:cNvPicPr>
          <p:nvPr/>
        </p:nvPicPr>
        <p:blipFill>
          <a:blip r:embed="rId3"/>
          <a:stretch>
            <a:fillRect/>
          </a:stretch>
        </p:blipFill>
        <p:spPr>
          <a:xfrm>
            <a:off x="8016716" y="3351340"/>
            <a:ext cx="1543050" cy="2133600"/>
          </a:xfrm>
          <a:prstGeom prst="rect">
            <a:avLst/>
          </a:prstGeom>
        </p:spPr>
      </p:pic>
      <p:pic>
        <p:nvPicPr>
          <p:cNvPr id="13" name="Picture 12">
            <a:extLst>
              <a:ext uri="{FF2B5EF4-FFF2-40B4-BE49-F238E27FC236}">
                <a16:creationId xmlns:a16="http://schemas.microsoft.com/office/drawing/2014/main" id="{CAAEF3C7-58CB-45CC-9E47-2D60512D06D6}"/>
              </a:ext>
            </a:extLst>
          </p:cNvPr>
          <p:cNvPicPr>
            <a:picLocks noChangeAspect="1"/>
          </p:cNvPicPr>
          <p:nvPr/>
        </p:nvPicPr>
        <p:blipFill>
          <a:blip r:embed="rId3"/>
          <a:stretch>
            <a:fillRect/>
          </a:stretch>
        </p:blipFill>
        <p:spPr>
          <a:xfrm>
            <a:off x="9710357" y="3344514"/>
            <a:ext cx="1543050" cy="2133600"/>
          </a:xfrm>
          <a:prstGeom prst="rect">
            <a:avLst/>
          </a:prstGeom>
        </p:spPr>
      </p:pic>
      <p:pic>
        <p:nvPicPr>
          <p:cNvPr id="14" name="Picture 13">
            <a:extLst>
              <a:ext uri="{FF2B5EF4-FFF2-40B4-BE49-F238E27FC236}">
                <a16:creationId xmlns:a16="http://schemas.microsoft.com/office/drawing/2014/main" id="{450F6A6F-E669-4C6D-9039-83398F81B5CE}"/>
              </a:ext>
            </a:extLst>
          </p:cNvPr>
          <p:cNvPicPr>
            <a:picLocks noChangeAspect="1"/>
          </p:cNvPicPr>
          <p:nvPr/>
        </p:nvPicPr>
        <p:blipFill>
          <a:blip r:embed="rId3"/>
          <a:stretch>
            <a:fillRect/>
          </a:stretch>
        </p:blipFill>
        <p:spPr>
          <a:xfrm>
            <a:off x="7866126" y="1245791"/>
            <a:ext cx="1543050" cy="2133600"/>
          </a:xfrm>
          <a:prstGeom prst="rect">
            <a:avLst/>
          </a:prstGeom>
        </p:spPr>
      </p:pic>
      <p:pic>
        <p:nvPicPr>
          <p:cNvPr id="15" name="Picture 14">
            <a:extLst>
              <a:ext uri="{FF2B5EF4-FFF2-40B4-BE49-F238E27FC236}">
                <a16:creationId xmlns:a16="http://schemas.microsoft.com/office/drawing/2014/main" id="{3BEE29C5-4795-4C65-BB2B-AD6B183F505A}"/>
              </a:ext>
            </a:extLst>
          </p:cNvPr>
          <p:cNvPicPr>
            <a:picLocks noChangeAspect="1"/>
          </p:cNvPicPr>
          <p:nvPr/>
        </p:nvPicPr>
        <p:blipFill>
          <a:blip r:embed="rId3"/>
          <a:stretch>
            <a:fillRect/>
          </a:stretch>
        </p:blipFill>
        <p:spPr>
          <a:xfrm>
            <a:off x="9609963" y="1245791"/>
            <a:ext cx="1543050" cy="2133600"/>
          </a:xfrm>
          <a:prstGeom prst="rect">
            <a:avLst/>
          </a:prstGeom>
        </p:spPr>
      </p:pic>
      <p:pic>
        <p:nvPicPr>
          <p:cNvPr id="16" name="Picture 15">
            <a:extLst>
              <a:ext uri="{FF2B5EF4-FFF2-40B4-BE49-F238E27FC236}">
                <a16:creationId xmlns:a16="http://schemas.microsoft.com/office/drawing/2014/main" id="{CE216074-0DB1-4133-A500-E6BCC1CD789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726433" y="3478610"/>
            <a:ext cx="868869" cy="570195"/>
          </a:xfrm>
          <a:prstGeom prst="rect">
            <a:avLst/>
          </a:prstGeom>
        </p:spPr>
      </p:pic>
      <p:pic>
        <p:nvPicPr>
          <p:cNvPr id="17" name="Picture 16">
            <a:extLst>
              <a:ext uri="{FF2B5EF4-FFF2-40B4-BE49-F238E27FC236}">
                <a16:creationId xmlns:a16="http://schemas.microsoft.com/office/drawing/2014/main" id="{A92B9A97-97E0-4877-A077-D99CEECCB10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730941" y="4525707"/>
            <a:ext cx="868869" cy="570195"/>
          </a:xfrm>
          <a:prstGeom prst="rect">
            <a:avLst/>
          </a:prstGeom>
        </p:spPr>
      </p:pic>
      <p:pic>
        <p:nvPicPr>
          <p:cNvPr id="20" name="Picture 19">
            <a:extLst>
              <a:ext uri="{FF2B5EF4-FFF2-40B4-BE49-F238E27FC236}">
                <a16:creationId xmlns:a16="http://schemas.microsoft.com/office/drawing/2014/main" id="{850C8EF3-AF3A-4EB9-AD86-987D519480E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168897" y="2456115"/>
            <a:ext cx="868869" cy="570195"/>
          </a:xfrm>
          <a:prstGeom prst="rect">
            <a:avLst/>
          </a:prstGeom>
        </p:spPr>
      </p:pic>
      <p:pic>
        <p:nvPicPr>
          <p:cNvPr id="21" name="Picture 20">
            <a:extLst>
              <a:ext uri="{FF2B5EF4-FFF2-40B4-BE49-F238E27FC236}">
                <a16:creationId xmlns:a16="http://schemas.microsoft.com/office/drawing/2014/main" id="{585E2DC4-B068-4E96-9012-06B7EB6A081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579852" y="3912329"/>
            <a:ext cx="868869" cy="570195"/>
          </a:xfrm>
          <a:prstGeom prst="rect">
            <a:avLst/>
          </a:prstGeom>
        </p:spPr>
      </p:pic>
      <p:pic>
        <p:nvPicPr>
          <p:cNvPr id="22" name="Picture 21">
            <a:extLst>
              <a:ext uri="{FF2B5EF4-FFF2-40B4-BE49-F238E27FC236}">
                <a16:creationId xmlns:a16="http://schemas.microsoft.com/office/drawing/2014/main" id="{100966B3-AC02-4CBE-BA4C-5CA42083856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30641" y="1937966"/>
            <a:ext cx="868869" cy="570195"/>
          </a:xfrm>
          <a:prstGeom prst="rect">
            <a:avLst/>
          </a:prstGeom>
        </p:spPr>
      </p:pic>
      <p:pic>
        <p:nvPicPr>
          <p:cNvPr id="23" name="Picture 22">
            <a:extLst>
              <a:ext uri="{FF2B5EF4-FFF2-40B4-BE49-F238E27FC236}">
                <a16:creationId xmlns:a16="http://schemas.microsoft.com/office/drawing/2014/main" id="{64561375-A330-4F31-8A74-593B215BB03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89809" y="1557144"/>
            <a:ext cx="868869" cy="570195"/>
          </a:xfrm>
          <a:prstGeom prst="rect">
            <a:avLst/>
          </a:prstGeom>
        </p:spPr>
      </p:pic>
      <p:pic>
        <p:nvPicPr>
          <p:cNvPr id="24" name="Picture 23">
            <a:extLst>
              <a:ext uri="{FF2B5EF4-FFF2-40B4-BE49-F238E27FC236}">
                <a16:creationId xmlns:a16="http://schemas.microsoft.com/office/drawing/2014/main" id="{3F6BBC5D-3C50-4D4B-B987-753E9CE161B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409176" y="4353605"/>
            <a:ext cx="868869" cy="570195"/>
          </a:xfrm>
          <a:prstGeom prst="rect">
            <a:avLst/>
          </a:prstGeom>
        </p:spPr>
      </p:pic>
      <p:pic>
        <p:nvPicPr>
          <p:cNvPr id="25" name="Picture 24">
            <a:extLst>
              <a:ext uri="{FF2B5EF4-FFF2-40B4-BE49-F238E27FC236}">
                <a16:creationId xmlns:a16="http://schemas.microsoft.com/office/drawing/2014/main" id="{7879E93E-2254-423F-94DE-390E04289D9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175528" y="1447800"/>
            <a:ext cx="868869" cy="570195"/>
          </a:xfrm>
          <a:prstGeom prst="rect">
            <a:avLst/>
          </a:prstGeom>
        </p:spPr>
      </p:pic>
      <p:pic>
        <p:nvPicPr>
          <p:cNvPr id="26" name="Picture 25">
            <a:extLst>
              <a:ext uri="{FF2B5EF4-FFF2-40B4-BE49-F238E27FC236}">
                <a16:creationId xmlns:a16="http://schemas.microsoft.com/office/drawing/2014/main" id="{5F0640A4-F948-40C4-BD68-E3343050190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99410" y="3604419"/>
            <a:ext cx="868869" cy="570195"/>
          </a:xfrm>
          <a:prstGeom prst="rect">
            <a:avLst/>
          </a:prstGeom>
        </p:spPr>
      </p:pic>
      <p:pic>
        <p:nvPicPr>
          <p:cNvPr id="27" name="Picture 26">
            <a:extLst>
              <a:ext uri="{FF2B5EF4-FFF2-40B4-BE49-F238E27FC236}">
                <a16:creationId xmlns:a16="http://schemas.microsoft.com/office/drawing/2014/main" id="{253A4BFD-AE5D-439B-94C8-239FD723264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220891" y="2636440"/>
            <a:ext cx="914400" cy="742950"/>
          </a:xfrm>
          <a:prstGeom prst="rect">
            <a:avLst/>
          </a:prstGeom>
        </p:spPr>
      </p:pic>
      <p:pic>
        <p:nvPicPr>
          <p:cNvPr id="29" name="Picture 28">
            <a:extLst>
              <a:ext uri="{FF2B5EF4-FFF2-40B4-BE49-F238E27FC236}">
                <a16:creationId xmlns:a16="http://schemas.microsoft.com/office/drawing/2014/main" id="{8E283CB3-ACE8-485A-9693-CCF82B4EF5A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796206" y="2782632"/>
            <a:ext cx="914400" cy="742950"/>
          </a:xfrm>
          <a:prstGeom prst="rect">
            <a:avLst/>
          </a:prstGeom>
        </p:spPr>
      </p:pic>
      <p:pic>
        <p:nvPicPr>
          <p:cNvPr id="30" name="Picture 29">
            <a:extLst>
              <a:ext uri="{FF2B5EF4-FFF2-40B4-BE49-F238E27FC236}">
                <a16:creationId xmlns:a16="http://schemas.microsoft.com/office/drawing/2014/main" id="{7B2C1F54-B905-49B6-B53C-ECEFE48A231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347252" y="1064346"/>
            <a:ext cx="914400" cy="742950"/>
          </a:xfrm>
          <a:prstGeom prst="rect">
            <a:avLst/>
          </a:prstGeom>
        </p:spPr>
      </p:pic>
      <p:pic>
        <p:nvPicPr>
          <p:cNvPr id="31" name="Picture 30">
            <a:extLst>
              <a:ext uri="{FF2B5EF4-FFF2-40B4-BE49-F238E27FC236}">
                <a16:creationId xmlns:a16="http://schemas.microsoft.com/office/drawing/2014/main" id="{88CA09D0-7580-4435-8121-360A044DC9B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1070482" y="4267227"/>
            <a:ext cx="914400" cy="742950"/>
          </a:xfrm>
          <a:prstGeom prst="rect">
            <a:avLst/>
          </a:prstGeom>
        </p:spPr>
      </p:pic>
      <p:pic>
        <p:nvPicPr>
          <p:cNvPr id="32" name="Picture 31">
            <a:extLst>
              <a:ext uri="{FF2B5EF4-FFF2-40B4-BE49-F238E27FC236}">
                <a16:creationId xmlns:a16="http://schemas.microsoft.com/office/drawing/2014/main" id="{92F1AC9D-9A44-47AE-A78F-880479B8560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54" y="1677892"/>
            <a:ext cx="914400" cy="742950"/>
          </a:xfrm>
          <a:prstGeom prst="rect">
            <a:avLst/>
          </a:prstGeom>
        </p:spPr>
      </p:pic>
      <p:pic>
        <p:nvPicPr>
          <p:cNvPr id="33" name="Picture 32">
            <a:extLst>
              <a:ext uri="{FF2B5EF4-FFF2-40B4-BE49-F238E27FC236}">
                <a16:creationId xmlns:a16="http://schemas.microsoft.com/office/drawing/2014/main" id="{070A5C45-37B7-401F-8D21-A63CFB74958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102566" y="2489329"/>
            <a:ext cx="914400" cy="742950"/>
          </a:xfrm>
          <a:prstGeom prst="rect">
            <a:avLst/>
          </a:prstGeom>
        </p:spPr>
      </p:pic>
      <p:pic>
        <p:nvPicPr>
          <p:cNvPr id="34" name="Picture 33">
            <a:extLst>
              <a:ext uri="{FF2B5EF4-FFF2-40B4-BE49-F238E27FC236}">
                <a16:creationId xmlns:a16="http://schemas.microsoft.com/office/drawing/2014/main" id="{95DBC93A-3223-4918-AEA3-46FF6FD250D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791200" y="4688298"/>
            <a:ext cx="914400" cy="742950"/>
          </a:xfrm>
          <a:prstGeom prst="rect">
            <a:avLst/>
          </a:prstGeom>
        </p:spPr>
      </p:pic>
      <p:pic>
        <p:nvPicPr>
          <p:cNvPr id="35" name="Picture 34">
            <a:extLst>
              <a:ext uri="{FF2B5EF4-FFF2-40B4-BE49-F238E27FC236}">
                <a16:creationId xmlns:a16="http://schemas.microsoft.com/office/drawing/2014/main" id="{37129C5D-69AA-4B52-B8EC-0228D8EB8AD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695813" y="803107"/>
            <a:ext cx="914400" cy="742950"/>
          </a:xfrm>
          <a:prstGeom prst="rect">
            <a:avLst/>
          </a:prstGeom>
        </p:spPr>
      </p:pic>
      <p:pic>
        <p:nvPicPr>
          <p:cNvPr id="36" name="Picture 35">
            <a:extLst>
              <a:ext uri="{FF2B5EF4-FFF2-40B4-BE49-F238E27FC236}">
                <a16:creationId xmlns:a16="http://schemas.microsoft.com/office/drawing/2014/main" id="{10FBD0E3-0FC2-49A5-BCAD-90563AE5C30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99889" y="3066242"/>
            <a:ext cx="868869" cy="570195"/>
          </a:xfrm>
          <a:prstGeom prst="rect">
            <a:avLst/>
          </a:prstGeom>
        </p:spPr>
      </p:pic>
      <p:pic>
        <p:nvPicPr>
          <p:cNvPr id="37" name="Picture 36">
            <a:extLst>
              <a:ext uri="{FF2B5EF4-FFF2-40B4-BE49-F238E27FC236}">
                <a16:creationId xmlns:a16="http://schemas.microsoft.com/office/drawing/2014/main" id="{723EDED4-E358-4F70-9287-62A75244010B}"/>
              </a:ext>
            </a:extLst>
          </p:cNvPr>
          <p:cNvPicPr>
            <a:picLocks noChangeAspect="1"/>
          </p:cNvPicPr>
          <p:nvPr/>
        </p:nvPicPr>
        <p:blipFill>
          <a:blip r:embed="rId3"/>
          <a:stretch>
            <a:fillRect/>
          </a:stretch>
        </p:blipFill>
        <p:spPr>
          <a:xfrm rot="16200000">
            <a:off x="575979" y="2146812"/>
            <a:ext cx="1543050" cy="2133600"/>
          </a:xfrm>
          <a:prstGeom prst="rect">
            <a:avLst/>
          </a:prstGeom>
        </p:spPr>
      </p:pic>
      <p:pic>
        <p:nvPicPr>
          <p:cNvPr id="38" name="Picture 37">
            <a:extLst>
              <a:ext uri="{FF2B5EF4-FFF2-40B4-BE49-F238E27FC236}">
                <a16:creationId xmlns:a16="http://schemas.microsoft.com/office/drawing/2014/main" id="{9B2AD5C0-01FD-40AA-963D-3B0F4B0C0CE0}"/>
              </a:ext>
            </a:extLst>
          </p:cNvPr>
          <p:cNvPicPr>
            <a:picLocks noChangeAspect="1"/>
          </p:cNvPicPr>
          <p:nvPr/>
        </p:nvPicPr>
        <p:blipFill>
          <a:blip r:embed="rId6"/>
          <a:stretch>
            <a:fillRect/>
          </a:stretch>
        </p:blipFill>
        <p:spPr>
          <a:xfrm>
            <a:off x="406445" y="4405019"/>
            <a:ext cx="3291470" cy="1210316"/>
          </a:xfrm>
          <a:prstGeom prst="rect">
            <a:avLst/>
          </a:prstGeom>
        </p:spPr>
      </p:pic>
      <p:pic>
        <p:nvPicPr>
          <p:cNvPr id="3" name="Picture 2">
            <a:extLst>
              <a:ext uri="{FF2B5EF4-FFF2-40B4-BE49-F238E27FC236}">
                <a16:creationId xmlns:a16="http://schemas.microsoft.com/office/drawing/2014/main" id="{D5EE31D6-1CDA-4135-8E93-8DB567D2E66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241767" y="5049705"/>
            <a:ext cx="1036278" cy="499271"/>
          </a:xfrm>
          <a:prstGeom prst="rect">
            <a:avLst/>
          </a:prstGeom>
        </p:spPr>
      </p:pic>
      <p:pic>
        <p:nvPicPr>
          <p:cNvPr id="39" name="Picture 38">
            <a:extLst>
              <a:ext uri="{FF2B5EF4-FFF2-40B4-BE49-F238E27FC236}">
                <a16:creationId xmlns:a16="http://schemas.microsoft.com/office/drawing/2014/main" id="{18DC4321-86E2-4C5E-9464-147477DDC84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1009543" y="5074403"/>
            <a:ext cx="1036278" cy="499271"/>
          </a:xfrm>
          <a:prstGeom prst="rect">
            <a:avLst/>
          </a:prstGeom>
        </p:spPr>
      </p:pic>
      <p:pic>
        <p:nvPicPr>
          <p:cNvPr id="40" name="Picture 39">
            <a:extLst>
              <a:ext uri="{FF2B5EF4-FFF2-40B4-BE49-F238E27FC236}">
                <a16:creationId xmlns:a16="http://schemas.microsoft.com/office/drawing/2014/main" id="{28067D4B-54FD-44E2-A904-C5073E4229A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712397" y="5116064"/>
            <a:ext cx="1036278" cy="499271"/>
          </a:xfrm>
          <a:prstGeom prst="rect">
            <a:avLst/>
          </a:prstGeom>
        </p:spPr>
      </p:pic>
      <p:pic>
        <p:nvPicPr>
          <p:cNvPr id="41" name="Picture 40">
            <a:extLst>
              <a:ext uri="{FF2B5EF4-FFF2-40B4-BE49-F238E27FC236}">
                <a16:creationId xmlns:a16="http://schemas.microsoft.com/office/drawing/2014/main" id="{F4F4FB04-29B6-4D9F-97CE-DAF52FD1BF37}"/>
              </a:ext>
            </a:extLst>
          </p:cNvPr>
          <p:cNvPicPr>
            <a:picLocks noChangeAspect="1"/>
          </p:cNvPicPr>
          <p:nvPr/>
        </p:nvPicPr>
        <p:blipFill>
          <a:blip r:embed="rId7">
            <a:clrChange>
              <a:clrFrom>
                <a:srgbClr val="FFFFFF"/>
              </a:clrFrom>
              <a:clrTo>
                <a:srgbClr val="FFFFFF">
                  <a:alpha val="0"/>
                </a:srgbClr>
              </a:clrTo>
            </a:clrChange>
          </a:blip>
          <a:stretch>
            <a:fillRect/>
          </a:stretch>
        </p:blipFill>
        <p:spPr>
          <a:xfrm rot="21327213">
            <a:off x="7286313" y="5230482"/>
            <a:ext cx="1036278" cy="499271"/>
          </a:xfrm>
          <a:prstGeom prst="rect">
            <a:avLst/>
          </a:prstGeom>
        </p:spPr>
      </p:pic>
      <p:pic>
        <p:nvPicPr>
          <p:cNvPr id="42" name="Picture 41">
            <a:extLst>
              <a:ext uri="{FF2B5EF4-FFF2-40B4-BE49-F238E27FC236}">
                <a16:creationId xmlns:a16="http://schemas.microsoft.com/office/drawing/2014/main" id="{DDD36800-7B2F-4C02-A770-5FAAC8761C03}"/>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293967" y="5350038"/>
            <a:ext cx="1036278" cy="499271"/>
          </a:xfrm>
          <a:prstGeom prst="rect">
            <a:avLst/>
          </a:prstGeom>
        </p:spPr>
      </p:pic>
      <p:pic>
        <p:nvPicPr>
          <p:cNvPr id="43" name="Picture 42">
            <a:extLst>
              <a:ext uri="{FF2B5EF4-FFF2-40B4-BE49-F238E27FC236}">
                <a16:creationId xmlns:a16="http://schemas.microsoft.com/office/drawing/2014/main" id="{8132755C-5EAC-4E9B-88CA-DD5E767411DD}"/>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3754" y="5299340"/>
            <a:ext cx="575599" cy="447688"/>
          </a:xfrm>
          <a:prstGeom prst="rect">
            <a:avLst/>
          </a:prstGeom>
        </p:spPr>
      </p:pic>
      <p:pic>
        <p:nvPicPr>
          <p:cNvPr id="44" name="Picture 43">
            <a:extLst>
              <a:ext uri="{FF2B5EF4-FFF2-40B4-BE49-F238E27FC236}">
                <a16:creationId xmlns:a16="http://schemas.microsoft.com/office/drawing/2014/main" id="{D1AB6106-1B11-4215-82C0-649F14BCDC7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034948" y="5610684"/>
            <a:ext cx="575599" cy="447688"/>
          </a:xfrm>
          <a:prstGeom prst="rect">
            <a:avLst/>
          </a:prstGeom>
        </p:spPr>
      </p:pic>
      <p:pic>
        <p:nvPicPr>
          <p:cNvPr id="45" name="Picture 44">
            <a:extLst>
              <a:ext uri="{FF2B5EF4-FFF2-40B4-BE49-F238E27FC236}">
                <a16:creationId xmlns:a16="http://schemas.microsoft.com/office/drawing/2014/main" id="{BD5AE707-2FF2-4B10-B3F2-F87038CEE305}"/>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1497755" y="5537741"/>
            <a:ext cx="575599" cy="447688"/>
          </a:xfrm>
          <a:prstGeom prst="rect">
            <a:avLst/>
          </a:prstGeom>
        </p:spPr>
      </p:pic>
      <p:pic>
        <p:nvPicPr>
          <p:cNvPr id="46" name="Picture 45">
            <a:extLst>
              <a:ext uri="{FF2B5EF4-FFF2-40B4-BE49-F238E27FC236}">
                <a16:creationId xmlns:a16="http://schemas.microsoft.com/office/drawing/2014/main" id="{FDCA9447-ED84-4CE1-A1CA-A8637483F7A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533945" y="5339987"/>
            <a:ext cx="575599" cy="447688"/>
          </a:xfrm>
          <a:prstGeom prst="rect">
            <a:avLst/>
          </a:prstGeom>
        </p:spPr>
      </p:pic>
      <p:pic>
        <p:nvPicPr>
          <p:cNvPr id="47" name="Picture 46">
            <a:extLst>
              <a:ext uri="{FF2B5EF4-FFF2-40B4-BE49-F238E27FC236}">
                <a16:creationId xmlns:a16="http://schemas.microsoft.com/office/drawing/2014/main" id="{33DB2C05-9EFA-4012-8AF8-654CB44F9DD7}"/>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8646439" y="5484940"/>
            <a:ext cx="575599" cy="447688"/>
          </a:xfrm>
          <a:prstGeom prst="rect">
            <a:avLst/>
          </a:prstGeom>
        </p:spPr>
      </p:pic>
      <p:pic>
        <p:nvPicPr>
          <p:cNvPr id="48" name="Picture 47">
            <a:extLst>
              <a:ext uri="{FF2B5EF4-FFF2-40B4-BE49-F238E27FC236}">
                <a16:creationId xmlns:a16="http://schemas.microsoft.com/office/drawing/2014/main" id="{E6C752F2-71DE-43B4-B57E-2FCE11D6FE2B}"/>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460784" y="5516160"/>
            <a:ext cx="575599" cy="447688"/>
          </a:xfrm>
          <a:prstGeom prst="rect">
            <a:avLst/>
          </a:prstGeom>
        </p:spPr>
      </p:pic>
      <p:pic>
        <p:nvPicPr>
          <p:cNvPr id="8" name="Picture 7">
            <a:extLst>
              <a:ext uri="{FF2B5EF4-FFF2-40B4-BE49-F238E27FC236}">
                <a16:creationId xmlns:a16="http://schemas.microsoft.com/office/drawing/2014/main" id="{E3691CB0-DF73-4695-CD01-CD59F53131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3446535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EF93-9042-4D45-97DC-C77F1AD05DD4}"/>
              </a:ext>
            </a:extLst>
          </p:cNvPr>
          <p:cNvSpPr>
            <a:spLocks noGrp="1"/>
          </p:cNvSpPr>
          <p:nvPr>
            <p:ph type="title"/>
          </p:nvPr>
        </p:nvSpPr>
        <p:spPr>
          <a:xfrm>
            <a:off x="838200" y="54323"/>
            <a:ext cx="10515600" cy="1325563"/>
          </a:xfrm>
        </p:spPr>
        <p:txBody>
          <a:bodyPr/>
          <a:lstStyle/>
          <a:p>
            <a:pPr algn="ctr"/>
            <a:r>
              <a:rPr lang="en-US" b="1" dirty="0">
                <a:solidFill>
                  <a:srgbClr val="00B0F0"/>
                </a:solidFill>
              </a:rPr>
              <a:t>One Health: </a:t>
            </a:r>
            <a:r>
              <a:rPr lang="en-US" b="1" dirty="0">
                <a:solidFill>
                  <a:srgbClr val="FF0000"/>
                </a:solidFill>
              </a:rPr>
              <a:t>Part 3-- Human health</a:t>
            </a:r>
            <a:endParaRPr lang="en-US" dirty="0">
              <a:solidFill>
                <a:srgbClr val="FF0000"/>
              </a:solidFill>
            </a:endParaRPr>
          </a:p>
        </p:txBody>
      </p:sp>
      <p:pic>
        <p:nvPicPr>
          <p:cNvPr id="12" name="Picture 11">
            <a:extLst>
              <a:ext uri="{FF2B5EF4-FFF2-40B4-BE49-F238E27FC236}">
                <a16:creationId xmlns:a16="http://schemas.microsoft.com/office/drawing/2014/main" id="{2232E7D8-C852-44BB-8A17-7C5DE537087E}"/>
              </a:ext>
            </a:extLst>
          </p:cNvPr>
          <p:cNvPicPr>
            <a:picLocks noChangeAspect="1"/>
          </p:cNvPicPr>
          <p:nvPr/>
        </p:nvPicPr>
        <p:blipFill>
          <a:blip r:embed="rId3"/>
          <a:stretch>
            <a:fillRect/>
          </a:stretch>
        </p:blipFill>
        <p:spPr>
          <a:xfrm>
            <a:off x="8016716" y="3351340"/>
            <a:ext cx="1543050" cy="2133600"/>
          </a:xfrm>
          <a:prstGeom prst="rect">
            <a:avLst/>
          </a:prstGeom>
        </p:spPr>
      </p:pic>
      <p:pic>
        <p:nvPicPr>
          <p:cNvPr id="13" name="Picture 12">
            <a:extLst>
              <a:ext uri="{FF2B5EF4-FFF2-40B4-BE49-F238E27FC236}">
                <a16:creationId xmlns:a16="http://schemas.microsoft.com/office/drawing/2014/main" id="{CAAEF3C7-58CB-45CC-9E47-2D60512D06D6}"/>
              </a:ext>
            </a:extLst>
          </p:cNvPr>
          <p:cNvPicPr>
            <a:picLocks noChangeAspect="1"/>
          </p:cNvPicPr>
          <p:nvPr/>
        </p:nvPicPr>
        <p:blipFill>
          <a:blip r:embed="rId3"/>
          <a:stretch>
            <a:fillRect/>
          </a:stretch>
        </p:blipFill>
        <p:spPr>
          <a:xfrm>
            <a:off x="9710357" y="3344514"/>
            <a:ext cx="1543050" cy="2133600"/>
          </a:xfrm>
          <a:prstGeom prst="rect">
            <a:avLst/>
          </a:prstGeom>
        </p:spPr>
      </p:pic>
      <p:pic>
        <p:nvPicPr>
          <p:cNvPr id="14" name="Picture 13">
            <a:extLst>
              <a:ext uri="{FF2B5EF4-FFF2-40B4-BE49-F238E27FC236}">
                <a16:creationId xmlns:a16="http://schemas.microsoft.com/office/drawing/2014/main" id="{450F6A6F-E669-4C6D-9039-83398F81B5CE}"/>
              </a:ext>
            </a:extLst>
          </p:cNvPr>
          <p:cNvPicPr>
            <a:picLocks noChangeAspect="1"/>
          </p:cNvPicPr>
          <p:nvPr/>
        </p:nvPicPr>
        <p:blipFill>
          <a:blip r:embed="rId3"/>
          <a:stretch>
            <a:fillRect/>
          </a:stretch>
        </p:blipFill>
        <p:spPr>
          <a:xfrm>
            <a:off x="7866126" y="1245791"/>
            <a:ext cx="1543050" cy="2133600"/>
          </a:xfrm>
          <a:prstGeom prst="rect">
            <a:avLst/>
          </a:prstGeom>
        </p:spPr>
      </p:pic>
      <p:pic>
        <p:nvPicPr>
          <p:cNvPr id="15" name="Picture 14">
            <a:extLst>
              <a:ext uri="{FF2B5EF4-FFF2-40B4-BE49-F238E27FC236}">
                <a16:creationId xmlns:a16="http://schemas.microsoft.com/office/drawing/2014/main" id="{3BEE29C5-4795-4C65-BB2B-AD6B183F505A}"/>
              </a:ext>
            </a:extLst>
          </p:cNvPr>
          <p:cNvPicPr>
            <a:picLocks noChangeAspect="1"/>
          </p:cNvPicPr>
          <p:nvPr/>
        </p:nvPicPr>
        <p:blipFill>
          <a:blip r:embed="rId3"/>
          <a:stretch>
            <a:fillRect/>
          </a:stretch>
        </p:blipFill>
        <p:spPr>
          <a:xfrm>
            <a:off x="9609963" y="1245791"/>
            <a:ext cx="1543050" cy="2133600"/>
          </a:xfrm>
          <a:prstGeom prst="rect">
            <a:avLst/>
          </a:prstGeom>
        </p:spPr>
      </p:pic>
      <p:pic>
        <p:nvPicPr>
          <p:cNvPr id="16" name="Picture 15">
            <a:extLst>
              <a:ext uri="{FF2B5EF4-FFF2-40B4-BE49-F238E27FC236}">
                <a16:creationId xmlns:a16="http://schemas.microsoft.com/office/drawing/2014/main" id="{CE216074-0DB1-4133-A500-E6BCC1CD789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367369" y="1729196"/>
            <a:ext cx="868869" cy="570195"/>
          </a:xfrm>
          <a:prstGeom prst="rect">
            <a:avLst/>
          </a:prstGeom>
        </p:spPr>
      </p:pic>
      <p:pic>
        <p:nvPicPr>
          <p:cNvPr id="17" name="Picture 16">
            <a:extLst>
              <a:ext uri="{FF2B5EF4-FFF2-40B4-BE49-F238E27FC236}">
                <a16:creationId xmlns:a16="http://schemas.microsoft.com/office/drawing/2014/main" id="{A92B9A97-97E0-4877-A077-D99CEECCB10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45326" y="2295834"/>
            <a:ext cx="868869" cy="570195"/>
          </a:xfrm>
          <a:prstGeom prst="rect">
            <a:avLst/>
          </a:prstGeom>
        </p:spPr>
      </p:pic>
      <p:pic>
        <p:nvPicPr>
          <p:cNvPr id="20" name="Picture 19">
            <a:extLst>
              <a:ext uri="{FF2B5EF4-FFF2-40B4-BE49-F238E27FC236}">
                <a16:creationId xmlns:a16="http://schemas.microsoft.com/office/drawing/2014/main" id="{850C8EF3-AF3A-4EB9-AD86-987D519480E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175921" y="3662096"/>
            <a:ext cx="868869" cy="570195"/>
          </a:xfrm>
          <a:prstGeom prst="rect">
            <a:avLst/>
          </a:prstGeom>
        </p:spPr>
      </p:pic>
      <p:pic>
        <p:nvPicPr>
          <p:cNvPr id="21" name="Picture 20">
            <a:extLst>
              <a:ext uri="{FF2B5EF4-FFF2-40B4-BE49-F238E27FC236}">
                <a16:creationId xmlns:a16="http://schemas.microsoft.com/office/drawing/2014/main" id="{585E2DC4-B068-4E96-9012-06B7EB6A081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354051" y="3636389"/>
            <a:ext cx="868869" cy="570195"/>
          </a:xfrm>
          <a:prstGeom prst="rect">
            <a:avLst/>
          </a:prstGeom>
        </p:spPr>
      </p:pic>
      <p:pic>
        <p:nvPicPr>
          <p:cNvPr id="22" name="Picture 21">
            <a:extLst>
              <a:ext uri="{FF2B5EF4-FFF2-40B4-BE49-F238E27FC236}">
                <a16:creationId xmlns:a16="http://schemas.microsoft.com/office/drawing/2014/main" id="{100966B3-AC02-4CBE-BA4C-5CA42083856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08846" y="2706994"/>
            <a:ext cx="868869" cy="570195"/>
          </a:xfrm>
          <a:prstGeom prst="rect">
            <a:avLst/>
          </a:prstGeom>
        </p:spPr>
      </p:pic>
      <p:pic>
        <p:nvPicPr>
          <p:cNvPr id="23" name="Picture 22">
            <a:extLst>
              <a:ext uri="{FF2B5EF4-FFF2-40B4-BE49-F238E27FC236}">
                <a16:creationId xmlns:a16="http://schemas.microsoft.com/office/drawing/2014/main" id="{64561375-A330-4F31-8A74-593B215BB03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89809" y="1557144"/>
            <a:ext cx="868869" cy="570195"/>
          </a:xfrm>
          <a:prstGeom prst="rect">
            <a:avLst/>
          </a:prstGeom>
        </p:spPr>
      </p:pic>
      <p:pic>
        <p:nvPicPr>
          <p:cNvPr id="24" name="Picture 23">
            <a:extLst>
              <a:ext uri="{FF2B5EF4-FFF2-40B4-BE49-F238E27FC236}">
                <a16:creationId xmlns:a16="http://schemas.microsoft.com/office/drawing/2014/main" id="{3F6BBC5D-3C50-4D4B-B987-753E9CE161B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409176" y="4353605"/>
            <a:ext cx="868869" cy="570195"/>
          </a:xfrm>
          <a:prstGeom prst="rect">
            <a:avLst/>
          </a:prstGeom>
        </p:spPr>
      </p:pic>
      <p:pic>
        <p:nvPicPr>
          <p:cNvPr id="25" name="Picture 24">
            <a:extLst>
              <a:ext uri="{FF2B5EF4-FFF2-40B4-BE49-F238E27FC236}">
                <a16:creationId xmlns:a16="http://schemas.microsoft.com/office/drawing/2014/main" id="{7879E93E-2254-423F-94DE-390E04289D9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175528" y="1447800"/>
            <a:ext cx="868869" cy="570195"/>
          </a:xfrm>
          <a:prstGeom prst="rect">
            <a:avLst/>
          </a:prstGeom>
        </p:spPr>
      </p:pic>
      <p:pic>
        <p:nvPicPr>
          <p:cNvPr id="26" name="Picture 25">
            <a:extLst>
              <a:ext uri="{FF2B5EF4-FFF2-40B4-BE49-F238E27FC236}">
                <a16:creationId xmlns:a16="http://schemas.microsoft.com/office/drawing/2014/main" id="{5F0640A4-F948-40C4-BD68-E3343050190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59052" y="3386548"/>
            <a:ext cx="868869" cy="570195"/>
          </a:xfrm>
          <a:prstGeom prst="rect">
            <a:avLst/>
          </a:prstGeom>
        </p:spPr>
      </p:pic>
      <p:pic>
        <p:nvPicPr>
          <p:cNvPr id="27" name="Picture 26">
            <a:extLst>
              <a:ext uri="{FF2B5EF4-FFF2-40B4-BE49-F238E27FC236}">
                <a16:creationId xmlns:a16="http://schemas.microsoft.com/office/drawing/2014/main" id="{253A4BFD-AE5D-439B-94C8-239FD723264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1253406" y="4426468"/>
            <a:ext cx="914400" cy="742950"/>
          </a:xfrm>
          <a:prstGeom prst="rect">
            <a:avLst/>
          </a:prstGeom>
        </p:spPr>
      </p:pic>
      <p:pic>
        <p:nvPicPr>
          <p:cNvPr id="28" name="Picture 27">
            <a:extLst>
              <a:ext uri="{FF2B5EF4-FFF2-40B4-BE49-F238E27FC236}">
                <a16:creationId xmlns:a16="http://schemas.microsoft.com/office/drawing/2014/main" id="{4274F423-0B60-4433-B21C-E6214EBB56F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670339" y="4861051"/>
            <a:ext cx="914400" cy="742950"/>
          </a:xfrm>
          <a:prstGeom prst="rect">
            <a:avLst/>
          </a:prstGeom>
        </p:spPr>
      </p:pic>
      <p:pic>
        <p:nvPicPr>
          <p:cNvPr id="29" name="Picture 28">
            <a:extLst>
              <a:ext uri="{FF2B5EF4-FFF2-40B4-BE49-F238E27FC236}">
                <a16:creationId xmlns:a16="http://schemas.microsoft.com/office/drawing/2014/main" id="{8E283CB3-ACE8-485A-9693-CCF82B4EF5A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1019091" y="2601564"/>
            <a:ext cx="914400" cy="742950"/>
          </a:xfrm>
          <a:prstGeom prst="rect">
            <a:avLst/>
          </a:prstGeom>
        </p:spPr>
      </p:pic>
      <p:pic>
        <p:nvPicPr>
          <p:cNvPr id="30" name="Picture 29">
            <a:extLst>
              <a:ext uri="{FF2B5EF4-FFF2-40B4-BE49-F238E27FC236}">
                <a16:creationId xmlns:a16="http://schemas.microsoft.com/office/drawing/2014/main" id="{7B2C1F54-B905-49B6-B53C-ECEFE48A231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347252" y="1064346"/>
            <a:ext cx="914400" cy="742950"/>
          </a:xfrm>
          <a:prstGeom prst="rect">
            <a:avLst/>
          </a:prstGeom>
        </p:spPr>
      </p:pic>
      <p:pic>
        <p:nvPicPr>
          <p:cNvPr id="31" name="Picture 30">
            <a:extLst>
              <a:ext uri="{FF2B5EF4-FFF2-40B4-BE49-F238E27FC236}">
                <a16:creationId xmlns:a16="http://schemas.microsoft.com/office/drawing/2014/main" id="{88CA09D0-7580-4435-8121-360A044DC9B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465433" y="1222851"/>
            <a:ext cx="914400" cy="742950"/>
          </a:xfrm>
          <a:prstGeom prst="rect">
            <a:avLst/>
          </a:prstGeom>
        </p:spPr>
      </p:pic>
      <p:pic>
        <p:nvPicPr>
          <p:cNvPr id="32" name="Picture 31">
            <a:extLst>
              <a:ext uri="{FF2B5EF4-FFF2-40B4-BE49-F238E27FC236}">
                <a16:creationId xmlns:a16="http://schemas.microsoft.com/office/drawing/2014/main" id="{92F1AC9D-9A44-47AE-A78F-880479B8560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962370" y="2391379"/>
            <a:ext cx="914400" cy="742950"/>
          </a:xfrm>
          <a:prstGeom prst="rect">
            <a:avLst/>
          </a:prstGeom>
        </p:spPr>
      </p:pic>
      <p:pic>
        <p:nvPicPr>
          <p:cNvPr id="33" name="Picture 32">
            <a:extLst>
              <a:ext uri="{FF2B5EF4-FFF2-40B4-BE49-F238E27FC236}">
                <a16:creationId xmlns:a16="http://schemas.microsoft.com/office/drawing/2014/main" id="{070A5C45-37B7-401F-8D21-A63CFB74958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138714" y="2928695"/>
            <a:ext cx="914400" cy="742950"/>
          </a:xfrm>
          <a:prstGeom prst="rect">
            <a:avLst/>
          </a:prstGeom>
        </p:spPr>
      </p:pic>
      <p:pic>
        <p:nvPicPr>
          <p:cNvPr id="34" name="Picture 33">
            <a:extLst>
              <a:ext uri="{FF2B5EF4-FFF2-40B4-BE49-F238E27FC236}">
                <a16:creationId xmlns:a16="http://schemas.microsoft.com/office/drawing/2014/main" id="{95DBC93A-3223-4918-AEA3-46FF6FD250D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868501" y="1033358"/>
            <a:ext cx="914400" cy="742950"/>
          </a:xfrm>
          <a:prstGeom prst="rect">
            <a:avLst/>
          </a:prstGeom>
        </p:spPr>
      </p:pic>
      <p:sp>
        <p:nvSpPr>
          <p:cNvPr id="8" name="Content Placeholder 7">
            <a:extLst>
              <a:ext uri="{FF2B5EF4-FFF2-40B4-BE49-F238E27FC236}">
                <a16:creationId xmlns:a16="http://schemas.microsoft.com/office/drawing/2014/main" id="{9047DD17-760C-4415-A075-0B3704F07884}"/>
              </a:ext>
            </a:extLst>
          </p:cNvPr>
          <p:cNvSpPr>
            <a:spLocks noGrp="1"/>
          </p:cNvSpPr>
          <p:nvPr>
            <p:ph idx="1"/>
          </p:nvPr>
        </p:nvSpPr>
        <p:spPr>
          <a:xfrm>
            <a:off x="1267301" y="2340353"/>
            <a:ext cx="10515600" cy="4351338"/>
          </a:xfrm>
        </p:spPr>
        <p:txBody>
          <a:bodyPr/>
          <a:lstStyle/>
          <a:p>
            <a:pPr marL="0" indent="0">
              <a:buNone/>
            </a:pPr>
            <a:r>
              <a:rPr lang="en-US" dirty="0"/>
              <a:t> </a:t>
            </a:r>
          </a:p>
        </p:txBody>
      </p:sp>
      <p:pic>
        <p:nvPicPr>
          <p:cNvPr id="38" name="Picture 37">
            <a:extLst>
              <a:ext uri="{FF2B5EF4-FFF2-40B4-BE49-F238E27FC236}">
                <a16:creationId xmlns:a16="http://schemas.microsoft.com/office/drawing/2014/main" id="{8ACE9F79-DFB2-4741-A1F4-3510FCB6873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81882" y="2131175"/>
            <a:ext cx="868869" cy="570195"/>
          </a:xfrm>
          <a:prstGeom prst="rect">
            <a:avLst/>
          </a:prstGeom>
        </p:spPr>
      </p:pic>
      <p:pic>
        <p:nvPicPr>
          <p:cNvPr id="40" name="Picture 39">
            <a:extLst>
              <a:ext uri="{FF2B5EF4-FFF2-40B4-BE49-F238E27FC236}">
                <a16:creationId xmlns:a16="http://schemas.microsoft.com/office/drawing/2014/main" id="{F55FBD60-39D2-45E5-9628-4439B11EFA96}"/>
              </a:ext>
            </a:extLst>
          </p:cNvPr>
          <p:cNvPicPr>
            <a:picLocks noChangeAspect="1"/>
          </p:cNvPicPr>
          <p:nvPr/>
        </p:nvPicPr>
        <p:blipFill>
          <a:blip r:embed="rId6"/>
          <a:stretch>
            <a:fillRect/>
          </a:stretch>
        </p:blipFill>
        <p:spPr>
          <a:xfrm>
            <a:off x="4243324" y="2586994"/>
            <a:ext cx="3291470" cy="1210316"/>
          </a:xfrm>
          <a:prstGeom prst="rect">
            <a:avLst/>
          </a:prstGeom>
        </p:spPr>
      </p:pic>
      <p:pic>
        <p:nvPicPr>
          <p:cNvPr id="41" name="Picture 40">
            <a:extLst>
              <a:ext uri="{FF2B5EF4-FFF2-40B4-BE49-F238E27FC236}">
                <a16:creationId xmlns:a16="http://schemas.microsoft.com/office/drawing/2014/main" id="{23630266-9294-404E-B349-8648457E0FD7}"/>
              </a:ext>
            </a:extLst>
          </p:cNvPr>
          <p:cNvPicPr>
            <a:picLocks noChangeAspect="1"/>
          </p:cNvPicPr>
          <p:nvPr/>
        </p:nvPicPr>
        <p:blipFill>
          <a:blip r:embed="rId6"/>
          <a:stretch>
            <a:fillRect/>
          </a:stretch>
        </p:blipFill>
        <p:spPr>
          <a:xfrm>
            <a:off x="4320566" y="4096044"/>
            <a:ext cx="3291470" cy="1210316"/>
          </a:xfrm>
          <a:prstGeom prst="rect">
            <a:avLst/>
          </a:prstGeom>
        </p:spPr>
      </p:pic>
      <p:pic>
        <p:nvPicPr>
          <p:cNvPr id="42" name="Picture 41">
            <a:extLst>
              <a:ext uri="{FF2B5EF4-FFF2-40B4-BE49-F238E27FC236}">
                <a16:creationId xmlns:a16="http://schemas.microsoft.com/office/drawing/2014/main" id="{FF100D79-598F-42D8-9BE4-595AD7D75449}"/>
              </a:ext>
            </a:extLst>
          </p:cNvPr>
          <p:cNvPicPr>
            <a:picLocks noChangeAspect="1"/>
          </p:cNvPicPr>
          <p:nvPr/>
        </p:nvPicPr>
        <p:blipFill>
          <a:blip r:embed="rId6"/>
          <a:stretch>
            <a:fillRect/>
          </a:stretch>
        </p:blipFill>
        <p:spPr>
          <a:xfrm>
            <a:off x="348808" y="4073861"/>
            <a:ext cx="3291470" cy="1210316"/>
          </a:xfrm>
          <a:prstGeom prst="rect">
            <a:avLst/>
          </a:prstGeom>
        </p:spPr>
      </p:pic>
      <p:pic>
        <p:nvPicPr>
          <p:cNvPr id="35" name="Picture 34">
            <a:extLst>
              <a:ext uri="{FF2B5EF4-FFF2-40B4-BE49-F238E27FC236}">
                <a16:creationId xmlns:a16="http://schemas.microsoft.com/office/drawing/2014/main" id="{A739C604-591B-49B3-B375-17918C4F7DC0}"/>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241767" y="5049705"/>
            <a:ext cx="1036278" cy="499271"/>
          </a:xfrm>
          <a:prstGeom prst="rect">
            <a:avLst/>
          </a:prstGeom>
        </p:spPr>
      </p:pic>
      <p:pic>
        <p:nvPicPr>
          <p:cNvPr id="36" name="Picture 35">
            <a:extLst>
              <a:ext uri="{FF2B5EF4-FFF2-40B4-BE49-F238E27FC236}">
                <a16:creationId xmlns:a16="http://schemas.microsoft.com/office/drawing/2014/main" id="{EF349289-6E98-40E4-806A-FB1A71C0E5E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425740" y="5406854"/>
            <a:ext cx="1036278" cy="499271"/>
          </a:xfrm>
          <a:prstGeom prst="rect">
            <a:avLst/>
          </a:prstGeom>
        </p:spPr>
      </p:pic>
      <p:pic>
        <p:nvPicPr>
          <p:cNvPr id="37" name="Picture 36">
            <a:extLst>
              <a:ext uri="{FF2B5EF4-FFF2-40B4-BE49-F238E27FC236}">
                <a16:creationId xmlns:a16="http://schemas.microsoft.com/office/drawing/2014/main" id="{8B9EA46F-0C3A-43DF-A5C6-8CDE30E78E9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294409" y="5410167"/>
            <a:ext cx="1036278" cy="499271"/>
          </a:xfrm>
          <a:prstGeom prst="rect">
            <a:avLst/>
          </a:prstGeom>
        </p:spPr>
      </p:pic>
      <p:pic>
        <p:nvPicPr>
          <p:cNvPr id="39" name="Picture 38">
            <a:extLst>
              <a:ext uri="{FF2B5EF4-FFF2-40B4-BE49-F238E27FC236}">
                <a16:creationId xmlns:a16="http://schemas.microsoft.com/office/drawing/2014/main" id="{12585D47-33BA-4A95-BA0F-355112CA525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481279" y="5104730"/>
            <a:ext cx="1036278" cy="499271"/>
          </a:xfrm>
          <a:prstGeom prst="rect">
            <a:avLst/>
          </a:prstGeom>
        </p:spPr>
      </p:pic>
      <p:pic>
        <p:nvPicPr>
          <p:cNvPr id="43" name="Picture 42">
            <a:extLst>
              <a:ext uri="{FF2B5EF4-FFF2-40B4-BE49-F238E27FC236}">
                <a16:creationId xmlns:a16="http://schemas.microsoft.com/office/drawing/2014/main" id="{741E4557-FDF5-48B4-8152-E2C438C607E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1000015" y="5083189"/>
            <a:ext cx="1036278" cy="499271"/>
          </a:xfrm>
          <a:prstGeom prst="rect">
            <a:avLst/>
          </a:prstGeom>
        </p:spPr>
      </p:pic>
      <p:pic>
        <p:nvPicPr>
          <p:cNvPr id="44" name="Picture 43">
            <a:extLst>
              <a:ext uri="{FF2B5EF4-FFF2-40B4-BE49-F238E27FC236}">
                <a16:creationId xmlns:a16="http://schemas.microsoft.com/office/drawing/2014/main" id="{2BFA0D9E-C1BC-4D1A-8FE3-1796F22A8EEF}"/>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390702" y="5284177"/>
            <a:ext cx="575599" cy="447688"/>
          </a:xfrm>
          <a:prstGeom prst="rect">
            <a:avLst/>
          </a:prstGeom>
        </p:spPr>
      </p:pic>
      <p:pic>
        <p:nvPicPr>
          <p:cNvPr id="45" name="Picture 44">
            <a:extLst>
              <a:ext uri="{FF2B5EF4-FFF2-40B4-BE49-F238E27FC236}">
                <a16:creationId xmlns:a16="http://schemas.microsoft.com/office/drawing/2014/main" id="{FFB4C3D2-C936-4447-8807-3B75F8763AF5}"/>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0" y="5332824"/>
            <a:ext cx="575599" cy="447688"/>
          </a:xfrm>
          <a:prstGeom prst="rect">
            <a:avLst/>
          </a:prstGeom>
        </p:spPr>
      </p:pic>
      <p:pic>
        <p:nvPicPr>
          <p:cNvPr id="46" name="Picture 45">
            <a:extLst>
              <a:ext uri="{FF2B5EF4-FFF2-40B4-BE49-F238E27FC236}">
                <a16:creationId xmlns:a16="http://schemas.microsoft.com/office/drawing/2014/main" id="{9F4F88D5-37CD-4E8C-AB56-F83D68AC1D4A}"/>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7820989" y="5529459"/>
            <a:ext cx="575599" cy="447688"/>
          </a:xfrm>
          <a:prstGeom prst="rect">
            <a:avLst/>
          </a:prstGeom>
        </p:spPr>
      </p:pic>
      <p:pic>
        <p:nvPicPr>
          <p:cNvPr id="47" name="Picture 46">
            <a:extLst>
              <a:ext uri="{FF2B5EF4-FFF2-40B4-BE49-F238E27FC236}">
                <a16:creationId xmlns:a16="http://schemas.microsoft.com/office/drawing/2014/main" id="{34525CB3-3D00-431F-BEAC-B3291E6A8690}"/>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9350131" y="5816325"/>
            <a:ext cx="575599" cy="447688"/>
          </a:xfrm>
          <a:prstGeom prst="rect">
            <a:avLst/>
          </a:prstGeom>
        </p:spPr>
      </p:pic>
      <p:pic>
        <p:nvPicPr>
          <p:cNvPr id="48" name="Picture 47">
            <a:extLst>
              <a:ext uri="{FF2B5EF4-FFF2-40B4-BE49-F238E27FC236}">
                <a16:creationId xmlns:a16="http://schemas.microsoft.com/office/drawing/2014/main" id="{26D6F89D-7AC0-475F-88FC-0CF64ACE1496}"/>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9756964" y="5520343"/>
            <a:ext cx="575599" cy="447688"/>
          </a:xfrm>
          <a:prstGeom prst="rect">
            <a:avLst/>
          </a:prstGeom>
        </p:spPr>
      </p:pic>
      <p:pic>
        <p:nvPicPr>
          <p:cNvPr id="49" name="Picture 48">
            <a:extLst>
              <a:ext uri="{FF2B5EF4-FFF2-40B4-BE49-F238E27FC236}">
                <a16:creationId xmlns:a16="http://schemas.microsoft.com/office/drawing/2014/main" id="{588E35C6-DB52-4FEF-BBAD-F43F0D4AB61A}"/>
              </a:ext>
            </a:extLst>
          </p:cNvPr>
          <p:cNvPicPr>
            <a:picLocks noChangeAspect="1"/>
          </p:cNvPicPr>
          <p:nvPr/>
        </p:nvPicPr>
        <p:blipFill>
          <a:blip r:embed="rId8"/>
          <a:stretch>
            <a:fillRect/>
          </a:stretch>
        </p:blipFill>
        <p:spPr>
          <a:xfrm>
            <a:off x="11583231" y="5559253"/>
            <a:ext cx="575599" cy="447688"/>
          </a:xfrm>
          <a:prstGeom prst="rect">
            <a:avLst/>
          </a:prstGeom>
        </p:spPr>
      </p:pic>
      <p:pic>
        <p:nvPicPr>
          <p:cNvPr id="3" name="Picture 2">
            <a:extLst>
              <a:ext uri="{FF2B5EF4-FFF2-40B4-BE49-F238E27FC236}">
                <a16:creationId xmlns:a16="http://schemas.microsoft.com/office/drawing/2014/main" id="{97EFBED6-1A74-D5AF-397F-FBF6AACA4E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2931208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EF93-9042-4D45-97DC-C77F1AD05DD4}"/>
              </a:ext>
            </a:extLst>
          </p:cNvPr>
          <p:cNvSpPr>
            <a:spLocks noGrp="1"/>
          </p:cNvSpPr>
          <p:nvPr>
            <p:ph type="title"/>
          </p:nvPr>
        </p:nvSpPr>
        <p:spPr>
          <a:xfrm>
            <a:off x="838200" y="54323"/>
            <a:ext cx="10515600" cy="1325563"/>
          </a:xfrm>
        </p:spPr>
        <p:txBody>
          <a:bodyPr/>
          <a:lstStyle/>
          <a:p>
            <a:pPr algn="ctr"/>
            <a:r>
              <a:rPr lang="en-US" b="1" dirty="0">
                <a:solidFill>
                  <a:srgbClr val="00B0F0"/>
                </a:solidFill>
                <a:latin typeface="Arial Black" panose="020B0A04020102020204" pitchFamily="34" charset="0"/>
              </a:rPr>
              <a:t>One Health</a:t>
            </a:r>
            <a:endParaRPr lang="en-US" dirty="0">
              <a:solidFill>
                <a:srgbClr val="FF0000"/>
              </a:solidFill>
              <a:latin typeface="Arial Black" panose="020B0A04020102020204" pitchFamily="34" charset="0"/>
            </a:endParaRPr>
          </a:p>
        </p:txBody>
      </p:sp>
      <p:pic>
        <p:nvPicPr>
          <p:cNvPr id="12" name="Picture 11">
            <a:extLst>
              <a:ext uri="{FF2B5EF4-FFF2-40B4-BE49-F238E27FC236}">
                <a16:creationId xmlns:a16="http://schemas.microsoft.com/office/drawing/2014/main" id="{2232E7D8-C852-44BB-8A17-7C5DE537087E}"/>
              </a:ext>
            </a:extLst>
          </p:cNvPr>
          <p:cNvPicPr>
            <a:picLocks noChangeAspect="1"/>
          </p:cNvPicPr>
          <p:nvPr/>
        </p:nvPicPr>
        <p:blipFill>
          <a:blip r:embed="rId3"/>
          <a:stretch>
            <a:fillRect/>
          </a:stretch>
        </p:blipFill>
        <p:spPr>
          <a:xfrm>
            <a:off x="8016716" y="3351340"/>
            <a:ext cx="1543050" cy="2133600"/>
          </a:xfrm>
          <a:prstGeom prst="rect">
            <a:avLst/>
          </a:prstGeom>
        </p:spPr>
      </p:pic>
      <p:pic>
        <p:nvPicPr>
          <p:cNvPr id="13" name="Picture 12">
            <a:extLst>
              <a:ext uri="{FF2B5EF4-FFF2-40B4-BE49-F238E27FC236}">
                <a16:creationId xmlns:a16="http://schemas.microsoft.com/office/drawing/2014/main" id="{CAAEF3C7-58CB-45CC-9E47-2D60512D06D6}"/>
              </a:ext>
            </a:extLst>
          </p:cNvPr>
          <p:cNvPicPr>
            <a:picLocks noChangeAspect="1"/>
          </p:cNvPicPr>
          <p:nvPr/>
        </p:nvPicPr>
        <p:blipFill>
          <a:blip r:embed="rId3"/>
          <a:stretch>
            <a:fillRect/>
          </a:stretch>
        </p:blipFill>
        <p:spPr>
          <a:xfrm>
            <a:off x="9710357" y="3344514"/>
            <a:ext cx="1543050" cy="2133600"/>
          </a:xfrm>
          <a:prstGeom prst="rect">
            <a:avLst/>
          </a:prstGeom>
        </p:spPr>
      </p:pic>
      <p:pic>
        <p:nvPicPr>
          <p:cNvPr id="14" name="Picture 13">
            <a:extLst>
              <a:ext uri="{FF2B5EF4-FFF2-40B4-BE49-F238E27FC236}">
                <a16:creationId xmlns:a16="http://schemas.microsoft.com/office/drawing/2014/main" id="{450F6A6F-E669-4C6D-9039-83398F81B5CE}"/>
              </a:ext>
            </a:extLst>
          </p:cNvPr>
          <p:cNvPicPr>
            <a:picLocks noChangeAspect="1"/>
          </p:cNvPicPr>
          <p:nvPr/>
        </p:nvPicPr>
        <p:blipFill>
          <a:blip r:embed="rId3"/>
          <a:stretch>
            <a:fillRect/>
          </a:stretch>
        </p:blipFill>
        <p:spPr>
          <a:xfrm>
            <a:off x="7866126" y="1245791"/>
            <a:ext cx="1543050" cy="2133600"/>
          </a:xfrm>
          <a:prstGeom prst="rect">
            <a:avLst/>
          </a:prstGeom>
        </p:spPr>
      </p:pic>
      <p:pic>
        <p:nvPicPr>
          <p:cNvPr id="15" name="Picture 14">
            <a:extLst>
              <a:ext uri="{FF2B5EF4-FFF2-40B4-BE49-F238E27FC236}">
                <a16:creationId xmlns:a16="http://schemas.microsoft.com/office/drawing/2014/main" id="{3BEE29C5-4795-4C65-BB2B-AD6B183F505A}"/>
              </a:ext>
            </a:extLst>
          </p:cNvPr>
          <p:cNvPicPr>
            <a:picLocks noChangeAspect="1"/>
          </p:cNvPicPr>
          <p:nvPr/>
        </p:nvPicPr>
        <p:blipFill>
          <a:blip r:embed="rId3"/>
          <a:stretch>
            <a:fillRect/>
          </a:stretch>
        </p:blipFill>
        <p:spPr>
          <a:xfrm>
            <a:off x="9609963" y="1245791"/>
            <a:ext cx="1543050" cy="2133600"/>
          </a:xfrm>
          <a:prstGeom prst="rect">
            <a:avLst/>
          </a:prstGeom>
        </p:spPr>
      </p:pic>
      <p:pic>
        <p:nvPicPr>
          <p:cNvPr id="16" name="Picture 15">
            <a:extLst>
              <a:ext uri="{FF2B5EF4-FFF2-40B4-BE49-F238E27FC236}">
                <a16:creationId xmlns:a16="http://schemas.microsoft.com/office/drawing/2014/main" id="{CE216074-0DB1-4133-A500-E6BCC1CD789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367369" y="1729196"/>
            <a:ext cx="868869" cy="570195"/>
          </a:xfrm>
          <a:prstGeom prst="rect">
            <a:avLst/>
          </a:prstGeom>
        </p:spPr>
      </p:pic>
      <p:pic>
        <p:nvPicPr>
          <p:cNvPr id="17" name="Picture 16">
            <a:extLst>
              <a:ext uri="{FF2B5EF4-FFF2-40B4-BE49-F238E27FC236}">
                <a16:creationId xmlns:a16="http://schemas.microsoft.com/office/drawing/2014/main" id="{A92B9A97-97E0-4877-A077-D99CEECCB10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45326" y="2295834"/>
            <a:ext cx="868869" cy="570195"/>
          </a:xfrm>
          <a:prstGeom prst="rect">
            <a:avLst/>
          </a:prstGeom>
        </p:spPr>
      </p:pic>
      <p:pic>
        <p:nvPicPr>
          <p:cNvPr id="20" name="Picture 19">
            <a:extLst>
              <a:ext uri="{FF2B5EF4-FFF2-40B4-BE49-F238E27FC236}">
                <a16:creationId xmlns:a16="http://schemas.microsoft.com/office/drawing/2014/main" id="{850C8EF3-AF3A-4EB9-AD86-987D519480E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175921" y="3662096"/>
            <a:ext cx="868869" cy="570195"/>
          </a:xfrm>
          <a:prstGeom prst="rect">
            <a:avLst/>
          </a:prstGeom>
        </p:spPr>
      </p:pic>
      <p:pic>
        <p:nvPicPr>
          <p:cNvPr id="21" name="Picture 20">
            <a:extLst>
              <a:ext uri="{FF2B5EF4-FFF2-40B4-BE49-F238E27FC236}">
                <a16:creationId xmlns:a16="http://schemas.microsoft.com/office/drawing/2014/main" id="{585E2DC4-B068-4E96-9012-06B7EB6A081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354051" y="3636389"/>
            <a:ext cx="868869" cy="570195"/>
          </a:xfrm>
          <a:prstGeom prst="rect">
            <a:avLst/>
          </a:prstGeom>
        </p:spPr>
      </p:pic>
      <p:pic>
        <p:nvPicPr>
          <p:cNvPr id="22" name="Picture 21">
            <a:extLst>
              <a:ext uri="{FF2B5EF4-FFF2-40B4-BE49-F238E27FC236}">
                <a16:creationId xmlns:a16="http://schemas.microsoft.com/office/drawing/2014/main" id="{100966B3-AC02-4CBE-BA4C-5CA42083856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08846" y="2706994"/>
            <a:ext cx="868869" cy="570195"/>
          </a:xfrm>
          <a:prstGeom prst="rect">
            <a:avLst/>
          </a:prstGeom>
        </p:spPr>
      </p:pic>
      <p:pic>
        <p:nvPicPr>
          <p:cNvPr id="23" name="Picture 22">
            <a:extLst>
              <a:ext uri="{FF2B5EF4-FFF2-40B4-BE49-F238E27FC236}">
                <a16:creationId xmlns:a16="http://schemas.microsoft.com/office/drawing/2014/main" id="{64561375-A330-4F31-8A74-593B215BB03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89809" y="1557144"/>
            <a:ext cx="868869" cy="570195"/>
          </a:xfrm>
          <a:prstGeom prst="rect">
            <a:avLst/>
          </a:prstGeom>
        </p:spPr>
      </p:pic>
      <p:pic>
        <p:nvPicPr>
          <p:cNvPr id="24" name="Picture 23">
            <a:extLst>
              <a:ext uri="{FF2B5EF4-FFF2-40B4-BE49-F238E27FC236}">
                <a16:creationId xmlns:a16="http://schemas.microsoft.com/office/drawing/2014/main" id="{3F6BBC5D-3C50-4D4B-B987-753E9CE161B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409176" y="4353605"/>
            <a:ext cx="868869" cy="570195"/>
          </a:xfrm>
          <a:prstGeom prst="rect">
            <a:avLst/>
          </a:prstGeom>
        </p:spPr>
      </p:pic>
      <p:pic>
        <p:nvPicPr>
          <p:cNvPr id="25" name="Picture 24">
            <a:extLst>
              <a:ext uri="{FF2B5EF4-FFF2-40B4-BE49-F238E27FC236}">
                <a16:creationId xmlns:a16="http://schemas.microsoft.com/office/drawing/2014/main" id="{7879E93E-2254-423F-94DE-390E04289D9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175528" y="1447800"/>
            <a:ext cx="868869" cy="570195"/>
          </a:xfrm>
          <a:prstGeom prst="rect">
            <a:avLst/>
          </a:prstGeom>
        </p:spPr>
      </p:pic>
      <p:pic>
        <p:nvPicPr>
          <p:cNvPr id="26" name="Picture 25">
            <a:extLst>
              <a:ext uri="{FF2B5EF4-FFF2-40B4-BE49-F238E27FC236}">
                <a16:creationId xmlns:a16="http://schemas.microsoft.com/office/drawing/2014/main" id="{5F0640A4-F948-40C4-BD68-E3343050190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59052" y="3386548"/>
            <a:ext cx="868869" cy="570195"/>
          </a:xfrm>
          <a:prstGeom prst="rect">
            <a:avLst/>
          </a:prstGeom>
        </p:spPr>
      </p:pic>
      <p:pic>
        <p:nvPicPr>
          <p:cNvPr id="27" name="Picture 26">
            <a:extLst>
              <a:ext uri="{FF2B5EF4-FFF2-40B4-BE49-F238E27FC236}">
                <a16:creationId xmlns:a16="http://schemas.microsoft.com/office/drawing/2014/main" id="{253A4BFD-AE5D-439B-94C8-239FD723264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1253406" y="4426468"/>
            <a:ext cx="914400" cy="742950"/>
          </a:xfrm>
          <a:prstGeom prst="rect">
            <a:avLst/>
          </a:prstGeom>
        </p:spPr>
      </p:pic>
      <p:pic>
        <p:nvPicPr>
          <p:cNvPr id="28" name="Picture 27">
            <a:extLst>
              <a:ext uri="{FF2B5EF4-FFF2-40B4-BE49-F238E27FC236}">
                <a16:creationId xmlns:a16="http://schemas.microsoft.com/office/drawing/2014/main" id="{4274F423-0B60-4433-B21C-E6214EBB56F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670339" y="4861051"/>
            <a:ext cx="914400" cy="742950"/>
          </a:xfrm>
          <a:prstGeom prst="rect">
            <a:avLst/>
          </a:prstGeom>
        </p:spPr>
      </p:pic>
      <p:pic>
        <p:nvPicPr>
          <p:cNvPr id="29" name="Picture 28">
            <a:extLst>
              <a:ext uri="{FF2B5EF4-FFF2-40B4-BE49-F238E27FC236}">
                <a16:creationId xmlns:a16="http://schemas.microsoft.com/office/drawing/2014/main" id="{8E283CB3-ACE8-485A-9693-CCF82B4EF5A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1019091" y="2601564"/>
            <a:ext cx="914400" cy="742950"/>
          </a:xfrm>
          <a:prstGeom prst="rect">
            <a:avLst/>
          </a:prstGeom>
        </p:spPr>
      </p:pic>
      <p:pic>
        <p:nvPicPr>
          <p:cNvPr id="30" name="Picture 29">
            <a:extLst>
              <a:ext uri="{FF2B5EF4-FFF2-40B4-BE49-F238E27FC236}">
                <a16:creationId xmlns:a16="http://schemas.microsoft.com/office/drawing/2014/main" id="{7B2C1F54-B905-49B6-B53C-ECEFE48A231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347252" y="1064346"/>
            <a:ext cx="914400" cy="742950"/>
          </a:xfrm>
          <a:prstGeom prst="rect">
            <a:avLst/>
          </a:prstGeom>
        </p:spPr>
      </p:pic>
      <p:pic>
        <p:nvPicPr>
          <p:cNvPr id="31" name="Picture 30">
            <a:extLst>
              <a:ext uri="{FF2B5EF4-FFF2-40B4-BE49-F238E27FC236}">
                <a16:creationId xmlns:a16="http://schemas.microsoft.com/office/drawing/2014/main" id="{88CA09D0-7580-4435-8121-360A044DC9B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465433" y="1222851"/>
            <a:ext cx="914400" cy="742950"/>
          </a:xfrm>
          <a:prstGeom prst="rect">
            <a:avLst/>
          </a:prstGeom>
        </p:spPr>
      </p:pic>
      <p:pic>
        <p:nvPicPr>
          <p:cNvPr id="32" name="Picture 31">
            <a:extLst>
              <a:ext uri="{FF2B5EF4-FFF2-40B4-BE49-F238E27FC236}">
                <a16:creationId xmlns:a16="http://schemas.microsoft.com/office/drawing/2014/main" id="{92F1AC9D-9A44-47AE-A78F-880479B8560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962370" y="2391379"/>
            <a:ext cx="914400" cy="742950"/>
          </a:xfrm>
          <a:prstGeom prst="rect">
            <a:avLst/>
          </a:prstGeom>
        </p:spPr>
      </p:pic>
      <p:pic>
        <p:nvPicPr>
          <p:cNvPr id="33" name="Picture 32">
            <a:extLst>
              <a:ext uri="{FF2B5EF4-FFF2-40B4-BE49-F238E27FC236}">
                <a16:creationId xmlns:a16="http://schemas.microsoft.com/office/drawing/2014/main" id="{070A5C45-37B7-401F-8D21-A63CFB74958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138714" y="2928695"/>
            <a:ext cx="914400" cy="742950"/>
          </a:xfrm>
          <a:prstGeom prst="rect">
            <a:avLst/>
          </a:prstGeom>
        </p:spPr>
      </p:pic>
      <p:pic>
        <p:nvPicPr>
          <p:cNvPr id="34" name="Picture 33">
            <a:extLst>
              <a:ext uri="{FF2B5EF4-FFF2-40B4-BE49-F238E27FC236}">
                <a16:creationId xmlns:a16="http://schemas.microsoft.com/office/drawing/2014/main" id="{95DBC93A-3223-4918-AEA3-46FF6FD250D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868501" y="1033358"/>
            <a:ext cx="914400" cy="742950"/>
          </a:xfrm>
          <a:prstGeom prst="rect">
            <a:avLst/>
          </a:prstGeom>
        </p:spPr>
      </p:pic>
      <p:sp>
        <p:nvSpPr>
          <p:cNvPr id="8" name="Content Placeholder 7">
            <a:extLst>
              <a:ext uri="{FF2B5EF4-FFF2-40B4-BE49-F238E27FC236}">
                <a16:creationId xmlns:a16="http://schemas.microsoft.com/office/drawing/2014/main" id="{9047DD17-760C-4415-A075-0B3704F07884}"/>
              </a:ext>
            </a:extLst>
          </p:cNvPr>
          <p:cNvSpPr>
            <a:spLocks noGrp="1"/>
          </p:cNvSpPr>
          <p:nvPr>
            <p:ph idx="1"/>
          </p:nvPr>
        </p:nvSpPr>
        <p:spPr>
          <a:xfrm>
            <a:off x="1267301" y="2340353"/>
            <a:ext cx="10515600" cy="4351338"/>
          </a:xfrm>
        </p:spPr>
        <p:txBody>
          <a:bodyPr/>
          <a:lstStyle/>
          <a:p>
            <a:pPr marL="0" indent="0">
              <a:buNone/>
            </a:pPr>
            <a:r>
              <a:rPr lang="en-US" dirty="0"/>
              <a:t> </a:t>
            </a:r>
          </a:p>
        </p:txBody>
      </p:sp>
      <p:pic>
        <p:nvPicPr>
          <p:cNvPr id="38" name="Picture 37">
            <a:extLst>
              <a:ext uri="{FF2B5EF4-FFF2-40B4-BE49-F238E27FC236}">
                <a16:creationId xmlns:a16="http://schemas.microsoft.com/office/drawing/2014/main" id="{8ACE9F79-DFB2-4741-A1F4-3510FCB6873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81882" y="2131175"/>
            <a:ext cx="868869" cy="570195"/>
          </a:xfrm>
          <a:prstGeom prst="rect">
            <a:avLst/>
          </a:prstGeom>
        </p:spPr>
      </p:pic>
      <p:pic>
        <p:nvPicPr>
          <p:cNvPr id="40" name="Picture 39">
            <a:extLst>
              <a:ext uri="{FF2B5EF4-FFF2-40B4-BE49-F238E27FC236}">
                <a16:creationId xmlns:a16="http://schemas.microsoft.com/office/drawing/2014/main" id="{F55FBD60-39D2-45E5-9628-4439B11EFA96}"/>
              </a:ext>
            </a:extLst>
          </p:cNvPr>
          <p:cNvPicPr>
            <a:picLocks noChangeAspect="1"/>
          </p:cNvPicPr>
          <p:nvPr/>
        </p:nvPicPr>
        <p:blipFill>
          <a:blip r:embed="rId6"/>
          <a:stretch>
            <a:fillRect/>
          </a:stretch>
        </p:blipFill>
        <p:spPr>
          <a:xfrm>
            <a:off x="4243324" y="2586994"/>
            <a:ext cx="3291470" cy="1210316"/>
          </a:xfrm>
          <a:prstGeom prst="rect">
            <a:avLst/>
          </a:prstGeom>
        </p:spPr>
      </p:pic>
      <p:pic>
        <p:nvPicPr>
          <p:cNvPr id="41" name="Picture 40">
            <a:extLst>
              <a:ext uri="{FF2B5EF4-FFF2-40B4-BE49-F238E27FC236}">
                <a16:creationId xmlns:a16="http://schemas.microsoft.com/office/drawing/2014/main" id="{23630266-9294-404E-B349-8648457E0FD7}"/>
              </a:ext>
            </a:extLst>
          </p:cNvPr>
          <p:cNvPicPr>
            <a:picLocks noChangeAspect="1"/>
          </p:cNvPicPr>
          <p:nvPr/>
        </p:nvPicPr>
        <p:blipFill>
          <a:blip r:embed="rId6"/>
          <a:stretch>
            <a:fillRect/>
          </a:stretch>
        </p:blipFill>
        <p:spPr>
          <a:xfrm>
            <a:off x="4320566" y="4096044"/>
            <a:ext cx="3291470" cy="1210316"/>
          </a:xfrm>
          <a:prstGeom prst="rect">
            <a:avLst/>
          </a:prstGeom>
        </p:spPr>
      </p:pic>
      <p:pic>
        <p:nvPicPr>
          <p:cNvPr id="42" name="Picture 41">
            <a:extLst>
              <a:ext uri="{FF2B5EF4-FFF2-40B4-BE49-F238E27FC236}">
                <a16:creationId xmlns:a16="http://schemas.microsoft.com/office/drawing/2014/main" id="{FF100D79-598F-42D8-9BE4-595AD7D75449}"/>
              </a:ext>
            </a:extLst>
          </p:cNvPr>
          <p:cNvPicPr>
            <a:picLocks noChangeAspect="1"/>
          </p:cNvPicPr>
          <p:nvPr/>
        </p:nvPicPr>
        <p:blipFill>
          <a:blip r:embed="rId6"/>
          <a:stretch>
            <a:fillRect/>
          </a:stretch>
        </p:blipFill>
        <p:spPr>
          <a:xfrm>
            <a:off x="348808" y="4073861"/>
            <a:ext cx="3291470" cy="1210316"/>
          </a:xfrm>
          <a:prstGeom prst="rect">
            <a:avLst/>
          </a:prstGeom>
        </p:spPr>
      </p:pic>
      <p:pic>
        <p:nvPicPr>
          <p:cNvPr id="35" name="Picture 34">
            <a:extLst>
              <a:ext uri="{FF2B5EF4-FFF2-40B4-BE49-F238E27FC236}">
                <a16:creationId xmlns:a16="http://schemas.microsoft.com/office/drawing/2014/main" id="{A739C604-591B-49B3-B375-17918C4F7DC0}"/>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241767" y="5049705"/>
            <a:ext cx="1036278" cy="499271"/>
          </a:xfrm>
          <a:prstGeom prst="rect">
            <a:avLst/>
          </a:prstGeom>
        </p:spPr>
      </p:pic>
      <p:pic>
        <p:nvPicPr>
          <p:cNvPr id="36" name="Picture 35">
            <a:extLst>
              <a:ext uri="{FF2B5EF4-FFF2-40B4-BE49-F238E27FC236}">
                <a16:creationId xmlns:a16="http://schemas.microsoft.com/office/drawing/2014/main" id="{EF349289-6E98-40E4-806A-FB1A71C0E5E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425740" y="5406854"/>
            <a:ext cx="1036278" cy="499271"/>
          </a:xfrm>
          <a:prstGeom prst="rect">
            <a:avLst/>
          </a:prstGeom>
        </p:spPr>
      </p:pic>
      <p:pic>
        <p:nvPicPr>
          <p:cNvPr id="37" name="Picture 36">
            <a:extLst>
              <a:ext uri="{FF2B5EF4-FFF2-40B4-BE49-F238E27FC236}">
                <a16:creationId xmlns:a16="http://schemas.microsoft.com/office/drawing/2014/main" id="{8B9EA46F-0C3A-43DF-A5C6-8CDE30E78E9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294409" y="5410167"/>
            <a:ext cx="1036278" cy="499271"/>
          </a:xfrm>
          <a:prstGeom prst="rect">
            <a:avLst/>
          </a:prstGeom>
        </p:spPr>
      </p:pic>
      <p:pic>
        <p:nvPicPr>
          <p:cNvPr id="39" name="Picture 38">
            <a:extLst>
              <a:ext uri="{FF2B5EF4-FFF2-40B4-BE49-F238E27FC236}">
                <a16:creationId xmlns:a16="http://schemas.microsoft.com/office/drawing/2014/main" id="{12585D47-33BA-4A95-BA0F-355112CA525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481279" y="5104730"/>
            <a:ext cx="1036278" cy="499271"/>
          </a:xfrm>
          <a:prstGeom prst="rect">
            <a:avLst/>
          </a:prstGeom>
        </p:spPr>
      </p:pic>
      <p:pic>
        <p:nvPicPr>
          <p:cNvPr id="43" name="Picture 42">
            <a:extLst>
              <a:ext uri="{FF2B5EF4-FFF2-40B4-BE49-F238E27FC236}">
                <a16:creationId xmlns:a16="http://schemas.microsoft.com/office/drawing/2014/main" id="{741E4557-FDF5-48B4-8152-E2C438C607E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1000015" y="5083189"/>
            <a:ext cx="1036278" cy="499271"/>
          </a:xfrm>
          <a:prstGeom prst="rect">
            <a:avLst/>
          </a:prstGeom>
        </p:spPr>
      </p:pic>
      <p:pic>
        <p:nvPicPr>
          <p:cNvPr id="44" name="Picture 43">
            <a:extLst>
              <a:ext uri="{FF2B5EF4-FFF2-40B4-BE49-F238E27FC236}">
                <a16:creationId xmlns:a16="http://schemas.microsoft.com/office/drawing/2014/main" id="{2BFA0D9E-C1BC-4D1A-8FE3-1796F22A8EEF}"/>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390702" y="5284177"/>
            <a:ext cx="575599" cy="447688"/>
          </a:xfrm>
          <a:prstGeom prst="rect">
            <a:avLst/>
          </a:prstGeom>
        </p:spPr>
      </p:pic>
      <p:pic>
        <p:nvPicPr>
          <p:cNvPr id="45" name="Picture 44">
            <a:extLst>
              <a:ext uri="{FF2B5EF4-FFF2-40B4-BE49-F238E27FC236}">
                <a16:creationId xmlns:a16="http://schemas.microsoft.com/office/drawing/2014/main" id="{FFB4C3D2-C936-4447-8807-3B75F8763AF5}"/>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0" y="5332824"/>
            <a:ext cx="575599" cy="447688"/>
          </a:xfrm>
          <a:prstGeom prst="rect">
            <a:avLst/>
          </a:prstGeom>
        </p:spPr>
      </p:pic>
      <p:pic>
        <p:nvPicPr>
          <p:cNvPr id="46" name="Picture 45">
            <a:extLst>
              <a:ext uri="{FF2B5EF4-FFF2-40B4-BE49-F238E27FC236}">
                <a16:creationId xmlns:a16="http://schemas.microsoft.com/office/drawing/2014/main" id="{9F4F88D5-37CD-4E8C-AB56-F83D68AC1D4A}"/>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7820989" y="5529459"/>
            <a:ext cx="575599" cy="447688"/>
          </a:xfrm>
          <a:prstGeom prst="rect">
            <a:avLst/>
          </a:prstGeom>
        </p:spPr>
      </p:pic>
      <p:pic>
        <p:nvPicPr>
          <p:cNvPr id="47" name="Picture 46">
            <a:extLst>
              <a:ext uri="{FF2B5EF4-FFF2-40B4-BE49-F238E27FC236}">
                <a16:creationId xmlns:a16="http://schemas.microsoft.com/office/drawing/2014/main" id="{34525CB3-3D00-431F-BEAC-B3291E6A8690}"/>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9350131" y="5816325"/>
            <a:ext cx="575599" cy="447688"/>
          </a:xfrm>
          <a:prstGeom prst="rect">
            <a:avLst/>
          </a:prstGeom>
        </p:spPr>
      </p:pic>
      <p:pic>
        <p:nvPicPr>
          <p:cNvPr id="48" name="Picture 47">
            <a:extLst>
              <a:ext uri="{FF2B5EF4-FFF2-40B4-BE49-F238E27FC236}">
                <a16:creationId xmlns:a16="http://schemas.microsoft.com/office/drawing/2014/main" id="{26D6F89D-7AC0-475F-88FC-0CF64ACE1496}"/>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9756964" y="5520343"/>
            <a:ext cx="575599" cy="447688"/>
          </a:xfrm>
          <a:prstGeom prst="rect">
            <a:avLst/>
          </a:prstGeom>
        </p:spPr>
      </p:pic>
      <p:pic>
        <p:nvPicPr>
          <p:cNvPr id="49" name="Picture 48">
            <a:extLst>
              <a:ext uri="{FF2B5EF4-FFF2-40B4-BE49-F238E27FC236}">
                <a16:creationId xmlns:a16="http://schemas.microsoft.com/office/drawing/2014/main" id="{588E35C6-DB52-4FEF-BBAD-F43F0D4AB61A}"/>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1583231" y="5559253"/>
            <a:ext cx="575599" cy="447688"/>
          </a:xfrm>
          <a:prstGeom prst="rect">
            <a:avLst/>
          </a:prstGeom>
        </p:spPr>
      </p:pic>
      <p:sp>
        <p:nvSpPr>
          <p:cNvPr id="50" name="&quot;Not Allowed&quot; Symbol 49">
            <a:extLst>
              <a:ext uri="{FF2B5EF4-FFF2-40B4-BE49-F238E27FC236}">
                <a16:creationId xmlns:a16="http://schemas.microsoft.com/office/drawing/2014/main" id="{CE7086C6-C215-4D2C-8C05-04ABBEBC94F7}"/>
              </a:ext>
            </a:extLst>
          </p:cNvPr>
          <p:cNvSpPr/>
          <p:nvPr/>
        </p:nvSpPr>
        <p:spPr>
          <a:xfrm>
            <a:off x="9393057" y="3140494"/>
            <a:ext cx="523869" cy="477793"/>
          </a:xfrm>
          <a:prstGeom prst="noSmoking">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quot;Not Allowed&quot; Symbol 50">
            <a:extLst>
              <a:ext uri="{FF2B5EF4-FFF2-40B4-BE49-F238E27FC236}">
                <a16:creationId xmlns:a16="http://schemas.microsoft.com/office/drawing/2014/main" id="{CBB68013-0045-4D17-A55C-0EB64BDB76CA}"/>
              </a:ext>
            </a:extLst>
          </p:cNvPr>
          <p:cNvSpPr/>
          <p:nvPr/>
        </p:nvSpPr>
        <p:spPr>
          <a:xfrm>
            <a:off x="11178596" y="1233564"/>
            <a:ext cx="523869" cy="477793"/>
          </a:xfrm>
          <a:prstGeom prst="noSmoking">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quot;Not Allowed&quot; Symbol 51">
            <a:extLst>
              <a:ext uri="{FF2B5EF4-FFF2-40B4-BE49-F238E27FC236}">
                <a16:creationId xmlns:a16="http://schemas.microsoft.com/office/drawing/2014/main" id="{FD6E10A4-E762-4CD5-838B-DD16D4C4871F}"/>
              </a:ext>
            </a:extLst>
          </p:cNvPr>
          <p:cNvSpPr/>
          <p:nvPr/>
        </p:nvSpPr>
        <p:spPr>
          <a:xfrm>
            <a:off x="3715946" y="1498773"/>
            <a:ext cx="523869" cy="477793"/>
          </a:xfrm>
          <a:prstGeom prst="noSmoking">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quot;Not Allowed&quot; Symbol 52">
            <a:extLst>
              <a:ext uri="{FF2B5EF4-FFF2-40B4-BE49-F238E27FC236}">
                <a16:creationId xmlns:a16="http://schemas.microsoft.com/office/drawing/2014/main" id="{032CCD87-94E3-4D09-9E66-35F52719FB71}"/>
              </a:ext>
            </a:extLst>
          </p:cNvPr>
          <p:cNvSpPr/>
          <p:nvPr/>
        </p:nvSpPr>
        <p:spPr>
          <a:xfrm>
            <a:off x="7520735" y="1191403"/>
            <a:ext cx="523869" cy="477793"/>
          </a:xfrm>
          <a:prstGeom prst="noSmoking">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quot;Not Allowed&quot; Symbol 53">
            <a:extLst>
              <a:ext uri="{FF2B5EF4-FFF2-40B4-BE49-F238E27FC236}">
                <a16:creationId xmlns:a16="http://schemas.microsoft.com/office/drawing/2014/main" id="{53B4AFB7-D51A-4A6F-B901-8F09D26AFED2}"/>
              </a:ext>
            </a:extLst>
          </p:cNvPr>
          <p:cNvSpPr/>
          <p:nvPr/>
        </p:nvSpPr>
        <p:spPr>
          <a:xfrm>
            <a:off x="7866125" y="4978843"/>
            <a:ext cx="523869" cy="477793"/>
          </a:xfrm>
          <a:prstGeom prst="noSmoking">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quot;Not Allowed&quot; Symbol 54">
            <a:extLst>
              <a:ext uri="{FF2B5EF4-FFF2-40B4-BE49-F238E27FC236}">
                <a16:creationId xmlns:a16="http://schemas.microsoft.com/office/drawing/2014/main" id="{E8418B36-876C-4F24-87A5-6B85FA00C1F9}"/>
              </a:ext>
            </a:extLst>
          </p:cNvPr>
          <p:cNvSpPr/>
          <p:nvPr/>
        </p:nvSpPr>
        <p:spPr>
          <a:xfrm>
            <a:off x="11440530" y="4532319"/>
            <a:ext cx="523869" cy="466058"/>
          </a:xfrm>
          <a:prstGeom prst="noSmoking">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quot;Not Allowed&quot; Symbol 55">
            <a:extLst>
              <a:ext uri="{FF2B5EF4-FFF2-40B4-BE49-F238E27FC236}">
                <a16:creationId xmlns:a16="http://schemas.microsoft.com/office/drawing/2014/main" id="{01CFFA5C-7483-466C-A460-0BF25CB33050}"/>
              </a:ext>
            </a:extLst>
          </p:cNvPr>
          <p:cNvSpPr/>
          <p:nvPr/>
        </p:nvSpPr>
        <p:spPr>
          <a:xfrm>
            <a:off x="11143927" y="2729140"/>
            <a:ext cx="523869" cy="477793"/>
          </a:xfrm>
          <a:prstGeom prst="noSmoking">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quot;Not Allowed&quot; Symbol 56">
            <a:extLst>
              <a:ext uri="{FF2B5EF4-FFF2-40B4-BE49-F238E27FC236}">
                <a16:creationId xmlns:a16="http://schemas.microsoft.com/office/drawing/2014/main" id="{C12F1B62-7A51-4674-B733-E985E4563AF2}"/>
              </a:ext>
            </a:extLst>
          </p:cNvPr>
          <p:cNvSpPr/>
          <p:nvPr/>
        </p:nvSpPr>
        <p:spPr>
          <a:xfrm>
            <a:off x="3059242" y="2529846"/>
            <a:ext cx="523869" cy="477793"/>
          </a:xfrm>
          <a:prstGeom prst="noSmoking">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 name="Picture 2">
            <a:extLst>
              <a:ext uri="{FF2B5EF4-FFF2-40B4-BE49-F238E27FC236}">
                <a16:creationId xmlns:a16="http://schemas.microsoft.com/office/drawing/2014/main" id="{A1ECCD32-1432-79BD-3D5A-E463700A56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95568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EF93-9042-4D45-97DC-C77F1AD05DD4}"/>
              </a:ext>
            </a:extLst>
          </p:cNvPr>
          <p:cNvSpPr>
            <a:spLocks noGrp="1"/>
          </p:cNvSpPr>
          <p:nvPr>
            <p:ph type="title"/>
          </p:nvPr>
        </p:nvSpPr>
        <p:spPr>
          <a:xfrm>
            <a:off x="838200" y="54323"/>
            <a:ext cx="10515600" cy="1325563"/>
          </a:xfrm>
        </p:spPr>
        <p:txBody>
          <a:bodyPr/>
          <a:lstStyle/>
          <a:p>
            <a:pPr algn="ctr"/>
            <a:r>
              <a:rPr lang="en-US" b="1" dirty="0">
                <a:solidFill>
                  <a:srgbClr val="00B0F0"/>
                </a:solidFill>
                <a:latin typeface="Arial Black" panose="020B0A04020102020204" pitchFamily="34" charset="0"/>
              </a:rPr>
              <a:t>One Health</a:t>
            </a:r>
            <a:endParaRPr lang="en-US" dirty="0">
              <a:solidFill>
                <a:srgbClr val="FF0000"/>
              </a:solidFill>
              <a:latin typeface="Arial Black" panose="020B0A04020102020204" pitchFamily="34" charset="0"/>
            </a:endParaRPr>
          </a:p>
        </p:txBody>
      </p:sp>
      <p:pic>
        <p:nvPicPr>
          <p:cNvPr id="13" name="Picture 12">
            <a:extLst>
              <a:ext uri="{FF2B5EF4-FFF2-40B4-BE49-F238E27FC236}">
                <a16:creationId xmlns:a16="http://schemas.microsoft.com/office/drawing/2014/main" id="{CAAEF3C7-58CB-45CC-9E47-2D60512D06D6}"/>
              </a:ext>
            </a:extLst>
          </p:cNvPr>
          <p:cNvPicPr>
            <a:picLocks noChangeAspect="1"/>
          </p:cNvPicPr>
          <p:nvPr/>
        </p:nvPicPr>
        <p:blipFill>
          <a:blip r:embed="rId3"/>
          <a:stretch>
            <a:fillRect/>
          </a:stretch>
        </p:blipFill>
        <p:spPr>
          <a:xfrm>
            <a:off x="9710357" y="3344514"/>
            <a:ext cx="1543050" cy="2133600"/>
          </a:xfrm>
          <a:prstGeom prst="rect">
            <a:avLst/>
          </a:prstGeom>
        </p:spPr>
      </p:pic>
      <p:pic>
        <p:nvPicPr>
          <p:cNvPr id="15" name="Picture 14">
            <a:extLst>
              <a:ext uri="{FF2B5EF4-FFF2-40B4-BE49-F238E27FC236}">
                <a16:creationId xmlns:a16="http://schemas.microsoft.com/office/drawing/2014/main" id="{3BEE29C5-4795-4C65-BB2B-AD6B183F505A}"/>
              </a:ext>
            </a:extLst>
          </p:cNvPr>
          <p:cNvPicPr>
            <a:picLocks noChangeAspect="1"/>
          </p:cNvPicPr>
          <p:nvPr/>
        </p:nvPicPr>
        <p:blipFill>
          <a:blip r:embed="rId3"/>
          <a:stretch>
            <a:fillRect/>
          </a:stretch>
        </p:blipFill>
        <p:spPr>
          <a:xfrm>
            <a:off x="9609963" y="1245791"/>
            <a:ext cx="1543050" cy="2133600"/>
          </a:xfrm>
          <a:prstGeom prst="rect">
            <a:avLst/>
          </a:prstGeom>
        </p:spPr>
      </p:pic>
      <p:pic>
        <p:nvPicPr>
          <p:cNvPr id="16" name="Picture 15">
            <a:extLst>
              <a:ext uri="{FF2B5EF4-FFF2-40B4-BE49-F238E27FC236}">
                <a16:creationId xmlns:a16="http://schemas.microsoft.com/office/drawing/2014/main" id="{CE216074-0DB1-4133-A500-E6BCC1CD789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367369" y="1729196"/>
            <a:ext cx="868869" cy="570195"/>
          </a:xfrm>
          <a:prstGeom prst="rect">
            <a:avLst/>
          </a:prstGeom>
        </p:spPr>
      </p:pic>
      <p:pic>
        <p:nvPicPr>
          <p:cNvPr id="17" name="Picture 16">
            <a:extLst>
              <a:ext uri="{FF2B5EF4-FFF2-40B4-BE49-F238E27FC236}">
                <a16:creationId xmlns:a16="http://schemas.microsoft.com/office/drawing/2014/main" id="{A92B9A97-97E0-4877-A077-D99CEECCB10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45326" y="2295834"/>
            <a:ext cx="868869" cy="570195"/>
          </a:xfrm>
          <a:prstGeom prst="rect">
            <a:avLst/>
          </a:prstGeom>
        </p:spPr>
      </p:pic>
      <p:pic>
        <p:nvPicPr>
          <p:cNvPr id="20" name="Picture 19">
            <a:extLst>
              <a:ext uri="{FF2B5EF4-FFF2-40B4-BE49-F238E27FC236}">
                <a16:creationId xmlns:a16="http://schemas.microsoft.com/office/drawing/2014/main" id="{850C8EF3-AF3A-4EB9-AD86-987D519480E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175921" y="3662096"/>
            <a:ext cx="868869" cy="570195"/>
          </a:xfrm>
          <a:prstGeom prst="rect">
            <a:avLst/>
          </a:prstGeom>
        </p:spPr>
      </p:pic>
      <p:pic>
        <p:nvPicPr>
          <p:cNvPr id="21" name="Picture 20">
            <a:extLst>
              <a:ext uri="{FF2B5EF4-FFF2-40B4-BE49-F238E27FC236}">
                <a16:creationId xmlns:a16="http://schemas.microsoft.com/office/drawing/2014/main" id="{585E2DC4-B068-4E96-9012-06B7EB6A081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354051" y="3636389"/>
            <a:ext cx="868869" cy="570195"/>
          </a:xfrm>
          <a:prstGeom prst="rect">
            <a:avLst/>
          </a:prstGeom>
        </p:spPr>
      </p:pic>
      <p:pic>
        <p:nvPicPr>
          <p:cNvPr id="22" name="Picture 21">
            <a:extLst>
              <a:ext uri="{FF2B5EF4-FFF2-40B4-BE49-F238E27FC236}">
                <a16:creationId xmlns:a16="http://schemas.microsoft.com/office/drawing/2014/main" id="{100966B3-AC02-4CBE-BA4C-5CA42083856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08846" y="2706994"/>
            <a:ext cx="868869" cy="570195"/>
          </a:xfrm>
          <a:prstGeom prst="rect">
            <a:avLst/>
          </a:prstGeom>
        </p:spPr>
      </p:pic>
      <p:pic>
        <p:nvPicPr>
          <p:cNvPr id="23" name="Picture 22">
            <a:extLst>
              <a:ext uri="{FF2B5EF4-FFF2-40B4-BE49-F238E27FC236}">
                <a16:creationId xmlns:a16="http://schemas.microsoft.com/office/drawing/2014/main" id="{64561375-A330-4F31-8A74-593B215BB03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89809" y="1557144"/>
            <a:ext cx="868869" cy="570195"/>
          </a:xfrm>
          <a:prstGeom prst="rect">
            <a:avLst/>
          </a:prstGeom>
        </p:spPr>
      </p:pic>
      <p:pic>
        <p:nvPicPr>
          <p:cNvPr id="24" name="Picture 23">
            <a:extLst>
              <a:ext uri="{FF2B5EF4-FFF2-40B4-BE49-F238E27FC236}">
                <a16:creationId xmlns:a16="http://schemas.microsoft.com/office/drawing/2014/main" id="{3F6BBC5D-3C50-4D4B-B987-753E9CE161B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409176" y="4353605"/>
            <a:ext cx="868869" cy="570195"/>
          </a:xfrm>
          <a:prstGeom prst="rect">
            <a:avLst/>
          </a:prstGeom>
        </p:spPr>
      </p:pic>
      <p:pic>
        <p:nvPicPr>
          <p:cNvPr id="25" name="Picture 24">
            <a:extLst>
              <a:ext uri="{FF2B5EF4-FFF2-40B4-BE49-F238E27FC236}">
                <a16:creationId xmlns:a16="http://schemas.microsoft.com/office/drawing/2014/main" id="{7879E93E-2254-423F-94DE-390E04289D9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175528" y="1447800"/>
            <a:ext cx="868869" cy="570195"/>
          </a:xfrm>
          <a:prstGeom prst="rect">
            <a:avLst/>
          </a:prstGeom>
        </p:spPr>
      </p:pic>
      <p:pic>
        <p:nvPicPr>
          <p:cNvPr id="26" name="Picture 25">
            <a:extLst>
              <a:ext uri="{FF2B5EF4-FFF2-40B4-BE49-F238E27FC236}">
                <a16:creationId xmlns:a16="http://schemas.microsoft.com/office/drawing/2014/main" id="{5F0640A4-F948-40C4-BD68-E3343050190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59052" y="3386548"/>
            <a:ext cx="868869" cy="570195"/>
          </a:xfrm>
          <a:prstGeom prst="rect">
            <a:avLst/>
          </a:prstGeom>
        </p:spPr>
      </p:pic>
      <p:sp>
        <p:nvSpPr>
          <p:cNvPr id="8" name="Content Placeholder 7">
            <a:extLst>
              <a:ext uri="{FF2B5EF4-FFF2-40B4-BE49-F238E27FC236}">
                <a16:creationId xmlns:a16="http://schemas.microsoft.com/office/drawing/2014/main" id="{9047DD17-760C-4415-A075-0B3704F07884}"/>
              </a:ext>
            </a:extLst>
          </p:cNvPr>
          <p:cNvSpPr>
            <a:spLocks noGrp="1"/>
          </p:cNvSpPr>
          <p:nvPr>
            <p:ph idx="1"/>
          </p:nvPr>
        </p:nvSpPr>
        <p:spPr>
          <a:xfrm>
            <a:off x="1267301" y="2340353"/>
            <a:ext cx="10515600" cy="4351338"/>
          </a:xfrm>
        </p:spPr>
        <p:txBody>
          <a:bodyPr/>
          <a:lstStyle/>
          <a:p>
            <a:pPr marL="0" indent="0">
              <a:buNone/>
            </a:pPr>
            <a:r>
              <a:rPr lang="en-US" dirty="0"/>
              <a:t> </a:t>
            </a:r>
          </a:p>
        </p:txBody>
      </p:sp>
      <p:pic>
        <p:nvPicPr>
          <p:cNvPr id="38" name="Picture 37">
            <a:extLst>
              <a:ext uri="{FF2B5EF4-FFF2-40B4-BE49-F238E27FC236}">
                <a16:creationId xmlns:a16="http://schemas.microsoft.com/office/drawing/2014/main" id="{8ACE9F79-DFB2-4741-A1F4-3510FCB6873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81882" y="2131175"/>
            <a:ext cx="868869" cy="570195"/>
          </a:xfrm>
          <a:prstGeom prst="rect">
            <a:avLst/>
          </a:prstGeom>
        </p:spPr>
      </p:pic>
      <p:pic>
        <p:nvPicPr>
          <p:cNvPr id="40" name="Picture 39">
            <a:extLst>
              <a:ext uri="{FF2B5EF4-FFF2-40B4-BE49-F238E27FC236}">
                <a16:creationId xmlns:a16="http://schemas.microsoft.com/office/drawing/2014/main" id="{F55FBD60-39D2-45E5-9628-4439B11EFA96}"/>
              </a:ext>
            </a:extLst>
          </p:cNvPr>
          <p:cNvPicPr>
            <a:picLocks noChangeAspect="1"/>
          </p:cNvPicPr>
          <p:nvPr/>
        </p:nvPicPr>
        <p:blipFill>
          <a:blip r:embed="rId5"/>
          <a:stretch>
            <a:fillRect/>
          </a:stretch>
        </p:blipFill>
        <p:spPr>
          <a:xfrm>
            <a:off x="4243324" y="2586994"/>
            <a:ext cx="3291470" cy="1210316"/>
          </a:xfrm>
          <a:prstGeom prst="rect">
            <a:avLst/>
          </a:prstGeom>
        </p:spPr>
      </p:pic>
      <p:pic>
        <p:nvPicPr>
          <p:cNvPr id="41" name="Picture 40">
            <a:extLst>
              <a:ext uri="{FF2B5EF4-FFF2-40B4-BE49-F238E27FC236}">
                <a16:creationId xmlns:a16="http://schemas.microsoft.com/office/drawing/2014/main" id="{23630266-9294-404E-B349-8648457E0FD7}"/>
              </a:ext>
            </a:extLst>
          </p:cNvPr>
          <p:cNvPicPr>
            <a:picLocks noChangeAspect="1"/>
          </p:cNvPicPr>
          <p:nvPr/>
        </p:nvPicPr>
        <p:blipFill>
          <a:blip r:embed="rId5"/>
          <a:stretch>
            <a:fillRect/>
          </a:stretch>
        </p:blipFill>
        <p:spPr>
          <a:xfrm>
            <a:off x="4320566" y="4096044"/>
            <a:ext cx="3291470" cy="1210316"/>
          </a:xfrm>
          <a:prstGeom prst="rect">
            <a:avLst/>
          </a:prstGeom>
        </p:spPr>
      </p:pic>
      <p:pic>
        <p:nvPicPr>
          <p:cNvPr id="42" name="Picture 41">
            <a:extLst>
              <a:ext uri="{FF2B5EF4-FFF2-40B4-BE49-F238E27FC236}">
                <a16:creationId xmlns:a16="http://schemas.microsoft.com/office/drawing/2014/main" id="{FF100D79-598F-42D8-9BE4-595AD7D75449}"/>
              </a:ext>
            </a:extLst>
          </p:cNvPr>
          <p:cNvPicPr>
            <a:picLocks noChangeAspect="1"/>
          </p:cNvPicPr>
          <p:nvPr/>
        </p:nvPicPr>
        <p:blipFill>
          <a:blip r:embed="rId5"/>
          <a:stretch>
            <a:fillRect/>
          </a:stretch>
        </p:blipFill>
        <p:spPr>
          <a:xfrm>
            <a:off x="348808" y="4073861"/>
            <a:ext cx="3291470" cy="1210316"/>
          </a:xfrm>
          <a:prstGeom prst="rect">
            <a:avLst/>
          </a:prstGeom>
        </p:spPr>
      </p:pic>
      <p:pic>
        <p:nvPicPr>
          <p:cNvPr id="35" name="Picture 34">
            <a:extLst>
              <a:ext uri="{FF2B5EF4-FFF2-40B4-BE49-F238E27FC236}">
                <a16:creationId xmlns:a16="http://schemas.microsoft.com/office/drawing/2014/main" id="{A739C604-591B-49B3-B375-17918C4F7DC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945174" y="6114471"/>
            <a:ext cx="1036278" cy="499271"/>
          </a:xfrm>
          <a:prstGeom prst="rect">
            <a:avLst/>
          </a:prstGeom>
        </p:spPr>
      </p:pic>
      <p:pic>
        <p:nvPicPr>
          <p:cNvPr id="36" name="Picture 35">
            <a:extLst>
              <a:ext uri="{FF2B5EF4-FFF2-40B4-BE49-F238E27FC236}">
                <a16:creationId xmlns:a16="http://schemas.microsoft.com/office/drawing/2014/main" id="{EF349289-6E98-40E4-806A-FB1A71C0E5E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425740" y="5406854"/>
            <a:ext cx="1036278" cy="499271"/>
          </a:xfrm>
          <a:prstGeom prst="rect">
            <a:avLst/>
          </a:prstGeom>
        </p:spPr>
      </p:pic>
      <p:pic>
        <p:nvPicPr>
          <p:cNvPr id="37" name="Picture 36">
            <a:extLst>
              <a:ext uri="{FF2B5EF4-FFF2-40B4-BE49-F238E27FC236}">
                <a16:creationId xmlns:a16="http://schemas.microsoft.com/office/drawing/2014/main" id="{8B9EA46F-0C3A-43DF-A5C6-8CDE30E78E9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294409" y="5410167"/>
            <a:ext cx="1036278" cy="499271"/>
          </a:xfrm>
          <a:prstGeom prst="rect">
            <a:avLst/>
          </a:prstGeom>
        </p:spPr>
      </p:pic>
      <p:pic>
        <p:nvPicPr>
          <p:cNvPr id="39" name="Picture 38">
            <a:extLst>
              <a:ext uri="{FF2B5EF4-FFF2-40B4-BE49-F238E27FC236}">
                <a16:creationId xmlns:a16="http://schemas.microsoft.com/office/drawing/2014/main" id="{12585D47-33BA-4A95-BA0F-355112CA525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732922" y="5948892"/>
            <a:ext cx="1036278" cy="499271"/>
          </a:xfrm>
          <a:prstGeom prst="rect">
            <a:avLst/>
          </a:prstGeom>
        </p:spPr>
      </p:pic>
      <p:pic>
        <p:nvPicPr>
          <p:cNvPr id="43" name="Picture 42">
            <a:extLst>
              <a:ext uri="{FF2B5EF4-FFF2-40B4-BE49-F238E27FC236}">
                <a16:creationId xmlns:a16="http://schemas.microsoft.com/office/drawing/2014/main" id="{741E4557-FDF5-48B4-8152-E2C438C607E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1000015" y="5083189"/>
            <a:ext cx="1036278" cy="499271"/>
          </a:xfrm>
          <a:prstGeom prst="rect">
            <a:avLst/>
          </a:prstGeom>
        </p:spPr>
      </p:pic>
      <p:pic>
        <p:nvPicPr>
          <p:cNvPr id="44" name="Picture 43">
            <a:extLst>
              <a:ext uri="{FF2B5EF4-FFF2-40B4-BE49-F238E27FC236}">
                <a16:creationId xmlns:a16="http://schemas.microsoft.com/office/drawing/2014/main" id="{2BFA0D9E-C1BC-4D1A-8FE3-1796F22A8EE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390702" y="5284177"/>
            <a:ext cx="575599" cy="447688"/>
          </a:xfrm>
          <a:prstGeom prst="rect">
            <a:avLst/>
          </a:prstGeom>
        </p:spPr>
      </p:pic>
      <p:pic>
        <p:nvPicPr>
          <p:cNvPr id="45" name="Picture 44">
            <a:extLst>
              <a:ext uri="{FF2B5EF4-FFF2-40B4-BE49-F238E27FC236}">
                <a16:creationId xmlns:a16="http://schemas.microsoft.com/office/drawing/2014/main" id="{FFB4C3D2-C936-4447-8807-3B75F8763AF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0" y="5332824"/>
            <a:ext cx="575599" cy="447688"/>
          </a:xfrm>
          <a:prstGeom prst="rect">
            <a:avLst/>
          </a:prstGeom>
        </p:spPr>
      </p:pic>
      <p:pic>
        <p:nvPicPr>
          <p:cNvPr id="46" name="Picture 45">
            <a:extLst>
              <a:ext uri="{FF2B5EF4-FFF2-40B4-BE49-F238E27FC236}">
                <a16:creationId xmlns:a16="http://schemas.microsoft.com/office/drawing/2014/main" id="{9F4F88D5-37CD-4E8C-AB56-F83D68AC1D4A}"/>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820989" y="5529459"/>
            <a:ext cx="575599" cy="447688"/>
          </a:xfrm>
          <a:prstGeom prst="rect">
            <a:avLst/>
          </a:prstGeom>
        </p:spPr>
      </p:pic>
      <p:pic>
        <p:nvPicPr>
          <p:cNvPr id="47" name="Picture 46">
            <a:extLst>
              <a:ext uri="{FF2B5EF4-FFF2-40B4-BE49-F238E27FC236}">
                <a16:creationId xmlns:a16="http://schemas.microsoft.com/office/drawing/2014/main" id="{34525CB3-3D00-431F-BEAC-B3291E6A8690}"/>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350131" y="5816325"/>
            <a:ext cx="575599" cy="447688"/>
          </a:xfrm>
          <a:prstGeom prst="rect">
            <a:avLst/>
          </a:prstGeom>
        </p:spPr>
      </p:pic>
      <p:pic>
        <p:nvPicPr>
          <p:cNvPr id="48" name="Picture 47">
            <a:extLst>
              <a:ext uri="{FF2B5EF4-FFF2-40B4-BE49-F238E27FC236}">
                <a16:creationId xmlns:a16="http://schemas.microsoft.com/office/drawing/2014/main" id="{26D6F89D-7AC0-475F-88FC-0CF64ACE149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756964" y="5520343"/>
            <a:ext cx="575599" cy="447688"/>
          </a:xfrm>
          <a:prstGeom prst="rect">
            <a:avLst/>
          </a:prstGeom>
        </p:spPr>
      </p:pic>
      <p:pic>
        <p:nvPicPr>
          <p:cNvPr id="49" name="Picture 48">
            <a:extLst>
              <a:ext uri="{FF2B5EF4-FFF2-40B4-BE49-F238E27FC236}">
                <a16:creationId xmlns:a16="http://schemas.microsoft.com/office/drawing/2014/main" id="{588E35C6-DB52-4FEF-BBAD-F43F0D4AB61A}"/>
              </a:ext>
            </a:extLst>
          </p:cNvPr>
          <p:cNvPicPr>
            <a:picLocks noChangeAspect="1"/>
          </p:cNvPicPr>
          <p:nvPr/>
        </p:nvPicPr>
        <p:blipFill>
          <a:blip r:embed="rId7"/>
          <a:stretch>
            <a:fillRect/>
          </a:stretch>
        </p:blipFill>
        <p:spPr>
          <a:xfrm>
            <a:off x="11583231" y="5559253"/>
            <a:ext cx="575599" cy="447688"/>
          </a:xfrm>
          <a:prstGeom prst="rect">
            <a:avLst/>
          </a:prstGeom>
        </p:spPr>
      </p:pic>
      <p:pic>
        <p:nvPicPr>
          <p:cNvPr id="58" name="Picture 57">
            <a:extLst>
              <a:ext uri="{FF2B5EF4-FFF2-40B4-BE49-F238E27FC236}">
                <a16:creationId xmlns:a16="http://schemas.microsoft.com/office/drawing/2014/main" id="{F00C3771-0BC7-458D-ABBF-A896686297E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1021599" y="5908151"/>
            <a:ext cx="575599" cy="447688"/>
          </a:xfrm>
          <a:prstGeom prst="rect">
            <a:avLst/>
          </a:prstGeom>
        </p:spPr>
      </p:pic>
      <p:pic>
        <p:nvPicPr>
          <p:cNvPr id="59" name="Picture 58">
            <a:extLst>
              <a:ext uri="{FF2B5EF4-FFF2-40B4-BE49-F238E27FC236}">
                <a16:creationId xmlns:a16="http://schemas.microsoft.com/office/drawing/2014/main" id="{F20A7186-11D5-44A7-A658-6850358D9D0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461553" y="5575610"/>
            <a:ext cx="575599" cy="447688"/>
          </a:xfrm>
          <a:prstGeom prst="rect">
            <a:avLst/>
          </a:prstGeom>
        </p:spPr>
      </p:pic>
      <p:pic>
        <p:nvPicPr>
          <p:cNvPr id="60" name="Picture 59">
            <a:extLst>
              <a:ext uri="{FF2B5EF4-FFF2-40B4-BE49-F238E27FC236}">
                <a16:creationId xmlns:a16="http://schemas.microsoft.com/office/drawing/2014/main" id="{7347DD07-9440-4747-86F4-0D44926D6C44}"/>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225051" y="5332824"/>
            <a:ext cx="575599" cy="447688"/>
          </a:xfrm>
          <a:prstGeom prst="rect">
            <a:avLst/>
          </a:prstGeom>
        </p:spPr>
      </p:pic>
      <p:pic>
        <p:nvPicPr>
          <p:cNvPr id="61" name="Picture 60">
            <a:extLst>
              <a:ext uri="{FF2B5EF4-FFF2-40B4-BE49-F238E27FC236}">
                <a16:creationId xmlns:a16="http://schemas.microsoft.com/office/drawing/2014/main" id="{8F4A428B-1AF5-43AC-BA3E-6E1C0FF1BE1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703461" y="5375680"/>
            <a:ext cx="575599" cy="447688"/>
          </a:xfrm>
          <a:prstGeom prst="rect">
            <a:avLst/>
          </a:prstGeom>
        </p:spPr>
      </p:pic>
      <p:pic>
        <p:nvPicPr>
          <p:cNvPr id="62" name="Picture 61">
            <a:extLst>
              <a:ext uri="{FF2B5EF4-FFF2-40B4-BE49-F238E27FC236}">
                <a16:creationId xmlns:a16="http://schemas.microsoft.com/office/drawing/2014/main" id="{0AB91FAA-DFFC-439C-A0A2-8FECDFF2B1A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031300" y="5406854"/>
            <a:ext cx="575599" cy="447688"/>
          </a:xfrm>
          <a:prstGeom prst="rect">
            <a:avLst/>
          </a:prstGeom>
        </p:spPr>
      </p:pic>
      <p:pic>
        <p:nvPicPr>
          <p:cNvPr id="63" name="Picture 62">
            <a:extLst>
              <a:ext uri="{FF2B5EF4-FFF2-40B4-BE49-F238E27FC236}">
                <a16:creationId xmlns:a16="http://schemas.microsoft.com/office/drawing/2014/main" id="{19482025-D7FF-4990-A36F-37F99C9CA69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75819" y="4833432"/>
            <a:ext cx="1036278" cy="499271"/>
          </a:xfrm>
          <a:prstGeom prst="rect">
            <a:avLst/>
          </a:prstGeom>
        </p:spPr>
      </p:pic>
      <p:pic>
        <p:nvPicPr>
          <p:cNvPr id="50" name="Picture 49">
            <a:extLst>
              <a:ext uri="{FF2B5EF4-FFF2-40B4-BE49-F238E27FC236}">
                <a16:creationId xmlns:a16="http://schemas.microsoft.com/office/drawing/2014/main" id="{12585D47-33BA-4A95-BA0F-355112CA525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719084" y="5440615"/>
            <a:ext cx="1036278" cy="499271"/>
          </a:xfrm>
          <a:prstGeom prst="rect">
            <a:avLst/>
          </a:prstGeom>
        </p:spPr>
      </p:pic>
      <p:pic>
        <p:nvPicPr>
          <p:cNvPr id="51" name="Picture 50">
            <a:extLst>
              <a:ext uri="{FF2B5EF4-FFF2-40B4-BE49-F238E27FC236}">
                <a16:creationId xmlns:a16="http://schemas.microsoft.com/office/drawing/2014/main" id="{2BFA0D9E-C1BC-4D1A-8FE3-1796F22A8EE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955048" y="5764090"/>
            <a:ext cx="575599" cy="447688"/>
          </a:xfrm>
          <a:prstGeom prst="rect">
            <a:avLst/>
          </a:prstGeom>
        </p:spPr>
      </p:pic>
      <p:pic>
        <p:nvPicPr>
          <p:cNvPr id="52" name="Picture 51">
            <a:extLst>
              <a:ext uri="{FF2B5EF4-FFF2-40B4-BE49-F238E27FC236}">
                <a16:creationId xmlns:a16="http://schemas.microsoft.com/office/drawing/2014/main" id="{2BFA0D9E-C1BC-4D1A-8FE3-1796F22A8EE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156185" y="5767280"/>
            <a:ext cx="575599" cy="447688"/>
          </a:xfrm>
          <a:prstGeom prst="rect">
            <a:avLst/>
          </a:prstGeom>
        </p:spPr>
      </p:pic>
      <p:pic>
        <p:nvPicPr>
          <p:cNvPr id="53" name="Picture 52">
            <a:extLst>
              <a:ext uri="{FF2B5EF4-FFF2-40B4-BE49-F238E27FC236}">
                <a16:creationId xmlns:a16="http://schemas.microsoft.com/office/drawing/2014/main" id="{2BFA0D9E-C1BC-4D1A-8FE3-1796F22A8EE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194252" y="5716042"/>
            <a:ext cx="575599" cy="447688"/>
          </a:xfrm>
          <a:prstGeom prst="rect">
            <a:avLst/>
          </a:prstGeom>
        </p:spPr>
      </p:pic>
      <p:pic>
        <p:nvPicPr>
          <p:cNvPr id="54" name="Picture 53">
            <a:extLst>
              <a:ext uri="{FF2B5EF4-FFF2-40B4-BE49-F238E27FC236}">
                <a16:creationId xmlns:a16="http://schemas.microsoft.com/office/drawing/2014/main" id="{2BFA0D9E-C1BC-4D1A-8FE3-1796F22A8EE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040878" y="5750840"/>
            <a:ext cx="575599" cy="447688"/>
          </a:xfrm>
          <a:prstGeom prst="rect">
            <a:avLst/>
          </a:prstGeom>
        </p:spPr>
      </p:pic>
      <p:pic>
        <p:nvPicPr>
          <p:cNvPr id="55" name="Picture 54">
            <a:extLst>
              <a:ext uri="{FF2B5EF4-FFF2-40B4-BE49-F238E27FC236}">
                <a16:creationId xmlns:a16="http://schemas.microsoft.com/office/drawing/2014/main" id="{19482025-D7FF-4990-A36F-37F99C9CA69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005457" y="5308920"/>
            <a:ext cx="1036278" cy="499271"/>
          </a:xfrm>
          <a:prstGeom prst="rect">
            <a:avLst/>
          </a:prstGeom>
        </p:spPr>
      </p:pic>
      <p:pic>
        <p:nvPicPr>
          <p:cNvPr id="56" name="Picture 55">
            <a:extLst>
              <a:ext uri="{FF2B5EF4-FFF2-40B4-BE49-F238E27FC236}">
                <a16:creationId xmlns:a16="http://schemas.microsoft.com/office/drawing/2014/main" id="{19482025-D7FF-4990-A36F-37F99C9CA69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20917" y="5819705"/>
            <a:ext cx="1036278" cy="499271"/>
          </a:xfrm>
          <a:prstGeom prst="rect">
            <a:avLst/>
          </a:prstGeom>
        </p:spPr>
      </p:pic>
      <p:pic>
        <p:nvPicPr>
          <p:cNvPr id="57" name="Picture 56">
            <a:extLst>
              <a:ext uri="{FF2B5EF4-FFF2-40B4-BE49-F238E27FC236}">
                <a16:creationId xmlns:a16="http://schemas.microsoft.com/office/drawing/2014/main" id="{19482025-D7FF-4990-A36F-37F99C9CA69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533115" y="5035822"/>
            <a:ext cx="1036278" cy="499271"/>
          </a:xfrm>
          <a:prstGeom prst="rect">
            <a:avLst/>
          </a:prstGeom>
        </p:spPr>
      </p:pic>
      <p:pic>
        <p:nvPicPr>
          <p:cNvPr id="64" name="Picture 63">
            <a:extLst>
              <a:ext uri="{FF2B5EF4-FFF2-40B4-BE49-F238E27FC236}">
                <a16:creationId xmlns:a16="http://schemas.microsoft.com/office/drawing/2014/main" id="{F00C3771-0BC7-458D-ABBF-A896686297E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100149" y="6061755"/>
            <a:ext cx="575599" cy="447688"/>
          </a:xfrm>
          <a:prstGeom prst="rect">
            <a:avLst/>
          </a:prstGeom>
        </p:spPr>
      </p:pic>
      <p:pic>
        <p:nvPicPr>
          <p:cNvPr id="65" name="Picture 64">
            <a:extLst>
              <a:ext uri="{FF2B5EF4-FFF2-40B4-BE49-F238E27FC236}">
                <a16:creationId xmlns:a16="http://schemas.microsoft.com/office/drawing/2014/main" id="{F00C3771-0BC7-458D-ABBF-A896686297E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600322" y="6310245"/>
            <a:ext cx="575599" cy="447688"/>
          </a:xfrm>
          <a:prstGeom prst="rect">
            <a:avLst/>
          </a:prstGeom>
        </p:spPr>
      </p:pic>
      <p:pic>
        <p:nvPicPr>
          <p:cNvPr id="3" name="Picture 2">
            <a:extLst>
              <a:ext uri="{FF2B5EF4-FFF2-40B4-BE49-F238E27FC236}">
                <a16:creationId xmlns:a16="http://schemas.microsoft.com/office/drawing/2014/main" id="{7D17FCB4-D3E6-9806-BE62-72ED0F7CF6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274808"/>
            <a:ext cx="1752893" cy="631646"/>
          </a:xfrm>
          <a:prstGeom prst="rect">
            <a:avLst/>
          </a:prstGeom>
        </p:spPr>
      </p:pic>
    </p:spTree>
    <p:extLst>
      <p:ext uri="{BB962C8B-B14F-4D97-AF65-F5344CB8AC3E}">
        <p14:creationId xmlns:p14="http://schemas.microsoft.com/office/powerpoint/2010/main" val="3567333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7423</TotalTime>
  <Words>4836</Words>
  <Application>Microsoft Macintosh PowerPoint</Application>
  <PresentationFormat>Widescreen</PresentationFormat>
  <Paragraphs>362</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Angsana New</vt:lpstr>
      <vt:lpstr>Arial</vt:lpstr>
      <vt:lpstr>Arial Black</vt:lpstr>
      <vt:lpstr>Arial Narrow</vt:lpstr>
      <vt:lpstr>Bauhaus 93</vt:lpstr>
      <vt:lpstr>Calibri</vt:lpstr>
      <vt:lpstr>Calibri Light</vt:lpstr>
      <vt:lpstr>Viner Hand ITC</vt:lpstr>
      <vt:lpstr>Wingdings</vt:lpstr>
      <vt:lpstr>Office Theme</vt:lpstr>
      <vt:lpstr>  </vt:lpstr>
      <vt:lpstr>We will review:</vt:lpstr>
      <vt:lpstr>What is the “One Health” Concept?</vt:lpstr>
      <vt:lpstr>What is a  “Zoonotic Disease”?</vt:lpstr>
      <vt:lpstr>One Health: Part 1-- Environmental health</vt:lpstr>
      <vt:lpstr>One Health: Part 2-- Animal health</vt:lpstr>
      <vt:lpstr>One Health: Part 3-- Human health</vt:lpstr>
      <vt:lpstr>One Health</vt:lpstr>
      <vt:lpstr>One Health</vt:lpstr>
      <vt:lpstr>What are the five changes  in the last picture?</vt:lpstr>
      <vt:lpstr>One Health &amp; Zoonotic Diseases</vt:lpstr>
      <vt:lpstr>What is a “Mutation”?</vt:lpstr>
      <vt:lpstr>Mutations can happen by accident</vt:lpstr>
      <vt:lpstr>POINT MUTATIONS</vt:lpstr>
      <vt:lpstr>The Mystery Box</vt:lpstr>
      <vt:lpstr>Let’s see how two viruses can mutate into one!</vt:lpstr>
      <vt:lpstr>ONCE UPON A TIME…</vt:lpstr>
      <vt:lpstr>ONCE UPON A TIME…</vt:lpstr>
      <vt:lpstr>ONCE UPON A TIME…</vt:lpstr>
      <vt:lpstr>Mutations are really hard to predict! Can you guess when?</vt:lpstr>
      <vt:lpstr>What can scientists do when we know that  the flu (influenza) virus mutates often?</vt:lpstr>
      <vt:lpstr>Vaccine</vt:lpstr>
      <vt:lpstr>How can we protect ourselves in the future?</vt:lpstr>
      <vt:lpstr>Introducing the “One Health” Approach</vt:lpstr>
      <vt:lpstr>How can the  ONE HEALTH APPROACH protect people, animals and the environment?    </vt:lpstr>
      <vt:lpstr>CONTEST!!</vt:lpstr>
      <vt:lpstr>One Health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Outbreak:  Your Hands   and   Your Health.</dc:title>
  <dc:creator>DJTmusic</dc:creator>
  <cp:lastModifiedBy>Jan Mould</cp:lastModifiedBy>
  <cp:revision>303</cp:revision>
  <dcterms:created xsi:type="dcterms:W3CDTF">2020-03-23T15:22:03Z</dcterms:created>
  <dcterms:modified xsi:type="dcterms:W3CDTF">2023-08-16T21:50:56Z</dcterms:modified>
  <cp:contentStatus/>
</cp:coreProperties>
</file>