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32"/>
  </p:normalViewPr>
  <p:slideViewPr>
    <p:cSldViewPr snapToGrid="0">
      <p:cViewPr varScale="1">
        <p:scale>
          <a:sx n="90" d="100"/>
          <a:sy n="90" d="100"/>
        </p:scale>
        <p:origin x="232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D1EAB-4C09-1449-B915-6CF7D2094E29}" type="datetimeFigureOut">
              <a:rPr lang="en-US" smtClean="0"/>
              <a:t>1/3/23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59151-2C7F-FC4C-8A55-C79E767E7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963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Advisory Report is very eye opening and concerning about the Mental Health of Youth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359151-2C7F-FC4C-8A55-C79E767E7E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475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Two new events and the Public Service Announcement topic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359151-2C7F-FC4C-8A55-C79E767E7E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66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 There Certificate is required for those competing in the Mental Health Promotion Event.  It is a free online course that as a mental health professional I highly recommend.  The course is self-paced and less than 2 hours, it is available in French, English and Spanish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359151-2C7F-FC4C-8A55-C79E767E7E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49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E5DB-A436-1A48-81C9-4E3CF3A56678}" type="datetimeFigureOut">
              <a:rPr lang="en-US" smtClean="0"/>
              <a:t>1/3/23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9658-2FE1-B24A-B1D4-EA175AF2F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063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E5DB-A436-1A48-81C9-4E3CF3A56678}" type="datetimeFigureOut">
              <a:rPr lang="en-US" smtClean="0"/>
              <a:t>1/3/23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9658-2FE1-B24A-B1D4-EA175AF2F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5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E5DB-A436-1A48-81C9-4E3CF3A56678}" type="datetimeFigureOut">
              <a:rPr lang="en-US" smtClean="0"/>
              <a:t>1/3/23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9658-2FE1-B24A-B1D4-EA175AF2F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88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E5DB-A436-1A48-81C9-4E3CF3A56678}" type="datetimeFigureOut">
              <a:rPr lang="en-US" smtClean="0"/>
              <a:t>1/3/23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9658-2FE1-B24A-B1D4-EA175AF2F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502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E5DB-A436-1A48-81C9-4E3CF3A56678}" type="datetimeFigureOut">
              <a:rPr lang="en-US" smtClean="0"/>
              <a:t>1/3/23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9658-2FE1-B24A-B1D4-EA175AF2F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18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E5DB-A436-1A48-81C9-4E3CF3A56678}" type="datetimeFigureOut">
              <a:rPr lang="en-US" smtClean="0"/>
              <a:t>1/3/23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9658-2FE1-B24A-B1D4-EA175AF2F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842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E5DB-A436-1A48-81C9-4E3CF3A56678}" type="datetimeFigureOut">
              <a:rPr lang="en-US" smtClean="0"/>
              <a:t>1/3/23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9658-2FE1-B24A-B1D4-EA175AF2F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5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E5DB-A436-1A48-81C9-4E3CF3A56678}" type="datetimeFigureOut">
              <a:rPr lang="en-US" smtClean="0"/>
              <a:t>1/3/23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9658-2FE1-B24A-B1D4-EA175AF2FBE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586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E5DB-A436-1A48-81C9-4E3CF3A56678}" type="datetimeFigureOut">
              <a:rPr lang="en-US" smtClean="0"/>
              <a:t>1/3/23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9658-2FE1-B24A-B1D4-EA175AF2F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4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E5DB-A436-1A48-81C9-4E3CF3A56678}" type="datetimeFigureOut">
              <a:rPr lang="en-US" smtClean="0"/>
              <a:t>1/3/23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9658-2FE1-B24A-B1D4-EA175AF2F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04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BE5DB-A436-1A48-81C9-4E3CF3A56678}" type="datetimeFigureOut">
              <a:rPr lang="en-US" smtClean="0"/>
              <a:t>1/3/23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9658-2FE1-B24A-B1D4-EA175AF2F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78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F5BE5DB-A436-1A48-81C9-4E3CF3A56678}" type="datetimeFigureOut">
              <a:rPr lang="en-US" smtClean="0"/>
              <a:t>1/3/23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9658-2FE1-B24A-B1D4-EA175AF2F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45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F5BE5DB-A436-1A48-81C9-4E3CF3A56678}" type="datetimeFigureOut">
              <a:rPr lang="en-US" smtClean="0"/>
              <a:t>1/3/23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D069658-2FE1-B24A-B1D4-EA175AF2F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7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hs.gov/sites/default/files/surgeon-general-youth-mental-health-advisory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betherecertificate.org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mi.org/Your-Journey/Individuals-with-Mental-Illness/Disclosing-to-Others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42468-3B19-D800-F181-D472E90ABC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Talking About Mental Health Issues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A62F3-D538-E312-1E90-14C82BD70F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400" dirty="0"/>
              <a:t>Jan Mould, RN, BSN, MEd</a:t>
            </a:r>
          </a:p>
          <a:p>
            <a:r>
              <a:rPr lang="en-US" sz="1400" dirty="0"/>
              <a:t>Deputy Director of Competitive Events</a:t>
            </a:r>
          </a:p>
          <a:p>
            <a:r>
              <a:rPr lang="en-US" sz="1400" dirty="0"/>
              <a:t>HOSA – Future Health Professionals</a:t>
            </a:r>
          </a:p>
        </p:txBody>
      </p:sp>
    </p:spTree>
    <p:extLst>
      <p:ext uri="{BB962C8B-B14F-4D97-AF65-F5344CB8AC3E}">
        <p14:creationId xmlns:p14="http://schemas.microsoft.com/office/powerpoint/2010/main" val="3122171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D2E0D-B9A1-AB61-744F-AF9D03093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9514" y="656866"/>
            <a:ext cx="6172200" cy="487362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5DBA4C-D7C7-F56F-D2A6-B9F4F5953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1106906"/>
            <a:ext cx="3932237" cy="3811588"/>
          </a:xfrm>
        </p:spPr>
        <p:txBody>
          <a:bodyPr>
            <a:normAutofit/>
          </a:bodyPr>
          <a:lstStyle/>
          <a:p>
            <a:r>
              <a:rPr lang="en-US" sz="3600" dirty="0"/>
              <a:t>The Surgeon General’s Advisory Report, </a:t>
            </a:r>
          </a:p>
          <a:p>
            <a:r>
              <a:rPr lang="en-US" sz="3600" dirty="0">
                <a:hlinkClick r:id="rId3"/>
              </a:rPr>
              <a:t>Protecting Youth Mental Health</a:t>
            </a:r>
            <a:endParaRPr lang="en-US" sz="3600" dirty="0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876028B6-5489-FCEE-0DC8-691F9246D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010" y="1023777"/>
            <a:ext cx="3126108" cy="3977846"/>
          </a:xfrm>
          <a:prstGeom prst="rect">
            <a:avLst/>
          </a:prstGeom>
          <a:noFill/>
          <a:effectLst>
            <a:reflection endPos="0" dist="50800" dir="5400000" sy="-100000" algn="bl" rotWithShape="0"/>
            <a:softEdge rad="80539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8267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19AC3-4589-4B1E-F313-1C52A16DE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HOSA’S RESPONSE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E2C8B-A84C-7763-ECFB-18D4DFBB9E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C4515D-B321-0F6B-64AE-BA13D2F62FD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5800" dirty="0">
                <a:latin typeface="Arial" panose="020B0604020202020204" pitchFamily="34" charset="0"/>
                <a:cs typeface="Arial" panose="020B0604020202020204" pitchFamily="34" charset="0"/>
              </a:rPr>
              <a:t>Additions of the Mental Health Promotion and the  Emotional Well-Being Challenge Events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B44223-A678-D84A-1D64-997041ABFB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7274" y="2006942"/>
            <a:ext cx="4754880" cy="3458825"/>
          </a:xfrm>
        </p:spPr>
        <p:txBody>
          <a:bodyPr>
            <a:normAutofit fontScale="55000" lnSpcReduction="20000"/>
          </a:bodyPr>
          <a:lstStyle/>
          <a:p>
            <a:endParaRPr lang="en-US" sz="2400" dirty="0">
              <a:latin typeface="Chalkduster" panose="03050602040202020205" pitchFamily="66" charset="77"/>
            </a:endParaRPr>
          </a:p>
          <a:p>
            <a:endParaRPr lang="en-US" sz="2400" dirty="0">
              <a:latin typeface="Chalkduster" panose="03050602040202020205" pitchFamily="66" charset="77"/>
            </a:endParaRPr>
          </a:p>
          <a:p>
            <a:endParaRPr lang="en-US" sz="2400" dirty="0">
              <a:latin typeface="Chalkduster" panose="03050602040202020205" pitchFamily="66" charset="77"/>
            </a:endParaRPr>
          </a:p>
          <a:p>
            <a:endParaRPr lang="en-US" sz="2400" dirty="0">
              <a:latin typeface="Chalkduster" panose="03050602040202020205" pitchFamily="66" charset="77"/>
            </a:endParaRPr>
          </a:p>
          <a:p>
            <a:endParaRPr lang="en-US" sz="2400" dirty="0">
              <a:latin typeface="Chalkduster" panose="03050602040202020205" pitchFamily="66" charset="77"/>
            </a:endParaRPr>
          </a:p>
          <a:p>
            <a:pPr marL="0" indent="0">
              <a:buNone/>
            </a:pPr>
            <a:endParaRPr lang="en-US" sz="2400" dirty="0">
              <a:latin typeface="Chalkduster" panose="03050602040202020205" pitchFamily="66" charset="77"/>
            </a:endParaRPr>
          </a:p>
          <a:p>
            <a:pPr marL="0" indent="0" algn="ctr">
              <a:buNone/>
            </a:pPr>
            <a:r>
              <a:rPr lang="en-US" sz="2400" dirty="0">
                <a:latin typeface="Chalkduster" panose="03050602040202020205" pitchFamily="66" charset="77"/>
              </a:rPr>
              <a:t>      </a:t>
            </a: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HOW TO TALK TO FRIENDS AND</a:t>
            </a:r>
          </a:p>
          <a:p>
            <a:pPr marL="0" indent="0" algn="ctr">
              <a:buNone/>
            </a:pPr>
            <a:r>
              <a:rPr lang="en-US" sz="4500" dirty="0">
                <a:latin typeface="Arial" panose="020B0604020202020204" pitchFamily="34" charset="0"/>
                <a:cs typeface="Arial" panose="020B0604020202020204" pitchFamily="34" charset="0"/>
              </a:rPr>
              <a:t> FAMILY ABOUT MENTAL HEALTH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ADE374-A841-98A9-AF0A-D8FD013075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9254" y="1955800"/>
            <a:ext cx="3987800" cy="14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046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8F16D-0AEF-4DE4-0448-D5F9F5C82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1888" y="1048672"/>
            <a:ext cx="2432304" cy="2464549"/>
          </a:xfrm>
        </p:spPr>
        <p:txBody>
          <a:bodyPr/>
          <a:lstStyle/>
          <a:p>
            <a:r>
              <a:rPr lang="en-US" dirty="0"/>
              <a:t>BE THERE CERTIFICATION</a:t>
            </a:r>
            <a:br>
              <a:rPr lang="en-US" dirty="0"/>
            </a:br>
            <a:endParaRPr lang="en-US" dirty="0"/>
          </a:p>
        </p:txBody>
      </p:sp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D5EDB663-D8AC-AE2A-21EC-B68D23E7CC9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32070" r="32070"/>
          <a:stretch>
            <a:fillRect/>
          </a:stretch>
        </p:blipFill>
        <p:spPr/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CB134B-2942-6A21-4895-92F3A9A9E1AD}"/>
              </a:ext>
            </a:extLst>
          </p:cNvPr>
          <p:cNvSpPr txBox="1"/>
          <p:nvPr/>
        </p:nvSpPr>
        <p:spPr>
          <a:xfrm>
            <a:off x="623919" y="717703"/>
            <a:ext cx="610001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2800" dirty="0"/>
              <a:t>  </a:t>
            </a:r>
            <a:r>
              <a:rPr lang="en-US" sz="2800" dirty="0">
                <a:hlinkClick r:id="rId4"/>
              </a:rPr>
              <a:t>BE </a:t>
            </a:r>
          </a:p>
          <a:p>
            <a:r>
              <a:rPr lang="en-US" dirty="0">
                <a:hlinkClick r:id="rId4"/>
              </a:rPr>
              <a:t>  </a:t>
            </a:r>
            <a:r>
              <a:rPr lang="en-US" sz="2400" dirty="0">
                <a:hlinkClick r:id="rId4"/>
              </a:rPr>
              <a:t>THERE</a:t>
            </a:r>
          </a:p>
          <a:p>
            <a:r>
              <a:rPr lang="en-US" dirty="0">
                <a:hlinkClick r:id="rId4"/>
              </a:rPr>
              <a:t>  </a:t>
            </a:r>
            <a:r>
              <a:rPr lang="en-US" sz="2400" dirty="0">
                <a:hlinkClick r:id="rId4"/>
              </a:rPr>
              <a:t>CERTIFICATION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46982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6C1D5-12DA-D431-C840-569E2F38B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23614"/>
            <a:ext cx="7729728" cy="1188720"/>
          </a:xfrm>
        </p:spPr>
        <p:txBody>
          <a:bodyPr>
            <a:normAutofit fontScale="90000"/>
          </a:bodyPr>
          <a:lstStyle/>
          <a:p>
            <a:br>
              <a:rPr lang="en-US" sz="4800" dirty="0">
                <a:latin typeface="Baguet Script" pitchFamily="2" charset="77"/>
              </a:rPr>
            </a:br>
            <a:r>
              <a:rPr lang="en-US" sz="4800" dirty="0">
                <a:latin typeface="Baguet Script" pitchFamily="2" charset="77"/>
              </a:rPr>
              <a:t>The Other Side of the Coin</a:t>
            </a:r>
            <a:br>
              <a:rPr lang="en-US" sz="4800" dirty="0">
                <a:latin typeface="Baguet Script" pitchFamily="2" charset="77"/>
              </a:rPr>
            </a:b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D56E6AC-922C-9A2D-042C-3A7367BBE1C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02581" y="2606040"/>
            <a:ext cx="3771900" cy="1371600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6C662E-D52F-20E2-6262-815545C5C86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latin typeface="Baguet Script" pitchFamily="2" charset="77"/>
              </a:rPr>
              <a:t>When do you disclose your own mental health issues?</a:t>
            </a:r>
          </a:p>
        </p:txBody>
      </p:sp>
    </p:spTree>
    <p:extLst>
      <p:ext uri="{BB962C8B-B14F-4D97-AF65-F5344CB8AC3E}">
        <p14:creationId xmlns:p14="http://schemas.microsoft.com/office/powerpoint/2010/main" val="3796907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668D2-DAD9-5817-4C49-11CBC1E13F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1915" y="1675518"/>
            <a:ext cx="4271771" cy="3101982"/>
          </a:xfrm>
        </p:spPr>
        <p:txBody>
          <a:bodyPr>
            <a:normAutofit lnSpcReduction="10000"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Disclosing to others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DDB6BD-C44A-90AC-100F-1ADDC6BA06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316" y="1675518"/>
            <a:ext cx="4270247" cy="3101982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Reasons to talk with others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When to tell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Who to tell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At work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Personal Relationships</a:t>
            </a:r>
          </a:p>
        </p:txBody>
      </p:sp>
    </p:spTree>
    <p:extLst>
      <p:ext uri="{BB962C8B-B14F-4D97-AF65-F5344CB8AC3E}">
        <p14:creationId xmlns:p14="http://schemas.microsoft.com/office/powerpoint/2010/main" val="4156431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668D2-DAD9-5817-4C49-11CBC1E13F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7375" y="1350665"/>
            <a:ext cx="4271771" cy="3101982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How and what to talk about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DDB6BD-C44A-90AC-100F-1ADDC6BA06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30031" y="1350665"/>
            <a:ext cx="4270247" cy="3101982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Process talk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Concrete examples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Suggest ways to support you</a:t>
            </a:r>
          </a:p>
        </p:txBody>
      </p:sp>
    </p:spTree>
    <p:extLst>
      <p:ext uri="{BB962C8B-B14F-4D97-AF65-F5344CB8AC3E}">
        <p14:creationId xmlns:p14="http://schemas.microsoft.com/office/powerpoint/2010/main" val="2211449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19B18-B4D7-DA68-FBCA-EEA8D4098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DOs &amp; DON’Ts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668D2-DAD9-5817-4C49-11CBC1E13F1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Don’t have to share everything</a:t>
            </a:r>
          </a:p>
          <a:p>
            <a:pPr marL="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Do make sure to share the good things</a:t>
            </a:r>
          </a:p>
          <a:p>
            <a:pPr marL="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Do set boundaries</a:t>
            </a:r>
          </a:p>
          <a:p>
            <a:endParaRPr lang="en-US" sz="4000" dirty="0">
              <a:latin typeface="Chalkduster" panose="03050602040202020205" pitchFamily="66" charset="77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DDB6BD-C44A-90AC-100F-1ADDC6BA069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Do let them know how they can support you</a:t>
            </a:r>
          </a:p>
          <a:p>
            <a:pPr marL="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Do provide them information after you talk to them</a:t>
            </a:r>
          </a:p>
          <a:p>
            <a:endParaRPr lang="en-US" sz="2400" dirty="0">
              <a:latin typeface="Chalkduster" panose="03050602040202020205" pitchFamily="66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713831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807DC-8710-EB08-4BF7-CF10FB9D75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1915" y="1398792"/>
            <a:ext cx="4271771" cy="3101982"/>
          </a:xfrm>
        </p:spPr>
        <p:txBody>
          <a:bodyPr>
            <a:normAutofit/>
          </a:bodyPr>
          <a:lstStyle/>
          <a:p>
            <a:r>
              <a:rPr lang="en-US" sz="5400" dirty="0"/>
              <a:t>NAMI –</a:t>
            </a:r>
            <a:r>
              <a:rPr lang="en-US" sz="4000" dirty="0"/>
              <a:t> </a:t>
            </a:r>
            <a:r>
              <a:rPr lang="en-US" sz="4000" dirty="0">
                <a:hlinkClick r:id="rId2"/>
              </a:rPr>
              <a:t>Disclosing to Others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3450135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{B8B1D025-313E-3846-9AB9-5258B87500BE}tf10001120</Template>
  <TotalTime>353</TotalTime>
  <Words>239</Words>
  <Application>Microsoft Macintosh PowerPoint</Application>
  <PresentationFormat>Widescreen</PresentationFormat>
  <Paragraphs>50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Baguet Script</vt:lpstr>
      <vt:lpstr>Calibri</vt:lpstr>
      <vt:lpstr>Chalkduster</vt:lpstr>
      <vt:lpstr>Gill Sans MT</vt:lpstr>
      <vt:lpstr>Parcel</vt:lpstr>
      <vt:lpstr>Talking About Mental Health Issues</vt:lpstr>
      <vt:lpstr>PowerPoint Presentation</vt:lpstr>
      <vt:lpstr>HOSA’S RESPONSE</vt:lpstr>
      <vt:lpstr>BE THERE CERTIFICATION </vt:lpstr>
      <vt:lpstr> The Other Side of the Coin </vt:lpstr>
      <vt:lpstr>PowerPoint Presentation</vt:lpstr>
      <vt:lpstr>PowerPoint Presentation</vt:lpstr>
      <vt:lpstr>DOs &amp; DON’Ts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Talking About Mental Health Issues</dc:title>
  <dc:creator>Jan Mould</dc:creator>
  <cp:lastModifiedBy>Jan Mould</cp:lastModifiedBy>
  <cp:revision>3</cp:revision>
  <dcterms:created xsi:type="dcterms:W3CDTF">2022-12-02T16:51:19Z</dcterms:created>
  <dcterms:modified xsi:type="dcterms:W3CDTF">2023-01-03T20:22:51Z</dcterms:modified>
</cp:coreProperties>
</file>