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859"/>
  </p:normalViewPr>
  <p:slideViewPr>
    <p:cSldViewPr snapToGrid="0">
      <p:cViewPr varScale="1">
        <p:scale>
          <a:sx n="157" d="100"/>
          <a:sy n="157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9T18:21:32.523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2-09-09T18:19:35.259"/>
    </inkml:context>
  </inkml:definitions>
  <inkml:trace contextRef="#ctx0" brushRef="#br0">33866 7296 24575,'0'0'0</inkml:trace>
  <inkml:trace contextRef="#ctx1" brushRef="#br0">33866 7296 24575 0,'0'0'0'11</inkml:trace>
  <inkml:trace contextRef="#ctx0" brushRef="#br0" timeOffset="851">22193 504 24575,'0'0'0</inkml:trace>
  <inkml:trace contextRef="#ctx1" brushRef="#br0" timeOffset="632">22193 504 24575 0,'0'0'0'231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48274-3962-B443-98E4-32439AFFCD7A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024CF-F206-FA4E-AB74-19F02F09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9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024CF-F206-FA4E-AB74-19F02F09B7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024CF-F206-FA4E-AB74-19F02F09B7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2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82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4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9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9/9/22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1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9/9/22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1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4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9/9/22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48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mdb.com/video/vi439269913/?ref_=tt_vi_i_2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hosa.org/wp-content/uploads/2022/08/22-23-BD-Guidelines-Aug27.pdf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lue 3D art design">
            <a:extLst>
              <a:ext uri="{FF2B5EF4-FFF2-40B4-BE49-F238E27FC236}">
                <a16:creationId xmlns:a16="http://schemas.microsoft.com/office/drawing/2014/main" id="{997E129A-89A1-930E-1E09-10F6DAF482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A230B38-5D01-4343-9209-8B2DDAACD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4" y="-9823"/>
            <a:ext cx="12188952" cy="170897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8FD28F-2D67-45A9-BB95-396877333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3869140"/>
            <a:ext cx="12188952" cy="298748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1E784-23D8-8590-8FA8-BC1CB5079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944" y="1752605"/>
            <a:ext cx="8373711" cy="3819190"/>
          </a:xfrm>
        </p:spPr>
        <p:txBody>
          <a:bodyPr anchor="b">
            <a:normAutofit/>
          </a:bodyPr>
          <a:lstStyle/>
          <a:p>
            <a:r>
              <a:rPr lang="en-US" sz="5400">
                <a:solidFill>
                  <a:schemeClr val="tx1"/>
                </a:solidFill>
              </a:rPr>
              <a:t>Medical Errors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71A57-D75D-1D71-8C40-CD2F6D2F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945" y="585696"/>
            <a:ext cx="9269486" cy="633503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Jan Mould, RN, BSN, MEd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2FB9A8-E482-4339-A730-6C024982A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1380213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617A37D1-73FB-C0A5-D75C-C92F74923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5736" y="339556"/>
            <a:ext cx="1689100" cy="1079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32BB83A-50D3-8DA9-A9D9-FFFA3E7ED127}"/>
                  </a:ext>
                </a:extLst>
              </p14:cNvPr>
              <p14:cNvContentPartPr/>
              <p14:nvPr/>
            </p14:nvContentPartPr>
            <p14:xfrm>
              <a:off x="7989480" y="181440"/>
              <a:ext cx="4202640" cy="2445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32BB83A-50D3-8DA9-A9D9-FFFA3E7ED12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80120" y="172080"/>
                <a:ext cx="4221360" cy="246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244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C175-9F17-775B-D9BE-11611E11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BDE4F-42B2-373C-BE09-72FDD4664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study further reports that the CDC does not classify medical errors separately on death certificates.  </a:t>
            </a:r>
          </a:p>
          <a:p>
            <a:r>
              <a:rPr lang="en-US" dirty="0">
                <a:solidFill>
                  <a:schemeClr val="tx1"/>
                </a:solidFill>
              </a:rPr>
              <a:t>A significant number of deaths directly related to errors are not recognized.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A1EC1-B716-8DCA-430B-E399078CC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According to a 2016 study conducted by Johns Hopkins, medical errors are now the third leading cause of death in the U.S.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D6744-FF07-D2C6-574D-F63A2BD5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9/9/22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E1BC7-6AB4-FCBE-9C5B-51E82015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5BEAE-C5A6-478C-710F-DB2859D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Common Root Causes of Medical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5FEC-9124-F463-F2D6-2419B315B4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Communication Problems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Inadequate Information Flow</a:t>
            </a:r>
          </a:p>
          <a:p>
            <a:r>
              <a:rPr lang="en-US" sz="2800" dirty="0">
                <a:solidFill>
                  <a:schemeClr val="tx1"/>
                </a:solidFill>
              </a:rPr>
              <a:t>Human Problems</a:t>
            </a:r>
          </a:p>
          <a:p>
            <a:r>
              <a:rPr lang="en-US" sz="2800" dirty="0">
                <a:solidFill>
                  <a:schemeClr val="tx1"/>
                </a:solidFill>
              </a:rPr>
              <a:t>Patient-related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991F1-6E3C-B248-7919-52E4D14AD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9880" y="1820341"/>
            <a:ext cx="4405746" cy="3725135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Organizational Transfer of Knowledge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Staffing Patterns and Workflow</a:t>
            </a:r>
          </a:p>
          <a:p>
            <a:r>
              <a:rPr lang="en-US" sz="2800" dirty="0">
                <a:solidFill>
                  <a:schemeClr val="tx1"/>
                </a:solidFill>
              </a:rPr>
              <a:t>Technical Failure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Inadequate Policies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AD2D6-49DB-019F-64E3-5BB17E3E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BC72D-0356-F24D-E93A-660BF5A2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Agency for healthcare research &amp; quality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4B837-E893-A98E-4F88-950E9A1A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3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BA68A5-A7C7-4D91-AB95-6E0B6FFD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4051E3-92B2-42FC-BB3D-372E4A614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425084-C97A-4C25-AE47-DDECF2DD3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6A478A1-0B34-4F2B-88FA-CF47551E5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F5CC56-CBE8-4152-AD5E-982DD286A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1EB6F9A-DD4D-4B51-AACA-CA7E698D5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65BE7-4AC2-02DD-228C-D87FD8BA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 ERR IS HUMAN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E372C-F39F-1855-36FD-3F4A08234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400303"/>
            <a:ext cx="3385992" cy="3352223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Content Placeholder 8" descr="A picture containing person&#10;&#10;Description automatically generated">
            <a:extLst>
              <a:ext uri="{FF2B5EF4-FFF2-40B4-BE49-F238E27FC236}">
                <a16:creationId xmlns:a16="http://schemas.microsoft.com/office/drawing/2014/main" id="{D8FF9CAC-C7E5-17E2-AA47-511541CB9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3966" r="12091"/>
          <a:stretch/>
        </p:blipFill>
        <p:spPr>
          <a:xfrm>
            <a:off x="2204948" y="1809305"/>
            <a:ext cx="6054352" cy="4142428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BDCA1-5CE4-A78D-1AD0-DCB183AB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050" b="1" kern="1200" cap="all" spc="300" baseline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FBBD7-E7CB-999B-F787-979894B9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082ABFB-60E7-4BA1-866A-7059F058065B}" type="datetime1">
              <a:rPr lang="en-US" smtClean="0"/>
              <a:pPr>
                <a:spcAft>
                  <a:spcPts val="600"/>
                </a:spcAft>
              </a:pPr>
              <a:t>9/9/22</a:t>
            </a:fld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DFCCA-81B2-B7A6-9C01-A492668F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1905000"/>
            <a:ext cx="0" cy="414243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05000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27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9024-818A-7564-809A-5F2E63A3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Research a medical error case that resulted in charges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5F944-A70B-E099-2AA3-59A31EAF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9/9/22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A7E62-6536-C968-4F94-1BBBA220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1E42-4B86-196A-C118-774DED084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</a:rPr>
              <a:t>Should Medical Errors be Considered Criminal Offenses?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Select your position on the above question.  Write a 5 paragraph persuasive essay defending and </a:t>
            </a:r>
            <a:r>
              <a:rPr lang="en-US" sz="2400">
                <a:solidFill>
                  <a:schemeClr val="tx1"/>
                </a:solidFill>
              </a:rPr>
              <a:t>swaying others to </a:t>
            </a:r>
            <a:r>
              <a:rPr lang="en-US" sz="2400" dirty="0">
                <a:solidFill>
                  <a:schemeClr val="tx1"/>
                </a:solidFill>
              </a:rPr>
              <a:t>your position.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B954-F9EF-414F-8655-2D8DB82D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9/9/22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CF2C-9D84-789B-9CA5-082BD586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8FF52-CE01-3735-B477-C882C25DF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Congratulations you have completed the first steps in the Biomedical Debate event for 2022-23.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69524-03C5-19BA-A86B-BA81A4C95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BIOMEDICAL DEBATE Guidelines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44196-000D-5FF2-E139-77C06DAF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9/9/22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3DB01-350D-0324-FD6E-27AF3A51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 descr="A picture containing person, crowd&#10;&#10;Description automatically generated">
            <a:extLst>
              <a:ext uri="{FF2B5EF4-FFF2-40B4-BE49-F238E27FC236}">
                <a16:creationId xmlns:a16="http://schemas.microsoft.com/office/drawing/2014/main" id="{AEAC1D6B-D6AE-B640-31F0-FA0BCB0E2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33423"/>
            <a:ext cx="3436695" cy="163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35215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2E8E3"/>
      </a:lt2>
      <a:accent1>
        <a:srgbClr val="CC90C5"/>
      </a:accent1>
      <a:accent2>
        <a:srgbClr val="AB78C1"/>
      </a:accent2>
      <a:accent3>
        <a:srgbClr val="A190CC"/>
      </a:accent3>
      <a:accent4>
        <a:srgbClr val="7881C1"/>
      </a:accent4>
      <a:accent5>
        <a:srgbClr val="84A8C7"/>
      </a:accent5>
      <a:accent6>
        <a:srgbClr val="6DAEB0"/>
      </a:accent6>
      <a:hlink>
        <a:srgbClr val="568F5D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{3781032B-51B1-EA4E-ACD2-6FB66EB5DE80}tf16401369</Template>
  <TotalTime>130</TotalTime>
  <Words>176</Words>
  <Application>Microsoft Macintosh PowerPoint</Application>
  <PresentationFormat>Widescreen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Elephant</vt:lpstr>
      <vt:lpstr>Univers Condensed</vt:lpstr>
      <vt:lpstr>MemoVTI</vt:lpstr>
      <vt:lpstr>Medical Errors</vt:lpstr>
      <vt:lpstr>What???</vt:lpstr>
      <vt:lpstr>Common Root Causes of Medical Errors</vt:lpstr>
      <vt:lpstr>TO ERR IS HUMAN</vt:lpstr>
      <vt:lpstr>Research a medical error case that resulted in charges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Errors</dc:title>
  <dc:creator>Jan Mould</dc:creator>
  <cp:lastModifiedBy>Jan Mould</cp:lastModifiedBy>
  <cp:revision>7</cp:revision>
  <dcterms:created xsi:type="dcterms:W3CDTF">2022-09-06T16:34:08Z</dcterms:created>
  <dcterms:modified xsi:type="dcterms:W3CDTF">2022-09-09T20:16:21Z</dcterms:modified>
</cp:coreProperties>
</file>