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8" autoAdjust="0"/>
    <p:restoredTop sz="94640" autoAdjust="0"/>
  </p:normalViewPr>
  <p:slideViewPr>
    <p:cSldViewPr>
      <p:cViewPr varScale="1">
        <p:scale>
          <a:sx n="107" d="100"/>
          <a:sy n="107" d="100"/>
        </p:scale>
        <p:origin x="148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2D7BD8-0784-6B40-8FE5-E6B999EB46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ACB1A-749D-3C4D-A7A9-DF54CF8D57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48FEEC-700B-B641-8502-45DDAC5CA1E8}" type="datetimeFigureOut">
              <a:rPr lang="en-US"/>
              <a:pPr>
                <a:defRPr/>
              </a:pPr>
              <a:t>3/4/22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85B19D9-5E56-9540-B9AA-96765245AE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D28F94-F2EC-564B-AE9C-D0475EF33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12634-96BE-B942-A4C3-9D86EC24A8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6B16D-F640-9840-98C5-F4CB70AE7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0DCBE6D-AF10-8C48-8AA4-6F5A6E5A5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7CA57ED4-B26E-5E4B-B580-48E8C5DD5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F1E198C-5437-B444-942C-FA9C735DD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Increasing faster than any of the other costs of living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C3BC31A6-D074-054E-92BC-D38D017260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14B800-1105-0244-8BCE-53C3DF6DB7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473F7AC1-6AF9-3445-A906-07D563DE1A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32B77D1-1EEB-2340-B3A0-683673BE24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(government funds)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A396D76-37BA-FE46-9DC9-06F772268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A070B8-FF32-9C41-9363-855EA6970CC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15B2A1C-E433-4B46-8296-75CEF580B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1667F91D-E91A-FB40-9ABD-C93647B01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Began in 1965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6CE18331-5D1A-B547-ADD9-885C20653C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B8D3E1-505E-8F40-BBEF-476F604E0D7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03211706-DC17-994A-8BE7-1193C3CC6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574F253A-FCED-1642-A00D-07D510379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Signed into law in 1965 along with the Medicare program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56F566CF-7FD6-F54F-9AEF-FB9423865C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01084-A166-3744-9D3B-CFAB5CCD9EB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3C59206F-D9B8-CF4E-BF01-AB61BF7E9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425DC7A-8F42-B14B-8994-099E435FE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Managed Care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10D0392C-0EE2-CD4F-B943-D4062FCF79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6B3E21-26E0-7545-A438-2B0D6046089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775398-0F3F-1B4E-B13B-FD2F01F16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9FB8B-4EF6-DB48-A7E4-70CE0B45A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152E47-A2AD-FC4F-A4EA-4271646DA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6681A-3D62-D94C-A50F-ACB9FC2376F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9574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876E8E-52F6-F946-8903-10D93F0B2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B3C8EF-F7A3-EC48-8BB2-14C3102895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A5E08E-2E33-9641-86ED-B493E4CA2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4D515-1EDF-C440-B69B-13D011D1BD2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328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506AFB-9FB8-4F4A-9F44-E19570A78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AFA544-25FB-C74C-8A0E-EDF0863A8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A17D86-C667-2644-8F15-4A518B27D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7C99-2A36-C344-B379-E95336A7276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9452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29EE7A-2098-E941-AA57-5A4F51951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6CF30D-F7BE-FE40-AD28-20FBFF2B3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995233-68C7-4542-94AA-3A3ED7352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8E435-127E-ED40-B534-CEC8B4A6128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5905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BB70A-6238-F44C-9979-88AB4C36A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D7F5B6-70A2-BA4E-90E3-ED66D9116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A8EE0D-C366-1244-8CBD-D0AC1CC6C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2CECC-95BB-7E4E-8585-865BBE8B4EA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51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E1EC-F372-7147-90F9-82B5CF6144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26D23-859F-E642-B738-56E2770EAB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999C1D-C106-6449-A4C9-49FEBFA8C9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9B224-BF58-EE4B-AA5C-5451951BAAC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8985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BC00B8-BD5B-2941-81ED-DDF07FBFD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615A0D9-EA28-8546-8B0A-084FBB112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A0A31D-291C-BF49-88B9-5759F14BA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C2118-A2BC-CF49-92F4-4A32DD5C3D4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2503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D3196E-7A81-2D4A-BAE1-9E52A0F61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5D5C-BEBF-AE44-9564-4C5015A0BB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C00FD6-2908-E84D-922A-F1EC51F31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B759D-1580-3548-9CA6-255DAD2F576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8671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10CD0A-CCD0-F946-88DC-844C794721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69E12D-49F1-274D-8518-B511FF7B5D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202C16-57DF-EC45-B34F-A3B76436B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C9054-EFA1-5A4B-B8EA-3C0DA6789F2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6056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0F7F7-35A7-D24E-BFA1-732AE7261D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8BC36-4B14-874B-990F-C9C3E14C9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CE3A4-73FE-5941-A251-ADC64018F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8A9A1-F80B-6941-9651-B423D66798E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2447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DE4EB-5C59-5343-9FEF-4003B9E99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BB2F7B-EF8F-0D41-8D97-82AA55A34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E9FAC-8604-6946-9F4A-7FC193CA17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1A8E-95B3-1149-9993-C44F6D09B3C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111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B59A2C-2CA3-9443-840A-641651287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A090C65-1BAF-F244-99AC-4DA111F6E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0D1899-1C78-8842-A927-E61EDE244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2EF0E9-8396-BA4D-B2A3-506F5F14DB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6211A1-F118-D44F-9BC7-EA2292D282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A210C72-2F00-AC4F-8488-AF545FC713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0">
            <a:extLst>
              <a:ext uri="{FF2B5EF4-FFF2-40B4-BE49-F238E27FC236}">
                <a16:creationId xmlns:a16="http://schemas.microsoft.com/office/drawing/2014/main" id="{7511192B-B6FA-254B-9011-5465A43A61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9850" y="4581525"/>
            <a:ext cx="4537075" cy="544513"/>
          </a:xfrm>
          <a:noFill/>
        </p:spPr>
        <p:txBody>
          <a:bodyPr anchor="ctr"/>
          <a:lstStyle/>
          <a:p>
            <a:pPr algn="l" eaLnBrk="1" hangingPunct="1"/>
            <a:r>
              <a:rPr lang="es-UY" altLang="en-US" sz="3600" b="1">
                <a:solidFill>
                  <a:schemeClr val="bg1"/>
                </a:solidFill>
              </a:rPr>
              <a:t>INSURANCE </a:t>
            </a:r>
            <a:endParaRPr lang="es-ES" altLang="en-US" sz="3600" b="1">
              <a:solidFill>
                <a:schemeClr val="bg1"/>
              </a:solidFill>
            </a:endParaRPr>
          </a:p>
        </p:txBody>
      </p:sp>
      <p:sp>
        <p:nvSpPr>
          <p:cNvPr id="14339" name="Subtitle 1">
            <a:extLst>
              <a:ext uri="{FF2B5EF4-FFF2-40B4-BE49-F238E27FC236}">
                <a16:creationId xmlns:a16="http://schemas.microsoft.com/office/drawing/2014/main" id="{26757F01-78DC-5842-B538-F69B8B9E90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5224463"/>
            <a:ext cx="6858000" cy="1655762"/>
          </a:xfrm>
        </p:spPr>
        <p:txBody>
          <a:bodyPr/>
          <a:lstStyle/>
          <a:p>
            <a:r>
              <a:rPr lang="en-US" altLang="en-US" sz="1800"/>
              <a:t>Jan Mould, RN, BSN, MEd</a:t>
            </a:r>
          </a:p>
          <a:p>
            <a:r>
              <a:rPr lang="en-US" altLang="en-US" sz="1800"/>
              <a:t>Deputy Director of Competitive Events</a:t>
            </a:r>
          </a:p>
          <a:p>
            <a:r>
              <a:rPr lang="en-US" altLang="en-US" sz="1800"/>
              <a:t>HOSA – Future Health Professionals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5A47F5E-ACC0-2441-832E-F5D916FFCC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33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E1422AD-11DA-9447-962B-3F3AE544F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Health Maintenance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980A-1813-A74A-A6F5-63D2B601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Insured pays a set fee and receives medical services from physicians and health care professionals with the organization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Does not pay if use other than the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/>
              <a:t>   network physicians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FF04790-AC7C-7C45-8F6D-7DF8B5C9C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26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DCEFB77-3818-8A4C-83A9-121DB22D4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Point-of-Service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9A957AC3-3D8F-454F-BB73-A9D1865CFC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In-network physician designated as primary physician</a:t>
            </a:r>
          </a:p>
          <a:p>
            <a:r>
              <a:rPr lang="en-US" altLang="en-US"/>
              <a:t>Unless referred if they go out of network but will pay most of the cost 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E2F39F0-3F39-B64D-9912-607C258FC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18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036CF7F-D7DA-7349-BA87-8E37444B1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Preferred Provider Organization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7F1896BA-3A85-014D-8BD9-4DA4E9C577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Usually provided by industry or large companies to employees</a:t>
            </a:r>
          </a:p>
          <a:p>
            <a:r>
              <a:rPr lang="en-US" altLang="en-US"/>
              <a:t>Restricted to certain doctors and facilities</a:t>
            </a:r>
          </a:p>
          <a:p>
            <a:r>
              <a:rPr lang="en-US" altLang="en-US"/>
              <a:t>Out of network cost is higher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DBDCDC1-192A-0E45-A557-23BAC27B8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30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A5D86425-50AA-F64B-9BFA-49F4C611E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Terms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E8D3F1FE-673F-314C-8A5E-8216FD336F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Premium – fee insured pays to buy coverage</a:t>
            </a:r>
          </a:p>
          <a:p>
            <a:r>
              <a:rPr lang="en-US" altLang="en-US"/>
              <a:t>Deductible – amount paid by insured before insurance begins to pay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6F72D6C-9EC2-FC47-A60B-306EE6488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28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12B46DD-AA79-E541-A806-608CE28B4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Terms (con’t)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10C8A299-F7B3-AC4A-B834-F91ACC8B7B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Co-insurance – specific %’s that insured and insurance company pay</a:t>
            </a:r>
          </a:p>
          <a:p>
            <a:r>
              <a:rPr lang="en-US" altLang="en-US"/>
              <a:t>Co-payment – amount the insured pays for a given service</a:t>
            </a:r>
          </a:p>
          <a:p>
            <a:endParaRPr lang="en-US" altLang="en-US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0D47A92-CF6A-5D47-9054-3A3E23E5F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44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AE0C9D21-A23A-034B-933D-4C27FBA9B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Cost of Health Service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9DB76B6-3134-0741-B9A2-89D9D7706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In  U.S. 17% of gross national product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In the U.S. there are two main types of insurance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dirty="0"/>
              <a:t>   PUBLIC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dirty="0"/>
              <a:t>   PRIVATE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30DFE49-B244-F94F-866B-AED280DAA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25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C7180FA-ACDB-214C-890A-671C88719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Public Health Insurance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ABA9F0E-8E0B-9144-859A-1813C38FD0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r>
              <a:rPr lang="en-US" altLang="en-US"/>
              <a:t>Insurance that is funded by public funds </a:t>
            </a:r>
          </a:p>
          <a:p>
            <a:pPr marL="0" indent="0">
              <a:buFontTx/>
              <a:buNone/>
            </a:pPr>
            <a:endParaRPr lang="en-US" altLang="en-US" sz="2800"/>
          </a:p>
          <a:p>
            <a:pPr marL="0" indent="0">
              <a:buFontTx/>
              <a:buNone/>
            </a:pPr>
            <a:r>
              <a:rPr lang="en-US" altLang="en-US" sz="2800"/>
              <a:t>Examples:</a:t>
            </a:r>
          </a:p>
          <a:p>
            <a:pPr marL="0" indent="0">
              <a:buFontTx/>
              <a:buNone/>
            </a:pPr>
            <a:r>
              <a:rPr lang="en-US" altLang="en-US" sz="2800"/>
              <a:t>Medicare		</a:t>
            </a:r>
          </a:p>
          <a:p>
            <a:pPr marL="0" indent="0">
              <a:buFontTx/>
              <a:buNone/>
            </a:pPr>
            <a:r>
              <a:rPr lang="en-US" altLang="en-US" sz="2800"/>
              <a:t>Medicaid</a:t>
            </a:r>
          </a:p>
          <a:p>
            <a:pPr marL="0" indent="0">
              <a:buFontTx/>
              <a:buNone/>
            </a:pPr>
            <a:r>
              <a:rPr lang="en-US" altLang="en-US" sz="2800"/>
              <a:t>Children’s Public Insurance Program</a:t>
            </a:r>
          </a:p>
          <a:p>
            <a:pPr marL="0" indent="0">
              <a:buFontTx/>
              <a:buNone/>
            </a:pPr>
            <a:r>
              <a:rPr lang="en-US" altLang="en-US" sz="2800"/>
              <a:t>Veteran’s Health Benefits</a:t>
            </a:r>
          </a:p>
          <a:p>
            <a:pPr marL="0" indent="0">
              <a:buFontTx/>
              <a:buNone/>
            </a:pPr>
            <a:endParaRPr lang="en-US" altLang="en-US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7A2610D-B157-1B4E-B121-ECA7C8F1D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16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96620AB4-AFA5-4B40-B9A3-97BDED36A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D86B4-0059-8540-AA61-90CADA1D3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Insurance for those over 65 and younger individuals with disabilities</a:t>
            </a:r>
          </a:p>
          <a:p>
            <a:pPr>
              <a:defRPr/>
            </a:pPr>
            <a:r>
              <a:rPr lang="en-US" sz="2800" dirty="0"/>
              <a:t>In 2021 nearly 63.8 million US citizens had Medicare coverage </a:t>
            </a:r>
          </a:p>
        </p:txBody>
      </p:sp>
      <p:sp>
        <p:nvSpPr>
          <p:cNvPr id="19459" name="Title 1">
            <a:extLst>
              <a:ext uri="{FF2B5EF4-FFF2-40B4-BE49-F238E27FC236}">
                <a16:creationId xmlns:a16="http://schemas.microsoft.com/office/drawing/2014/main" id="{F8FDB688-B2FF-A243-B336-2EC6A96649C0}"/>
              </a:ext>
            </a:extLst>
          </p:cNvPr>
          <p:cNvSpPr txBox="1">
            <a:spLocks/>
          </p:cNvSpPr>
          <p:nvPr/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Medicare</a:t>
            </a:r>
          </a:p>
        </p:txBody>
      </p:sp>
      <p:pic>
        <p:nvPicPr>
          <p:cNvPr id="19460" name="Picture 2" descr="Medicare cards - Medicare Interactive">
            <a:extLst>
              <a:ext uri="{FF2B5EF4-FFF2-40B4-BE49-F238E27FC236}">
                <a16:creationId xmlns:a16="http://schemas.microsoft.com/office/drawing/2014/main" id="{8486A007-F55D-2344-8826-EAA0AFF3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508500"/>
            <a:ext cx="20701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10B3722-AB68-C44F-BFE8-EB6F59B93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31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85EA37F-9239-A74B-93DB-3C6FBD39CC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Medicare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D5F241EE-C5DE-8442-B570-6A973CBFF3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Type A – inpatient/hospital coverage</a:t>
            </a:r>
          </a:p>
          <a:p>
            <a:r>
              <a:rPr lang="en-US" altLang="en-US"/>
              <a:t>Type B – outpatient/medical coverage</a:t>
            </a:r>
          </a:p>
          <a:p>
            <a:r>
              <a:rPr lang="en-US" altLang="en-US"/>
              <a:t>Type C – provides Medicare benefits through private insurance</a:t>
            </a:r>
          </a:p>
          <a:p>
            <a:r>
              <a:rPr lang="en-US" altLang="en-US"/>
              <a:t>Type D – covers prescription drugs</a:t>
            </a:r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9F42796E-E205-4949-BC93-2B033D74DAC9}"/>
              </a:ext>
            </a:extLst>
          </p:cNvPr>
          <p:cNvSpPr txBox="1">
            <a:spLocks/>
          </p:cNvSpPr>
          <p:nvPr/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Types of Medicare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F798353-41CD-C843-9518-0198DB729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16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F5AA3A13-C0D4-CB40-B675-54EE7057C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Medicaid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B9E82D53-4D47-484C-8B10-20263C07D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Health insurance for low-income people</a:t>
            </a:r>
          </a:p>
          <a:p>
            <a:r>
              <a:rPr lang="en-US" altLang="en-US"/>
              <a:t>Each state administers their Medicaid program</a:t>
            </a:r>
          </a:p>
          <a:p>
            <a:endParaRPr lang="en-US" altLang="en-US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FE40993-C20E-7E46-8553-47AF7B0B3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22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9CE27E19-F660-D443-8B20-53A9EE3A0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Children’s Health Insurance Program (CHIP)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0FE59A0-5E49-714C-988E-31728E1644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Funded jointly by states and federal governments</a:t>
            </a:r>
          </a:p>
          <a:p>
            <a:r>
              <a:rPr lang="en-US" altLang="en-US"/>
              <a:t>In 2021 38.3 million children enrolled</a:t>
            </a:r>
          </a:p>
        </p:txBody>
      </p:sp>
      <p:pic>
        <p:nvPicPr>
          <p:cNvPr id="5" name="Picture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9112DE17-29D6-6B41-9CB6-869CE9744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4020316"/>
            <a:ext cx="3456384" cy="23065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46F1105-5254-5A48-B2D7-79DFB9C63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16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88FE845D-70B0-1342-A180-D870B1F4F9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Veteran’s Health Benefits</a:t>
            </a:r>
          </a:p>
        </p:txBody>
      </p:sp>
      <p:pic>
        <p:nvPicPr>
          <p:cNvPr id="25602" name="Content Placeholder 7" descr="Marching drums">
            <a:extLst>
              <a:ext uri="{FF2B5EF4-FFF2-40B4-BE49-F238E27FC236}">
                <a16:creationId xmlns:a16="http://schemas.microsoft.com/office/drawing/2014/main" id="{964960ED-6473-844E-8BF7-23DA3B4C8B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916113"/>
            <a:ext cx="3024188" cy="2009775"/>
          </a:xfrm>
        </p:spPr>
      </p:pic>
      <p:sp>
        <p:nvSpPr>
          <p:cNvPr id="25603" name="TextBox 8">
            <a:extLst>
              <a:ext uri="{FF2B5EF4-FFF2-40B4-BE49-F238E27FC236}">
                <a16:creationId xmlns:a16="http://schemas.microsoft.com/office/drawing/2014/main" id="{B04EA338-C6D9-084B-BE8A-D0D80D6CBCB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47675" y="4465638"/>
            <a:ext cx="48244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Insurance benefits for those that have served in the military.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7E1AD2A-7EF1-D24A-844E-0571BBA7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7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27FB19-FD45-DA47-9D8D-008B1F3D0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Private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1B02F-BAC0-2047-868B-DAB929D93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Obtained from employer or purchased individually</a:t>
            </a:r>
          </a:p>
          <a:p>
            <a:pPr marL="0" indent="0">
              <a:buFontTx/>
              <a:buNone/>
              <a:defRPr/>
            </a:pPr>
            <a:endParaRPr lang="en-US" sz="2800"/>
          </a:p>
          <a:p>
            <a:pPr>
              <a:defRPr/>
            </a:pPr>
            <a:r>
              <a:rPr lang="en-US" sz="2800"/>
              <a:t>Types</a:t>
            </a:r>
            <a:endParaRPr lang="en-US" sz="2800" dirty="0"/>
          </a:p>
          <a:p>
            <a:pPr marL="0" indent="0">
              <a:buFontTx/>
              <a:buNone/>
              <a:defRPr/>
            </a:pPr>
            <a:r>
              <a:rPr lang="en-US" sz="2800" dirty="0"/>
              <a:t>    Health Maintenance Organization</a:t>
            </a:r>
          </a:p>
          <a:p>
            <a:pPr marL="0" indent="0">
              <a:buFontTx/>
              <a:buNone/>
              <a:defRPr/>
            </a:pPr>
            <a:r>
              <a:rPr lang="en-US" sz="2800" dirty="0"/>
              <a:t>    Point-of-Service</a:t>
            </a:r>
          </a:p>
          <a:p>
            <a:pPr marL="0" indent="0">
              <a:buFontTx/>
              <a:buNone/>
              <a:defRPr/>
            </a:pPr>
            <a:r>
              <a:rPr lang="en-US" sz="2800" dirty="0"/>
              <a:t>    Preferred Provider Organization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8AE195E-7015-5E44-97DD-17D984AD9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 spd="slow" advTm="21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353</Words>
  <Application>Microsoft Macintosh PowerPoint</Application>
  <PresentationFormat>On-screen Show (4:3)</PresentationFormat>
  <Paragraphs>81</Paragraphs>
  <Slides>14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Diseño predeterminado</vt:lpstr>
      <vt:lpstr>INSURANCE </vt:lpstr>
      <vt:lpstr>Cost of Health Service</vt:lpstr>
      <vt:lpstr>Public Health Insurance</vt:lpstr>
      <vt:lpstr>Medicare</vt:lpstr>
      <vt:lpstr>Types of Medicare</vt:lpstr>
      <vt:lpstr>Medicaid</vt:lpstr>
      <vt:lpstr>Children’s Health Insurance Program (CHIP)</vt:lpstr>
      <vt:lpstr>Veteran’s Health Benefits</vt:lpstr>
      <vt:lpstr>Private Insurance</vt:lpstr>
      <vt:lpstr>Health Maintenance Organization</vt:lpstr>
      <vt:lpstr>Point-of-Service</vt:lpstr>
      <vt:lpstr>Preferred Provider Organization</vt:lpstr>
      <vt:lpstr>Terms</vt:lpstr>
      <vt:lpstr>Terms (con’t)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Jan Mould</cp:lastModifiedBy>
  <cp:revision>601</cp:revision>
  <dcterms:created xsi:type="dcterms:W3CDTF">2010-05-23T14:28:12Z</dcterms:created>
  <dcterms:modified xsi:type="dcterms:W3CDTF">2022-03-04T16:30:58Z</dcterms:modified>
</cp:coreProperties>
</file>