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64" r:id="rId3"/>
    <p:sldId id="266" r:id="rId4"/>
    <p:sldId id="267" r:id="rId5"/>
    <p:sldId id="256" r:id="rId6"/>
    <p:sldId id="257" r:id="rId7"/>
    <p:sldId id="262" r:id="rId8"/>
    <p:sldId id="263" r:id="rId9"/>
    <p:sldId id="265" r:id="rId10"/>
    <p:sldId id="261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91"/>
    <p:restoredTop sz="95865"/>
  </p:normalViewPr>
  <p:slideViewPr>
    <p:cSldViewPr snapToGrid="0" snapToObjects="1">
      <p:cViewPr varScale="1">
        <p:scale>
          <a:sx n="113" d="100"/>
          <a:sy n="113" d="100"/>
        </p:scale>
        <p:origin x="2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43954F-E111-4B45-8740-1F75938EE8E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73E398D-2A04-4A79-85D3-4758FFEAC03D}">
      <dgm:prSet/>
      <dgm:spPr/>
      <dgm:t>
        <a:bodyPr/>
        <a:lstStyle/>
        <a:p>
          <a:r>
            <a:rPr lang="en-US"/>
            <a:t>Professionalism is not a single thing!</a:t>
          </a:r>
        </a:p>
      </dgm:t>
    </dgm:pt>
    <dgm:pt modelId="{94470D05-625E-40D9-A16C-5C66A594018C}" type="parTrans" cxnId="{E8960D56-180A-4692-9931-8A4515BB227F}">
      <dgm:prSet/>
      <dgm:spPr/>
      <dgm:t>
        <a:bodyPr/>
        <a:lstStyle/>
        <a:p>
          <a:endParaRPr lang="en-US"/>
        </a:p>
      </dgm:t>
    </dgm:pt>
    <dgm:pt modelId="{3B8BF359-94AC-49B0-AB1B-C53AEC71EC09}" type="sibTrans" cxnId="{E8960D56-180A-4692-9931-8A4515BB227F}">
      <dgm:prSet/>
      <dgm:spPr/>
      <dgm:t>
        <a:bodyPr/>
        <a:lstStyle/>
        <a:p>
          <a:endParaRPr lang="en-US"/>
        </a:p>
      </dgm:t>
    </dgm:pt>
    <dgm:pt modelId="{E2548346-021B-450F-BEC1-5DE4B0DE66B4}">
      <dgm:prSet/>
      <dgm:spPr/>
      <dgm:t>
        <a:bodyPr/>
        <a:lstStyle/>
        <a:p>
          <a:r>
            <a:rPr lang="en-US"/>
            <a:t>Conducting oneself with responsibility, integrity, accountability &amp; excellence.</a:t>
          </a:r>
        </a:p>
      </dgm:t>
    </dgm:pt>
    <dgm:pt modelId="{42B927E1-708B-4D03-9BD9-95B867DE5940}" type="parTrans" cxnId="{8DBFBF78-C9C2-4A9F-8EB9-1482070296B6}">
      <dgm:prSet/>
      <dgm:spPr/>
      <dgm:t>
        <a:bodyPr/>
        <a:lstStyle/>
        <a:p>
          <a:endParaRPr lang="en-US"/>
        </a:p>
      </dgm:t>
    </dgm:pt>
    <dgm:pt modelId="{8AF06DAE-A1CB-4DBC-AE77-8612DF289402}" type="sibTrans" cxnId="{8DBFBF78-C9C2-4A9F-8EB9-1482070296B6}">
      <dgm:prSet/>
      <dgm:spPr/>
      <dgm:t>
        <a:bodyPr/>
        <a:lstStyle/>
        <a:p>
          <a:endParaRPr lang="en-US"/>
        </a:p>
      </dgm:t>
    </dgm:pt>
    <dgm:pt modelId="{8480EE57-C868-4801-8669-13DE718849CA}">
      <dgm:prSet/>
      <dgm:spPr/>
      <dgm:t>
        <a:bodyPr/>
        <a:lstStyle/>
        <a:p>
          <a:r>
            <a:rPr lang="en-US"/>
            <a:t>ALWAYS finding a way to be productive.</a:t>
          </a:r>
        </a:p>
      </dgm:t>
    </dgm:pt>
    <dgm:pt modelId="{8D7D534D-6771-48E1-A87F-21BD951FF0A6}" type="parTrans" cxnId="{165BB5A5-F6A8-4095-AE2A-5F1685D61C24}">
      <dgm:prSet/>
      <dgm:spPr/>
      <dgm:t>
        <a:bodyPr/>
        <a:lstStyle/>
        <a:p>
          <a:endParaRPr lang="en-US"/>
        </a:p>
      </dgm:t>
    </dgm:pt>
    <dgm:pt modelId="{E682E534-D35C-4A6E-9473-EB6F2EB1D7F0}" type="sibTrans" cxnId="{165BB5A5-F6A8-4095-AE2A-5F1685D61C24}">
      <dgm:prSet/>
      <dgm:spPr/>
      <dgm:t>
        <a:bodyPr/>
        <a:lstStyle/>
        <a:p>
          <a:endParaRPr lang="en-US"/>
        </a:p>
      </dgm:t>
    </dgm:pt>
    <dgm:pt modelId="{12F95F1F-A859-D944-8028-4DBE1D8F4F57}" type="pres">
      <dgm:prSet presAssocID="{E343954F-E111-4B45-8740-1F75938EE8E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A033071-F0A9-0C4D-B5FA-72533B97589A}" type="pres">
      <dgm:prSet presAssocID="{373E398D-2A04-4A79-85D3-4758FFEAC03D}" presName="hierRoot1" presStyleCnt="0"/>
      <dgm:spPr/>
    </dgm:pt>
    <dgm:pt modelId="{EFEBBF32-D3CD-C140-991B-FD6BAFD0BF21}" type="pres">
      <dgm:prSet presAssocID="{373E398D-2A04-4A79-85D3-4758FFEAC03D}" presName="composite" presStyleCnt="0"/>
      <dgm:spPr/>
    </dgm:pt>
    <dgm:pt modelId="{3D9DAFF8-DA97-BD4C-99C6-26AB16A4D500}" type="pres">
      <dgm:prSet presAssocID="{373E398D-2A04-4A79-85D3-4758FFEAC03D}" presName="background" presStyleLbl="node0" presStyleIdx="0" presStyleCnt="3"/>
      <dgm:spPr/>
    </dgm:pt>
    <dgm:pt modelId="{B21BECAF-F835-734A-AC55-A33D00EED696}" type="pres">
      <dgm:prSet presAssocID="{373E398D-2A04-4A79-85D3-4758FFEAC03D}" presName="text" presStyleLbl="fgAcc0" presStyleIdx="0" presStyleCnt="3">
        <dgm:presLayoutVars>
          <dgm:chPref val="3"/>
        </dgm:presLayoutVars>
      </dgm:prSet>
      <dgm:spPr/>
    </dgm:pt>
    <dgm:pt modelId="{08A13CAD-0010-ED4A-845D-3B43D044C59A}" type="pres">
      <dgm:prSet presAssocID="{373E398D-2A04-4A79-85D3-4758FFEAC03D}" presName="hierChild2" presStyleCnt="0"/>
      <dgm:spPr/>
    </dgm:pt>
    <dgm:pt modelId="{51A248A3-643B-0141-9661-6335C88DE1CC}" type="pres">
      <dgm:prSet presAssocID="{E2548346-021B-450F-BEC1-5DE4B0DE66B4}" presName="hierRoot1" presStyleCnt="0"/>
      <dgm:spPr/>
    </dgm:pt>
    <dgm:pt modelId="{F532E137-906B-DB43-B3B5-89E85C3A15BD}" type="pres">
      <dgm:prSet presAssocID="{E2548346-021B-450F-BEC1-5DE4B0DE66B4}" presName="composite" presStyleCnt="0"/>
      <dgm:spPr/>
    </dgm:pt>
    <dgm:pt modelId="{DFA2243A-AEE5-FE4D-932C-AD02CAF21BCF}" type="pres">
      <dgm:prSet presAssocID="{E2548346-021B-450F-BEC1-5DE4B0DE66B4}" presName="background" presStyleLbl="node0" presStyleIdx="1" presStyleCnt="3"/>
      <dgm:spPr/>
    </dgm:pt>
    <dgm:pt modelId="{0C165776-D630-424A-8A30-BB93587194EF}" type="pres">
      <dgm:prSet presAssocID="{E2548346-021B-450F-BEC1-5DE4B0DE66B4}" presName="text" presStyleLbl="fgAcc0" presStyleIdx="1" presStyleCnt="3">
        <dgm:presLayoutVars>
          <dgm:chPref val="3"/>
        </dgm:presLayoutVars>
      </dgm:prSet>
      <dgm:spPr/>
    </dgm:pt>
    <dgm:pt modelId="{D0B3DC93-8265-3D48-A91C-7FEBC88C4F39}" type="pres">
      <dgm:prSet presAssocID="{E2548346-021B-450F-BEC1-5DE4B0DE66B4}" presName="hierChild2" presStyleCnt="0"/>
      <dgm:spPr/>
    </dgm:pt>
    <dgm:pt modelId="{EBA50982-ACA9-6B43-BD6E-5F52B62568AD}" type="pres">
      <dgm:prSet presAssocID="{8480EE57-C868-4801-8669-13DE718849CA}" presName="hierRoot1" presStyleCnt="0"/>
      <dgm:spPr/>
    </dgm:pt>
    <dgm:pt modelId="{C63B6F04-7670-6440-9C3F-3F5B1E043981}" type="pres">
      <dgm:prSet presAssocID="{8480EE57-C868-4801-8669-13DE718849CA}" presName="composite" presStyleCnt="0"/>
      <dgm:spPr/>
    </dgm:pt>
    <dgm:pt modelId="{A16138CD-74E7-5D48-AF39-9489AED1BB4E}" type="pres">
      <dgm:prSet presAssocID="{8480EE57-C868-4801-8669-13DE718849CA}" presName="background" presStyleLbl="node0" presStyleIdx="2" presStyleCnt="3"/>
      <dgm:spPr/>
    </dgm:pt>
    <dgm:pt modelId="{F6130101-C2D8-FB45-8B52-C0C5B5071672}" type="pres">
      <dgm:prSet presAssocID="{8480EE57-C868-4801-8669-13DE718849CA}" presName="text" presStyleLbl="fgAcc0" presStyleIdx="2" presStyleCnt="3">
        <dgm:presLayoutVars>
          <dgm:chPref val="3"/>
        </dgm:presLayoutVars>
      </dgm:prSet>
      <dgm:spPr/>
    </dgm:pt>
    <dgm:pt modelId="{85F47C0A-314D-CC45-958B-63DC83196F18}" type="pres">
      <dgm:prSet presAssocID="{8480EE57-C868-4801-8669-13DE718849CA}" presName="hierChild2" presStyleCnt="0"/>
      <dgm:spPr/>
    </dgm:pt>
  </dgm:ptLst>
  <dgm:cxnLst>
    <dgm:cxn modelId="{8BDFBB14-5237-2E41-9586-DE2874851E2F}" type="presOf" srcId="{8480EE57-C868-4801-8669-13DE718849CA}" destId="{F6130101-C2D8-FB45-8B52-C0C5B5071672}" srcOrd="0" destOrd="0" presId="urn:microsoft.com/office/officeart/2005/8/layout/hierarchy1"/>
    <dgm:cxn modelId="{E8960D56-180A-4692-9931-8A4515BB227F}" srcId="{E343954F-E111-4B45-8740-1F75938EE8EA}" destId="{373E398D-2A04-4A79-85D3-4758FFEAC03D}" srcOrd="0" destOrd="0" parTransId="{94470D05-625E-40D9-A16C-5C66A594018C}" sibTransId="{3B8BF359-94AC-49B0-AB1B-C53AEC71EC09}"/>
    <dgm:cxn modelId="{8DBFBF78-C9C2-4A9F-8EB9-1482070296B6}" srcId="{E343954F-E111-4B45-8740-1F75938EE8EA}" destId="{E2548346-021B-450F-BEC1-5DE4B0DE66B4}" srcOrd="1" destOrd="0" parTransId="{42B927E1-708B-4D03-9BD9-95B867DE5940}" sibTransId="{8AF06DAE-A1CB-4DBC-AE77-8612DF289402}"/>
    <dgm:cxn modelId="{C778057F-0975-C344-9EDA-271C31D06CEE}" type="presOf" srcId="{E2548346-021B-450F-BEC1-5DE4B0DE66B4}" destId="{0C165776-D630-424A-8A30-BB93587194EF}" srcOrd="0" destOrd="0" presId="urn:microsoft.com/office/officeart/2005/8/layout/hierarchy1"/>
    <dgm:cxn modelId="{E4997A88-A657-FE4D-BB7D-333074DB6C51}" type="presOf" srcId="{373E398D-2A04-4A79-85D3-4758FFEAC03D}" destId="{B21BECAF-F835-734A-AC55-A33D00EED696}" srcOrd="0" destOrd="0" presId="urn:microsoft.com/office/officeart/2005/8/layout/hierarchy1"/>
    <dgm:cxn modelId="{165BB5A5-F6A8-4095-AE2A-5F1685D61C24}" srcId="{E343954F-E111-4B45-8740-1F75938EE8EA}" destId="{8480EE57-C868-4801-8669-13DE718849CA}" srcOrd="2" destOrd="0" parTransId="{8D7D534D-6771-48E1-A87F-21BD951FF0A6}" sibTransId="{E682E534-D35C-4A6E-9473-EB6F2EB1D7F0}"/>
    <dgm:cxn modelId="{A2C17DB3-5465-924A-B7FE-942C992B83DB}" type="presOf" srcId="{E343954F-E111-4B45-8740-1F75938EE8EA}" destId="{12F95F1F-A859-D944-8028-4DBE1D8F4F57}" srcOrd="0" destOrd="0" presId="urn:microsoft.com/office/officeart/2005/8/layout/hierarchy1"/>
    <dgm:cxn modelId="{88788DCB-9D39-2F49-9D66-9F8E1DABD52D}" type="presParOf" srcId="{12F95F1F-A859-D944-8028-4DBE1D8F4F57}" destId="{9A033071-F0A9-0C4D-B5FA-72533B97589A}" srcOrd="0" destOrd="0" presId="urn:microsoft.com/office/officeart/2005/8/layout/hierarchy1"/>
    <dgm:cxn modelId="{5EA88C40-B9C6-CA4E-8E9B-9327C6BA4332}" type="presParOf" srcId="{9A033071-F0A9-0C4D-B5FA-72533B97589A}" destId="{EFEBBF32-D3CD-C140-991B-FD6BAFD0BF21}" srcOrd="0" destOrd="0" presId="urn:microsoft.com/office/officeart/2005/8/layout/hierarchy1"/>
    <dgm:cxn modelId="{EF0BFB0D-D918-BA4A-99D2-9EB9EC8455CC}" type="presParOf" srcId="{EFEBBF32-D3CD-C140-991B-FD6BAFD0BF21}" destId="{3D9DAFF8-DA97-BD4C-99C6-26AB16A4D500}" srcOrd="0" destOrd="0" presId="urn:microsoft.com/office/officeart/2005/8/layout/hierarchy1"/>
    <dgm:cxn modelId="{9891CEAB-61C8-914C-8256-1B2BD7202131}" type="presParOf" srcId="{EFEBBF32-D3CD-C140-991B-FD6BAFD0BF21}" destId="{B21BECAF-F835-734A-AC55-A33D00EED696}" srcOrd="1" destOrd="0" presId="urn:microsoft.com/office/officeart/2005/8/layout/hierarchy1"/>
    <dgm:cxn modelId="{A6077DAD-B215-144D-B2CA-967E1E286E76}" type="presParOf" srcId="{9A033071-F0A9-0C4D-B5FA-72533B97589A}" destId="{08A13CAD-0010-ED4A-845D-3B43D044C59A}" srcOrd="1" destOrd="0" presId="urn:microsoft.com/office/officeart/2005/8/layout/hierarchy1"/>
    <dgm:cxn modelId="{7883EA01-2625-F14A-8B5F-E730D7BD4A78}" type="presParOf" srcId="{12F95F1F-A859-D944-8028-4DBE1D8F4F57}" destId="{51A248A3-643B-0141-9661-6335C88DE1CC}" srcOrd="1" destOrd="0" presId="urn:microsoft.com/office/officeart/2005/8/layout/hierarchy1"/>
    <dgm:cxn modelId="{B7A671F6-D2B4-2144-876C-04FBE1FDDBFE}" type="presParOf" srcId="{51A248A3-643B-0141-9661-6335C88DE1CC}" destId="{F532E137-906B-DB43-B3B5-89E85C3A15BD}" srcOrd="0" destOrd="0" presId="urn:microsoft.com/office/officeart/2005/8/layout/hierarchy1"/>
    <dgm:cxn modelId="{F02FC299-D394-8E41-82A0-1A2D2C1FDDA8}" type="presParOf" srcId="{F532E137-906B-DB43-B3B5-89E85C3A15BD}" destId="{DFA2243A-AEE5-FE4D-932C-AD02CAF21BCF}" srcOrd="0" destOrd="0" presId="urn:microsoft.com/office/officeart/2005/8/layout/hierarchy1"/>
    <dgm:cxn modelId="{056F7842-1A28-574D-B340-F8D101EA545F}" type="presParOf" srcId="{F532E137-906B-DB43-B3B5-89E85C3A15BD}" destId="{0C165776-D630-424A-8A30-BB93587194EF}" srcOrd="1" destOrd="0" presId="urn:microsoft.com/office/officeart/2005/8/layout/hierarchy1"/>
    <dgm:cxn modelId="{ADFA8A82-E18B-9A4B-A351-9DE885B35FCB}" type="presParOf" srcId="{51A248A3-643B-0141-9661-6335C88DE1CC}" destId="{D0B3DC93-8265-3D48-A91C-7FEBC88C4F39}" srcOrd="1" destOrd="0" presId="urn:microsoft.com/office/officeart/2005/8/layout/hierarchy1"/>
    <dgm:cxn modelId="{AFAF6735-2BCD-F94A-802A-B636C1D5A544}" type="presParOf" srcId="{12F95F1F-A859-D944-8028-4DBE1D8F4F57}" destId="{EBA50982-ACA9-6B43-BD6E-5F52B62568AD}" srcOrd="2" destOrd="0" presId="urn:microsoft.com/office/officeart/2005/8/layout/hierarchy1"/>
    <dgm:cxn modelId="{2BA996AB-906A-4D42-9161-89448DFC124D}" type="presParOf" srcId="{EBA50982-ACA9-6B43-BD6E-5F52B62568AD}" destId="{C63B6F04-7670-6440-9C3F-3F5B1E043981}" srcOrd="0" destOrd="0" presId="urn:microsoft.com/office/officeart/2005/8/layout/hierarchy1"/>
    <dgm:cxn modelId="{7A59FAB1-F40D-4340-BF0D-7253A588B5A5}" type="presParOf" srcId="{C63B6F04-7670-6440-9C3F-3F5B1E043981}" destId="{A16138CD-74E7-5D48-AF39-9489AED1BB4E}" srcOrd="0" destOrd="0" presId="urn:microsoft.com/office/officeart/2005/8/layout/hierarchy1"/>
    <dgm:cxn modelId="{01B324D9-2617-2F41-832B-A5946E516AC6}" type="presParOf" srcId="{C63B6F04-7670-6440-9C3F-3F5B1E043981}" destId="{F6130101-C2D8-FB45-8B52-C0C5B5071672}" srcOrd="1" destOrd="0" presId="urn:microsoft.com/office/officeart/2005/8/layout/hierarchy1"/>
    <dgm:cxn modelId="{7A7D9029-2C9B-6E48-8CFA-E7FEDABB4EF9}" type="presParOf" srcId="{EBA50982-ACA9-6B43-BD6E-5F52B62568AD}" destId="{85F47C0A-314D-CC45-958B-63DC83196F1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9DAFF8-DA97-BD4C-99C6-26AB16A4D500}">
      <dsp:nvSpPr>
        <dsp:cNvPr id="0" name=""/>
        <dsp:cNvSpPr/>
      </dsp:nvSpPr>
      <dsp:spPr>
        <a:xfrm>
          <a:off x="0" y="1794035"/>
          <a:ext cx="1735931" cy="11023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1BECAF-F835-734A-AC55-A33D00EED696}">
      <dsp:nvSpPr>
        <dsp:cNvPr id="0" name=""/>
        <dsp:cNvSpPr/>
      </dsp:nvSpPr>
      <dsp:spPr>
        <a:xfrm>
          <a:off x="192881" y="1977272"/>
          <a:ext cx="1735931" cy="11023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Professionalism is not a single thing!</a:t>
          </a:r>
        </a:p>
      </dsp:txBody>
      <dsp:txXfrm>
        <a:off x="225167" y="2009558"/>
        <a:ext cx="1671359" cy="1037744"/>
      </dsp:txXfrm>
    </dsp:sp>
    <dsp:sp modelId="{DFA2243A-AEE5-FE4D-932C-AD02CAF21BCF}">
      <dsp:nvSpPr>
        <dsp:cNvPr id="0" name=""/>
        <dsp:cNvSpPr/>
      </dsp:nvSpPr>
      <dsp:spPr>
        <a:xfrm>
          <a:off x="2121693" y="1794035"/>
          <a:ext cx="1735931" cy="11023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165776-D630-424A-8A30-BB93587194EF}">
      <dsp:nvSpPr>
        <dsp:cNvPr id="0" name=""/>
        <dsp:cNvSpPr/>
      </dsp:nvSpPr>
      <dsp:spPr>
        <a:xfrm>
          <a:off x="2314574" y="1977272"/>
          <a:ext cx="1735931" cy="11023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Conducting oneself with responsibility, integrity, accountability &amp; excellence.</a:t>
          </a:r>
        </a:p>
      </dsp:txBody>
      <dsp:txXfrm>
        <a:off x="2346860" y="2009558"/>
        <a:ext cx="1671359" cy="1037744"/>
      </dsp:txXfrm>
    </dsp:sp>
    <dsp:sp modelId="{A16138CD-74E7-5D48-AF39-9489AED1BB4E}">
      <dsp:nvSpPr>
        <dsp:cNvPr id="0" name=""/>
        <dsp:cNvSpPr/>
      </dsp:nvSpPr>
      <dsp:spPr>
        <a:xfrm>
          <a:off x="4243387" y="1794035"/>
          <a:ext cx="1735931" cy="11023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130101-C2D8-FB45-8B52-C0C5B5071672}">
      <dsp:nvSpPr>
        <dsp:cNvPr id="0" name=""/>
        <dsp:cNvSpPr/>
      </dsp:nvSpPr>
      <dsp:spPr>
        <a:xfrm>
          <a:off x="4436268" y="1977272"/>
          <a:ext cx="1735931" cy="11023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ALWAYS finding a way to be productive.</a:t>
          </a:r>
        </a:p>
      </dsp:txBody>
      <dsp:txXfrm>
        <a:off x="4468554" y="2009558"/>
        <a:ext cx="1671359" cy="10377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632D7-2B01-5349-B2B6-8434553F3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23E959-4827-AA4C-A02E-CA0AA557C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3FF09-8E44-A547-8061-99B4968ED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2A1AF-5161-8A42-88B1-F3E2071FA02D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8D5C6-83AE-324C-BF94-F3EE42646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A1FBF-5A2D-7B4C-988D-640299970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49B3-39E9-5B44-95E2-B671C1BD1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1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08146-3701-3444-94E7-A1A3CD544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E2D1D5-2974-6D40-8FE9-F154DE9380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976AA-A7A2-2948-8D7A-8520F8CFC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2A1AF-5161-8A42-88B1-F3E2071FA02D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B56AB-D3DC-AF49-86CF-2392CFD6A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D6F7D-C549-4C42-82B5-6119ABC02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49B3-39E9-5B44-95E2-B671C1BD1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72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336F39-B6D2-D542-8BAF-56F9E3600F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68339B-2896-8C47-8B06-2BB6F3D2A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C9B5A-19BB-4742-91F9-CA1D0C6CC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2A1AF-5161-8A42-88B1-F3E2071FA02D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78BEF-B30A-144F-8991-5F67847FB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7C3B7-4226-2547-80D2-3A5A306F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49B3-39E9-5B44-95E2-B671C1BD1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91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1B8ED-81B6-8044-A3E8-29636BDE1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16FE0-AB9B-E646-904E-ECE20E8D7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3766E-1212-C24E-9363-2A5828F76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2A1AF-5161-8A42-88B1-F3E2071FA02D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248FB-3130-FB4C-B659-DC733B042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87137-1B37-D14A-93F8-A4629453B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49B3-39E9-5B44-95E2-B671C1BD1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19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3C716-97C4-934E-9010-7E2317598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C6C90-7E02-E447-92F7-19B35AAC0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1BCCC-D1DE-F34A-8AD6-B193841C2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2A1AF-5161-8A42-88B1-F3E2071FA02D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8BA51-8CD6-F247-A246-5C8A3B22D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B8803-256D-FC40-A362-AA6FD3E29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49B3-39E9-5B44-95E2-B671C1BD1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94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14212-2DEB-6449-9E82-C646B9194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AC231-0562-C740-941C-1D95AA478D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8DA18B-3EB6-144B-B851-BFC0C235D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E3BAB-E293-9E43-846D-E86BD3490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2A1AF-5161-8A42-88B1-F3E2071FA02D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9F6007-2D76-5948-9170-6CF069000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0C4234-3B6A-6C41-A0BD-0FDD2F0A2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49B3-39E9-5B44-95E2-B671C1BD1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30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E890F-E5D4-B347-B32D-040E9A85B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EB1A7-7043-3F4D-8827-A9CC2CDDF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CBDEE-8003-994A-A698-3F8CCA930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177969-3BF5-0846-B3ED-2117DE673B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1AC34A-43E5-4247-B3E7-DFA4CC475A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E59F2B-1103-E344-8B7A-B1B16E00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2A1AF-5161-8A42-88B1-F3E2071FA02D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A5C693-C9D0-EA42-A666-9DCEC234A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12A2DC-95BC-3848-906A-5805A96E2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49B3-39E9-5B44-95E2-B671C1BD1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632CE-70F3-DE48-8AD1-33C234C31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CFD8B6-501C-234A-9E74-99B4BBB82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2A1AF-5161-8A42-88B1-F3E2071FA02D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F53C5A-13B1-7E4F-812F-555F98EEE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2009E-97E6-CC41-BE80-1B48EDE2C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49B3-39E9-5B44-95E2-B671C1BD1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77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34AA21-C341-C44B-97C2-0F8095DE8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2A1AF-5161-8A42-88B1-F3E2071FA02D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A23862-2B6B-2F49-9AFF-85347008D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762EF-4E60-604B-BE03-72BBD17A6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49B3-39E9-5B44-95E2-B671C1BD1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02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0F2B6-6683-1D41-9C81-CFD09F89A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62B2E-7338-5344-B5FA-CC044E044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97A942-07E6-D94F-8EB6-B56A0F241A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23DD6B-FFB1-4941-BD07-A420EE65F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2A1AF-5161-8A42-88B1-F3E2071FA02D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1C77F-CF14-ED46-A2DC-712011D4E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0FC167-9B71-044E-A348-0288BD804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49B3-39E9-5B44-95E2-B671C1BD1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17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9644-50D0-0E4C-9C8F-E688327ED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D494B7-8116-B746-8EB6-24252092F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BE9A3E-5BE5-EF4A-A4BA-EE7A9BE92C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73669A-F4D3-9446-8C42-BC7FE72FA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2A1AF-5161-8A42-88B1-F3E2071FA02D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8B54CD-DFEB-1949-8DBC-18CA3EE19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40903-1D12-644C-961E-2B0B605FE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949B3-39E9-5B44-95E2-B671C1BD1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72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F63B2F-3DBB-E44C-8C07-1BD2ECC31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9751F-C28E-4546-A810-EAB4873A7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3D9A7-1A72-074A-B064-7141DAD68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2A1AF-5161-8A42-88B1-F3E2071FA02D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72CE1-0EB8-F544-B510-B08D9C4201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99482-907D-C948-9862-DF4AD8AB04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949B3-39E9-5B44-95E2-B671C1BD1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2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dol.gov/agencies/odep/program-areas/individuals/youth/transition/soft-skills/video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hosa.org/guidelines/" TargetMode="External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l.gov/sites/dolgov/files/odep/topics/youth/softskills/softskills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5AADD-2440-3C4E-AACF-7416E49CF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9DAB2-54E8-AC48-94E6-0698414FA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636CD3-6059-7F4E-8DA5-289F5053E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Person holding a hand">
            <a:extLst>
              <a:ext uri="{FF2B5EF4-FFF2-40B4-BE49-F238E27FC236}">
                <a16:creationId xmlns:a16="http://schemas.microsoft.com/office/drawing/2014/main" id="{E26CC5F5-D9EF-1845-AB8E-0FA535D76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49"/>
            <a:ext cx="12192000" cy="67849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EC7E92-A2A0-764C-B761-061C11981DE5}"/>
              </a:ext>
            </a:extLst>
          </p:cNvPr>
          <p:cNvSpPr txBox="1"/>
          <p:nvPr/>
        </p:nvSpPr>
        <p:spPr>
          <a:xfrm>
            <a:off x="836612" y="614918"/>
            <a:ext cx="3025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Professionalism in the Health Care Setting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27AF23-9D0D-9146-B929-5A493DB814A1}"/>
              </a:ext>
            </a:extLst>
          </p:cNvPr>
          <p:cNvSpPr txBox="1"/>
          <p:nvPr/>
        </p:nvSpPr>
        <p:spPr>
          <a:xfrm>
            <a:off x="1671638" y="5372101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 Mould, RN, BSN, MEd</a:t>
            </a:r>
          </a:p>
          <a:p>
            <a:r>
              <a:rPr lang="en-US" dirty="0"/>
              <a:t>Deputy Director of Competitive Events</a:t>
            </a:r>
          </a:p>
          <a:p>
            <a:r>
              <a:rPr lang="en-US" dirty="0"/>
              <a:t>HOSA – Future Health Professionals</a:t>
            </a:r>
          </a:p>
        </p:txBody>
      </p:sp>
    </p:spTree>
    <p:extLst>
      <p:ext uri="{BB962C8B-B14F-4D97-AF65-F5344CB8AC3E}">
        <p14:creationId xmlns:p14="http://schemas.microsoft.com/office/powerpoint/2010/main" val="72043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27"/>
    </mc:Choice>
    <mc:Fallback xmlns="">
      <p:transition spd="slow" advTm="2472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AF0B0-F758-354F-AD17-1927BB156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515691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MV Boli" panose="02000500030200090000" pitchFamily="2" charset="0"/>
                <a:cs typeface="MV Boli" panose="02000500030200090000" pitchFamily="2" charset="0"/>
              </a:rPr>
              <a:t>A series of </a:t>
            </a:r>
            <a:r>
              <a:rPr lang="en-US" b="1" dirty="0">
                <a:latin typeface="MV Boli" panose="02000500030200090000" pitchFamily="2" charset="0"/>
                <a:cs typeface="MV Boli" panose="02000500030200090000" pitchFamily="2" charset="0"/>
                <a:hlinkClick r:id="rId2"/>
              </a:rPr>
              <a:t>6 videos </a:t>
            </a:r>
            <a:r>
              <a:rPr lang="en-US" b="1" dirty="0">
                <a:latin typeface="MV Boli" panose="02000500030200090000" pitchFamily="2" charset="0"/>
                <a:cs typeface="MV Boli" panose="02000500030200090000" pitchFamily="2" charset="0"/>
              </a:rPr>
              <a:t>are available on their website</a:t>
            </a:r>
            <a:br>
              <a:rPr lang="en-US" b="1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en-US" b="1" dirty="0">
                <a:latin typeface="MV Boli" panose="02000500030200090000" pitchFamily="2" charset="0"/>
                <a:cs typeface="MV Boli" panose="02000500030200090000" pitchFamily="2" charset="0"/>
              </a:rPr>
              <a:t>Watch synopsis </a:t>
            </a:r>
            <a:r>
              <a:rPr lang="en-US" b="1" dirty="0">
                <a:latin typeface="MV Boli" panose="02000500030200090000" pitchFamily="2" charset="0"/>
                <a:cs typeface="MV Boli" panose="02000500030200090000" pitchFamily="2" charset="0"/>
                <a:hlinkClick r:id="rId2"/>
              </a:rPr>
              <a:t>HERE</a:t>
            </a:r>
            <a:br>
              <a:rPr lang="en-US" b="1" dirty="0">
                <a:latin typeface="MV Boli" panose="02000500030200090000" pitchFamily="2" charset="0"/>
                <a:cs typeface="MV Boli" panose="02000500030200090000" pitchFamily="2" charset="0"/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0702E-CE27-3F45-B4A8-701AA910F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4823955-B78C-B448-9FF6-B3C9067EE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308" y="1614417"/>
            <a:ext cx="6571913" cy="311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7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37"/>
    </mc:Choice>
    <mc:Fallback xmlns="">
      <p:transition spd="slow" advTm="2173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70ABAF1B-0BEC-1F46-9CEE-B48439BCB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5900"/>
            <a:ext cx="4114800" cy="170105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52415C-9CAB-504E-A8CB-E6B20F0252FE}"/>
              </a:ext>
            </a:extLst>
          </p:cNvPr>
          <p:cNvSpPr txBox="1"/>
          <p:nvPr/>
        </p:nvSpPr>
        <p:spPr>
          <a:xfrm rot="10800000" flipV="1">
            <a:off x="671512" y="2115932"/>
            <a:ext cx="527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V Boli" panose="02000500030200090000" pitchFamily="2" charset="0"/>
                <a:cs typeface="MV Boli" panose="02000500030200090000" pitchFamily="2" charset="0"/>
              </a:rPr>
              <a:t>HOSA Connections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C31EA3-16F2-5241-939B-3197128A3EAA}"/>
              </a:ext>
            </a:extLst>
          </p:cNvPr>
          <p:cNvSpPr txBox="1"/>
          <p:nvPr/>
        </p:nvSpPr>
        <p:spPr>
          <a:xfrm>
            <a:off x="1443039" y="3244334"/>
            <a:ext cx="6499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V Boli" panose="02000500030200090000" pitchFamily="2" charset="0"/>
                <a:cs typeface="MV Boli" panose="02000500030200090000" pitchFamily="2" charset="0"/>
                <a:hlinkClick r:id="rId3"/>
              </a:rPr>
              <a:t>Health Career Preparation</a:t>
            </a:r>
          </a:p>
          <a:p>
            <a:r>
              <a:rPr lang="en-US" sz="3600" dirty="0">
                <a:latin typeface="MV Boli" panose="02000500030200090000" pitchFamily="2" charset="0"/>
                <a:cs typeface="MV Boli" panose="02000500030200090000" pitchFamily="2" charset="0"/>
                <a:hlinkClick r:id="rId3"/>
              </a:rPr>
              <a:t>Interviewing Skills</a:t>
            </a:r>
          </a:p>
          <a:p>
            <a:r>
              <a:rPr lang="en-US" sz="3600" dirty="0">
                <a:latin typeface="MV Boli" panose="02000500030200090000" pitchFamily="2" charset="0"/>
                <a:cs typeface="MV Boli" panose="02000500030200090000" pitchFamily="2" charset="0"/>
                <a:hlinkClick r:id="rId3"/>
              </a:rPr>
              <a:t>Job Seeking Skills</a:t>
            </a:r>
            <a:endParaRPr lang="en-US" sz="36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9" name="Picture 8" descr="Two business people communicating">
            <a:extLst>
              <a:ext uri="{FF2B5EF4-FFF2-40B4-BE49-F238E27FC236}">
                <a16:creationId xmlns:a16="http://schemas.microsoft.com/office/drawing/2014/main" id="{8008B2E3-DB66-1149-B5B1-75221AE9F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788" y="2164312"/>
            <a:ext cx="4486539" cy="298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0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38"/>
    </mc:Choice>
    <mc:Fallback xmlns="">
      <p:transition spd="slow" advTm="4563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11" descr="Young adult in counseling">
            <a:extLst>
              <a:ext uri="{FF2B5EF4-FFF2-40B4-BE49-F238E27FC236}">
                <a16:creationId xmlns:a16="http://schemas.microsoft.com/office/drawing/2014/main" id="{D140034A-D4BA-C940-A379-2689C67DDC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267" r="23298" b="682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D4EE5D-CAC2-C742-B97E-894BD3A1F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latin typeface="MV Boli" panose="02000500030200090000" pitchFamily="2" charset="0"/>
                <a:cs typeface="MV Boli" panose="02000500030200090000" pitchFamily="2" charset="0"/>
              </a:rPr>
              <a:t>QUALITIES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29C615-5179-8140-8D0E-5897E678A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On a sheet of flip chart paper, students work in groups to list all the professional qualities they can identify.  Have the groups work as a class to compile a complete list from all group’s ideas.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407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00"/>
    </mc:Choice>
    <mc:Fallback xmlns="">
      <p:transition spd="slow" advTm="30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1A53A-CC48-CF42-93A6-4A88C34A0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V Boli" panose="02000500030200090000" pitchFamily="2" charset="0"/>
                <a:cs typeface="MV Boli" panose="02000500030200090000" pitchFamily="2" charset="0"/>
              </a:rPr>
              <a:t>Professionalism is:  </a:t>
            </a:r>
            <a:endParaRPr lang="en-US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A9A260A3-26AE-4C40-BE09-1F4CAC23B3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3615400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Picture 14" descr="Cleaning skin for needle">
            <a:extLst>
              <a:ext uri="{FF2B5EF4-FFF2-40B4-BE49-F238E27FC236}">
                <a16:creationId xmlns:a16="http://schemas.microsoft.com/office/drawing/2014/main" id="{E23134C5-D76A-D842-B3F6-6A83456FD1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007" y="2177256"/>
            <a:ext cx="4800600" cy="3200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903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98"/>
    </mc:Choice>
    <mc:Fallback xmlns="">
      <p:transition spd="slow" advTm="52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miling students chatting in school corridor">
            <a:extLst>
              <a:ext uri="{FF2B5EF4-FFF2-40B4-BE49-F238E27FC236}">
                <a16:creationId xmlns:a16="http://schemas.microsoft.com/office/drawing/2014/main" id="{50E20611-AC29-B641-896C-5262C8EBCD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298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946CD1-0308-4345-A70C-7928094D8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First Day of Clinicals: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240BB4-9947-5B40-BC5B-0FEC97B90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1464" y="4840496"/>
            <a:ext cx="4229876" cy="124056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Make a list of the ways</a:t>
            </a:r>
          </a:p>
          <a:p>
            <a:r>
              <a:rPr lang="en-US" sz="2000" dirty="0"/>
              <a:t> you could make a good first</a:t>
            </a:r>
          </a:p>
          <a:p>
            <a:r>
              <a:rPr lang="en-US" sz="2000" dirty="0"/>
              <a:t> impression.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546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2251"/>
    </mc:Choice>
    <mc:Fallback xmlns="">
      <p:transition spd="slow" advTm="42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A4472-754E-A94E-9C2A-8C6468EF7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4400" dirty="0"/>
              <a:t>Soft Skills Made Easy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C22555-BAD1-5443-B331-09B8C34C34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endParaRPr lang="en-US" dirty="0"/>
          </a:p>
        </p:txBody>
      </p:sp>
      <p:pic>
        <p:nvPicPr>
          <p:cNvPr id="5" name="Picture 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093F247E-CDD9-FD4A-9938-2649B6AC0D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87" r="2820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8883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2"/>
    </mc:Choice>
    <mc:Fallback xmlns="">
      <p:transition spd="slow" advTm="7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4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Rectangle 26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28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0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32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BE6C97-50B5-3049-A520-BDFF2FEC2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 fontScale="90000"/>
          </a:bodyPr>
          <a:lstStyle/>
          <a:p>
            <a:pPr algn="r"/>
            <a:r>
              <a:rPr lang="en-US" sz="4000" b="1" dirty="0">
                <a:solidFill>
                  <a:srgbClr val="FFFF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Preparing Students for the Future with Soft Skill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8183E-B132-EB4D-9F99-D4AF17937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MV Boli" panose="02000500030200090000" pitchFamily="2" charset="0"/>
                <a:cs typeface="MV Boli" panose="02000500030200090000" pitchFamily="2" charset="0"/>
              </a:rPr>
              <a:t>The Department of Labor has a series of lesson plans and activities for high school students that is available free of charge.  Click </a:t>
            </a:r>
            <a:r>
              <a:rPr lang="en-US" sz="3200" dirty="0">
                <a:latin typeface="MV Boli" panose="02000500030200090000" pitchFamily="2" charset="0"/>
                <a:cs typeface="MV Boli" panose="02000500030200090000" pitchFamily="2" charset="0"/>
                <a:hlinkClick r:id="rId3"/>
              </a:rPr>
              <a:t>HERE</a:t>
            </a:r>
            <a:r>
              <a:rPr lang="en-US" sz="3200" dirty="0">
                <a:latin typeface="MV Boli" panose="02000500030200090000" pitchFamily="2" charset="0"/>
                <a:cs typeface="MV Boli" panose="02000500030200090000" pitchFamily="2" charset="0"/>
              </a:rPr>
              <a:t> to view the entire document (142 pages).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929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18"/>
    </mc:Choice>
    <mc:Fallback xmlns="">
      <p:transition spd="slow" advTm="23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0AB225BA-7412-4605-8E8D-5AED2BF56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Light bulb on yellow background with sketched light beams and cord">
            <a:extLst>
              <a:ext uri="{FF2B5EF4-FFF2-40B4-BE49-F238E27FC236}">
                <a16:creationId xmlns:a16="http://schemas.microsoft.com/office/drawing/2014/main" id="{1585CCA3-62F6-409E-8E6E-1144F19E70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37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604BB9CD-970D-4FE5-B4E3-D651735BF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27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254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88E565-9E50-3643-BC2C-93713D3DB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520" y="2152955"/>
            <a:ext cx="9966960" cy="25520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000">
                <a:solidFill>
                  <a:srgbClr val="FFFFFF"/>
                </a:solidFill>
              </a:rPr>
              <a:t>Sample Activity: 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E0D6276-8D53-4DDA-A15A-90E0831F6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1955749"/>
            <a:ext cx="10222992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0C150C7-96FB-4EB9-BDF9-212535A60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808342"/>
            <a:ext cx="10222992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289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188"/>
    </mc:Choice>
    <mc:Fallback xmlns="">
      <p:transition spd="slow" advTm="418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E616FB-FC41-F34B-9818-85BD79FCA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 fontScale="90000"/>
          </a:bodyPr>
          <a:lstStyle/>
          <a:p>
            <a:br>
              <a:rPr lang="en-US" sz="4000" dirty="0">
                <a:solidFill>
                  <a:srgbClr val="FFFFFF"/>
                </a:solidFill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en-US" sz="4000" dirty="0">
                <a:solidFill>
                  <a:srgbClr val="FFFF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Not Always Successful But They Did Not Give UP!!!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3600" dirty="0">
                <a:latin typeface="MV Boli" panose="02000500030200090000" pitchFamily="2" charset="0"/>
                <a:cs typeface="MV Boli" panose="02000500030200090000" pitchFamily="2" charset="0"/>
              </a:rPr>
              <a:t>Can  you name the famous American being described?</a:t>
            </a:r>
            <a:br>
              <a:rPr lang="en-US" dirty="0"/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85338-BB76-3843-989B-F24A33FCA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14325"/>
            <a:ext cx="5257799" cy="5629275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1.  Defeated 7 times while running for political office</a:t>
            </a:r>
          </a:p>
          <a:p>
            <a:pPr marL="0" indent="0">
              <a:buNone/>
            </a:pPr>
            <a:r>
              <a:rPr lang="en-US" dirty="0"/>
              <a:t>2.  Cartoonist told by editor of newspaper “it’s easy to see from your sketches you have no talent”</a:t>
            </a:r>
          </a:p>
          <a:p>
            <a:pPr marL="0" indent="0">
              <a:buNone/>
            </a:pPr>
            <a:r>
              <a:rPr lang="en-US" dirty="0"/>
              <a:t>3.  Author whose 1</a:t>
            </a:r>
            <a:r>
              <a:rPr lang="en-US" baseline="30000" dirty="0"/>
              <a:t>st</a:t>
            </a:r>
            <a:r>
              <a:rPr lang="en-US" dirty="0"/>
              <a:t> children’s book was rejected by 23 different publishers</a:t>
            </a:r>
          </a:p>
          <a:p>
            <a:pPr marL="0" indent="0">
              <a:buNone/>
            </a:pPr>
            <a:r>
              <a:rPr lang="en-US" dirty="0"/>
              <a:t>4.  Fired after 1</a:t>
            </a:r>
            <a:r>
              <a:rPr lang="en-US" baseline="30000" dirty="0"/>
              <a:t>st</a:t>
            </a:r>
            <a:r>
              <a:rPr lang="en-US" dirty="0"/>
              <a:t> performance @ the Grand Ole Opry</a:t>
            </a:r>
          </a:p>
          <a:p>
            <a:pPr marL="0" indent="0">
              <a:buNone/>
            </a:pPr>
            <a:r>
              <a:rPr lang="en-US" dirty="0"/>
              <a:t>5.  Cut from the varsity basketball team his sophomore year</a:t>
            </a:r>
          </a:p>
          <a:p>
            <a:pPr marL="0" indent="0">
              <a:buNone/>
            </a:pPr>
            <a:r>
              <a:rPr lang="en-US" dirty="0"/>
              <a:t>6. Inventor who was kicked out of school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415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88"/>
    </mc:Choice>
    <mc:Fallback xmlns="">
      <p:transition spd="slow" advTm="54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8FFE90-8032-264D-8C12-6FA929DF7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Answers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35C61-E002-9642-8AD4-79F76333C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Abraham Lincoln</a:t>
            </a:r>
          </a:p>
          <a:p>
            <a:pPr marL="514350" indent="-514350">
              <a:buAutoNum type="arabicPeriod"/>
            </a:pPr>
            <a:r>
              <a:rPr lang="en-US" dirty="0"/>
              <a:t>Walt Disney</a:t>
            </a:r>
          </a:p>
          <a:p>
            <a:pPr marL="514350" indent="-514350">
              <a:buAutoNum type="arabicPeriod"/>
            </a:pPr>
            <a:r>
              <a:rPr lang="en-US" dirty="0"/>
              <a:t>Dr. Suess</a:t>
            </a:r>
          </a:p>
          <a:p>
            <a:pPr marL="514350" indent="-514350">
              <a:buAutoNum type="arabicPeriod"/>
            </a:pPr>
            <a:r>
              <a:rPr lang="en-US" dirty="0"/>
              <a:t>Elvis Presley</a:t>
            </a:r>
          </a:p>
          <a:p>
            <a:pPr marL="514350" indent="-514350">
              <a:buAutoNum type="arabicPeriod"/>
            </a:pPr>
            <a:r>
              <a:rPr lang="en-US" dirty="0"/>
              <a:t>Michael Jordan</a:t>
            </a:r>
          </a:p>
          <a:p>
            <a:pPr marL="514350" indent="-514350">
              <a:buAutoNum type="arabicPeriod"/>
            </a:pPr>
            <a:r>
              <a:rPr lang="en-US" dirty="0"/>
              <a:t>Thomas Edison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642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40"/>
    </mc:Choice>
    <mc:Fallback xmlns="">
      <p:transition spd="slow" advTm="48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0.5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6.2|6.4|5.5|4.8|6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304</Words>
  <Application>Microsoft Macintosh PowerPoint</Application>
  <PresentationFormat>Widescreen</PresentationFormat>
  <Paragraphs>44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MV Boli</vt:lpstr>
      <vt:lpstr>Office Theme</vt:lpstr>
      <vt:lpstr> </vt:lpstr>
      <vt:lpstr>QUALITIES</vt:lpstr>
      <vt:lpstr>Professionalism is:  </vt:lpstr>
      <vt:lpstr>First Day of Clinicals:</vt:lpstr>
      <vt:lpstr>Soft Skills Made Easy </vt:lpstr>
      <vt:lpstr>Preparing Students for the Future with Soft Skill Training</vt:lpstr>
      <vt:lpstr>Sample Activity:  </vt:lpstr>
      <vt:lpstr> Not Always Successful But They Did Not Give UP!!!  Can  you name the famous American being described? </vt:lpstr>
      <vt:lpstr>The Answers</vt:lpstr>
      <vt:lpstr>A series of 6 videos are available on their website Watch synopsis HERE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Jan Mould</dc:creator>
  <cp:lastModifiedBy>Jan Mould</cp:lastModifiedBy>
  <cp:revision>7</cp:revision>
  <dcterms:created xsi:type="dcterms:W3CDTF">2021-11-21T22:14:42Z</dcterms:created>
  <dcterms:modified xsi:type="dcterms:W3CDTF">2021-11-22T21:20:20Z</dcterms:modified>
</cp:coreProperties>
</file>