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7" r:id="rId7"/>
    <p:sldId id="268" r:id="rId8"/>
    <p:sldId id="271" r:id="rId9"/>
    <p:sldId id="272" r:id="rId10"/>
    <p:sldId id="273" r:id="rId11"/>
    <p:sldId id="274" r:id="rId12"/>
    <p:sldId id="275" r:id="rId13"/>
    <p:sldId id="277" r:id="rId14"/>
    <p:sldId id="278" r:id="rId15"/>
    <p:sldId id="276" r:id="rId16"/>
    <p:sldId id="279" r:id="rId17"/>
    <p:sldId id="280" r:id="rId18"/>
    <p:sldId id="281" r:id="rId19"/>
    <p:sldId id="286" r:id="rId20"/>
    <p:sldId id="284" r:id="rId21"/>
    <p:sldId id="28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E2DA89-4699-4C77-884D-787728414B04}" type="doc">
      <dgm:prSet loTypeId="urn:microsoft.com/office/officeart/2009/3/layout/HorizontalOrganizationChart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5FA4204-0CCB-488E-8ED7-7CA5F28A3DB1}">
      <dgm:prSet/>
      <dgm:spPr/>
      <dgm:t>
        <a:bodyPr/>
        <a:lstStyle/>
        <a:p>
          <a:pPr algn="l"/>
          <a:r>
            <a:rPr lang="en-US" dirty="0">
              <a:latin typeface="MV Boli" panose="02000500030200090000" pitchFamily="2" charset="0"/>
              <a:cs typeface="MV Boli" panose="02000500030200090000" pitchFamily="2" charset="0"/>
            </a:rPr>
            <a:t>    I       Math               </a:t>
          </a:r>
        </a:p>
      </dgm:t>
    </dgm:pt>
    <dgm:pt modelId="{2F40B75C-61D2-43ED-B26D-BA4FAC2BC447}" type="parTrans" cxnId="{A4C63D50-4436-4490-B55E-245111CC42D7}">
      <dgm:prSet/>
      <dgm:spPr/>
      <dgm:t>
        <a:bodyPr/>
        <a:lstStyle/>
        <a:p>
          <a:endParaRPr lang="en-US"/>
        </a:p>
      </dgm:t>
    </dgm:pt>
    <dgm:pt modelId="{DCA264B0-A6DB-4C06-83B8-C5AEA0D4603C}" type="sibTrans" cxnId="{A4C63D50-4436-4490-B55E-245111CC42D7}">
      <dgm:prSet/>
      <dgm:spPr/>
      <dgm:t>
        <a:bodyPr/>
        <a:lstStyle/>
        <a:p>
          <a:endParaRPr lang="en-US"/>
        </a:p>
      </dgm:t>
    </dgm:pt>
    <dgm:pt modelId="{D83DEE87-9D00-114B-955B-0F021E359140}" type="pres">
      <dgm:prSet presAssocID="{D6E2DA89-4699-4C77-884D-787728414B0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004848B-ADB5-E941-9C86-C48C5CBE9AF3}" type="pres">
      <dgm:prSet presAssocID="{D5FA4204-0CCB-488E-8ED7-7CA5F28A3DB1}" presName="hierRoot1" presStyleCnt="0">
        <dgm:presLayoutVars>
          <dgm:hierBranch val="init"/>
        </dgm:presLayoutVars>
      </dgm:prSet>
      <dgm:spPr/>
    </dgm:pt>
    <dgm:pt modelId="{B4220C2C-3CE0-6049-88EF-A44E16E41F64}" type="pres">
      <dgm:prSet presAssocID="{D5FA4204-0CCB-488E-8ED7-7CA5F28A3DB1}" presName="rootComposite1" presStyleCnt="0"/>
      <dgm:spPr/>
    </dgm:pt>
    <dgm:pt modelId="{06126236-3BA2-C343-94F3-E65E1471B034}" type="pres">
      <dgm:prSet presAssocID="{D5FA4204-0CCB-488E-8ED7-7CA5F28A3DB1}" presName="rootText1" presStyleLbl="node0" presStyleIdx="0" presStyleCnt="1" custLinFactNeighborX="313" custLinFactNeighborY="-46531">
        <dgm:presLayoutVars>
          <dgm:chPref val="3"/>
        </dgm:presLayoutVars>
      </dgm:prSet>
      <dgm:spPr/>
    </dgm:pt>
    <dgm:pt modelId="{B3C22D1F-8B20-F941-A78D-9C802040339A}" type="pres">
      <dgm:prSet presAssocID="{D5FA4204-0CCB-488E-8ED7-7CA5F28A3DB1}" presName="rootConnector1" presStyleLbl="node1" presStyleIdx="0" presStyleCnt="0"/>
      <dgm:spPr/>
    </dgm:pt>
    <dgm:pt modelId="{F9FE7BA2-4929-D240-8A4B-A6604E200456}" type="pres">
      <dgm:prSet presAssocID="{D5FA4204-0CCB-488E-8ED7-7CA5F28A3DB1}" presName="hierChild2" presStyleCnt="0"/>
      <dgm:spPr/>
    </dgm:pt>
    <dgm:pt modelId="{93125F42-EE3C-4A46-88C4-65BACF66E746}" type="pres">
      <dgm:prSet presAssocID="{D5FA4204-0CCB-488E-8ED7-7CA5F28A3DB1}" presName="hierChild3" presStyleCnt="0"/>
      <dgm:spPr/>
    </dgm:pt>
  </dgm:ptLst>
  <dgm:cxnLst>
    <dgm:cxn modelId="{A4C63D50-4436-4490-B55E-245111CC42D7}" srcId="{D6E2DA89-4699-4C77-884D-787728414B04}" destId="{D5FA4204-0CCB-488E-8ED7-7CA5F28A3DB1}" srcOrd="0" destOrd="0" parTransId="{2F40B75C-61D2-43ED-B26D-BA4FAC2BC447}" sibTransId="{DCA264B0-A6DB-4C06-83B8-C5AEA0D4603C}"/>
    <dgm:cxn modelId="{B2FC7F70-C6AF-CC4C-92E4-9F0D6A2150EB}" type="presOf" srcId="{D5FA4204-0CCB-488E-8ED7-7CA5F28A3DB1}" destId="{06126236-3BA2-C343-94F3-E65E1471B034}" srcOrd="0" destOrd="0" presId="urn:microsoft.com/office/officeart/2009/3/layout/HorizontalOrganizationChart"/>
    <dgm:cxn modelId="{5B1A6A98-8B2E-6A42-8BB8-C8954F1A142D}" type="presOf" srcId="{D6E2DA89-4699-4C77-884D-787728414B04}" destId="{D83DEE87-9D00-114B-955B-0F021E359140}" srcOrd="0" destOrd="0" presId="urn:microsoft.com/office/officeart/2009/3/layout/HorizontalOrganizationChart"/>
    <dgm:cxn modelId="{4C2596B6-2932-FE41-9E37-1A703A237CB7}" type="presOf" srcId="{D5FA4204-0CCB-488E-8ED7-7CA5F28A3DB1}" destId="{B3C22D1F-8B20-F941-A78D-9C802040339A}" srcOrd="1" destOrd="0" presId="urn:microsoft.com/office/officeart/2009/3/layout/HorizontalOrganizationChart"/>
    <dgm:cxn modelId="{522DF563-EEB4-E14E-92AD-A408175EC5E8}" type="presParOf" srcId="{D83DEE87-9D00-114B-955B-0F021E359140}" destId="{1004848B-ADB5-E941-9C86-C48C5CBE9AF3}" srcOrd="0" destOrd="0" presId="urn:microsoft.com/office/officeart/2009/3/layout/HorizontalOrganizationChart"/>
    <dgm:cxn modelId="{42A6629E-40D4-E441-998E-662908BC0EE3}" type="presParOf" srcId="{1004848B-ADB5-E941-9C86-C48C5CBE9AF3}" destId="{B4220C2C-3CE0-6049-88EF-A44E16E41F64}" srcOrd="0" destOrd="0" presId="urn:microsoft.com/office/officeart/2009/3/layout/HorizontalOrganizationChart"/>
    <dgm:cxn modelId="{F891ACB9-68AF-9D48-92B9-A83D4149382D}" type="presParOf" srcId="{B4220C2C-3CE0-6049-88EF-A44E16E41F64}" destId="{06126236-3BA2-C343-94F3-E65E1471B034}" srcOrd="0" destOrd="0" presId="urn:microsoft.com/office/officeart/2009/3/layout/HorizontalOrganizationChart"/>
    <dgm:cxn modelId="{D6C1E2BD-8352-1046-B24A-DE770E8586AF}" type="presParOf" srcId="{B4220C2C-3CE0-6049-88EF-A44E16E41F64}" destId="{B3C22D1F-8B20-F941-A78D-9C802040339A}" srcOrd="1" destOrd="0" presId="urn:microsoft.com/office/officeart/2009/3/layout/HorizontalOrganizationChart"/>
    <dgm:cxn modelId="{853960C9-67D3-4B44-9C91-214C32019594}" type="presParOf" srcId="{1004848B-ADB5-E941-9C86-C48C5CBE9AF3}" destId="{F9FE7BA2-4929-D240-8A4B-A6604E200456}" srcOrd="1" destOrd="0" presId="urn:microsoft.com/office/officeart/2009/3/layout/HorizontalOrganizationChart"/>
    <dgm:cxn modelId="{5F470933-5090-F74D-8E56-B9A5D9BC93B9}" type="presParOf" srcId="{1004848B-ADB5-E941-9C86-C48C5CBE9AF3}" destId="{93125F42-EE3C-4A46-88C4-65BACF66E74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CB97CB-F4C2-C140-AB05-A593C52FE116}" type="doc">
      <dgm:prSet loTypeId="urn:microsoft.com/office/officeart/2005/8/layout/matrix3" loCatId="matrix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F1F54E30-A561-F347-80CB-1233E9AB4E12}">
      <dgm:prSet/>
      <dgm:spPr/>
      <dgm:t>
        <a:bodyPr/>
        <a:lstStyle/>
        <a:p>
          <a:endParaRPr lang="en-US" b="1" dirty="0">
            <a:solidFill>
              <a:schemeClr val="tx1"/>
            </a:solidFill>
            <a:latin typeface="MV Boli" panose="02000500030200090000" pitchFamily="2" charset="0"/>
            <a:cs typeface="MV Boli" panose="02000500030200090000" pitchFamily="2" charset="0"/>
          </a:endParaRPr>
        </a:p>
        <a:p>
          <a:r>
            <a:rPr lang="en-US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rPr>
            <a:t>KILO – 1000</a:t>
          </a:r>
          <a:br>
            <a:rPr lang="en-US" b="1" dirty="0"/>
          </a:br>
          <a:br>
            <a:rPr lang="en-US" b="1" dirty="0"/>
          </a:br>
          <a:br>
            <a:rPr lang="en-US" dirty="0"/>
          </a:br>
          <a:endParaRPr lang="en-US" dirty="0"/>
        </a:p>
      </dgm:t>
    </dgm:pt>
    <dgm:pt modelId="{BDB9D3D2-E408-D74A-B603-8DEBB371F383}" type="parTrans" cxnId="{6173A4E7-5FB2-E445-8AEF-3B1838E97D03}">
      <dgm:prSet/>
      <dgm:spPr/>
      <dgm:t>
        <a:bodyPr/>
        <a:lstStyle/>
        <a:p>
          <a:endParaRPr lang="en-US"/>
        </a:p>
      </dgm:t>
    </dgm:pt>
    <dgm:pt modelId="{2541BBBB-6336-3644-8338-D5E15CF9604B}" type="sibTrans" cxnId="{6173A4E7-5FB2-E445-8AEF-3B1838E97D03}">
      <dgm:prSet/>
      <dgm:spPr/>
      <dgm:t>
        <a:bodyPr/>
        <a:lstStyle/>
        <a:p>
          <a:endParaRPr lang="en-US"/>
        </a:p>
      </dgm:t>
    </dgm:pt>
    <dgm:pt modelId="{35D916A5-5D34-4E47-81C8-A47451453E78}" type="pres">
      <dgm:prSet presAssocID="{7CCB97CB-F4C2-C140-AB05-A593C52FE116}" presName="matrix" presStyleCnt="0">
        <dgm:presLayoutVars>
          <dgm:chMax val="1"/>
          <dgm:dir/>
          <dgm:resizeHandles val="exact"/>
        </dgm:presLayoutVars>
      </dgm:prSet>
      <dgm:spPr/>
    </dgm:pt>
    <dgm:pt modelId="{40B03739-0797-BA48-AF0E-567F8F34EE5D}" type="pres">
      <dgm:prSet presAssocID="{7CCB97CB-F4C2-C140-AB05-A593C52FE116}" presName="diamond" presStyleLbl="bgShp" presStyleIdx="0" presStyleCnt="1"/>
      <dgm:spPr/>
    </dgm:pt>
    <dgm:pt modelId="{2C92D6E6-D476-B941-B333-2EFBE6B65D43}" type="pres">
      <dgm:prSet presAssocID="{7CCB97CB-F4C2-C140-AB05-A593C52FE116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E471AAD-1C95-4347-AAC8-1B48C5D20E85}" type="pres">
      <dgm:prSet presAssocID="{7CCB97CB-F4C2-C140-AB05-A593C52FE116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A7B0993-A051-5246-B5EA-A2E622B7E45B}" type="pres">
      <dgm:prSet presAssocID="{7CCB97CB-F4C2-C140-AB05-A593C52FE116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74148A9-E321-EC44-BF98-33A6F80160FB}" type="pres">
      <dgm:prSet presAssocID="{7CCB97CB-F4C2-C140-AB05-A593C52FE116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1866024-35DA-4547-87BE-DD0B26454916}" type="presOf" srcId="{F1F54E30-A561-F347-80CB-1233E9AB4E12}" destId="{2C92D6E6-D476-B941-B333-2EFBE6B65D43}" srcOrd="0" destOrd="0" presId="urn:microsoft.com/office/officeart/2005/8/layout/matrix3"/>
    <dgm:cxn modelId="{FE8FE829-8477-3E40-AAE1-BC0D95E46AA7}" type="presOf" srcId="{7CCB97CB-F4C2-C140-AB05-A593C52FE116}" destId="{35D916A5-5D34-4E47-81C8-A47451453E78}" srcOrd="0" destOrd="0" presId="urn:microsoft.com/office/officeart/2005/8/layout/matrix3"/>
    <dgm:cxn modelId="{6173A4E7-5FB2-E445-8AEF-3B1838E97D03}" srcId="{7CCB97CB-F4C2-C140-AB05-A593C52FE116}" destId="{F1F54E30-A561-F347-80CB-1233E9AB4E12}" srcOrd="0" destOrd="0" parTransId="{BDB9D3D2-E408-D74A-B603-8DEBB371F383}" sibTransId="{2541BBBB-6336-3644-8338-D5E15CF9604B}"/>
    <dgm:cxn modelId="{E1AEE81F-A107-9A45-A64D-C2CE36C58A71}" type="presParOf" srcId="{35D916A5-5D34-4E47-81C8-A47451453E78}" destId="{40B03739-0797-BA48-AF0E-567F8F34EE5D}" srcOrd="0" destOrd="0" presId="urn:microsoft.com/office/officeart/2005/8/layout/matrix3"/>
    <dgm:cxn modelId="{6EFC1111-03D0-2D40-AE9F-DF93F23BE736}" type="presParOf" srcId="{35D916A5-5D34-4E47-81C8-A47451453E78}" destId="{2C92D6E6-D476-B941-B333-2EFBE6B65D43}" srcOrd="1" destOrd="0" presId="urn:microsoft.com/office/officeart/2005/8/layout/matrix3"/>
    <dgm:cxn modelId="{CC1EB160-DC33-944C-80F0-CE83DABA8F58}" type="presParOf" srcId="{35D916A5-5D34-4E47-81C8-A47451453E78}" destId="{CE471AAD-1C95-4347-AAC8-1B48C5D20E85}" srcOrd="2" destOrd="0" presId="urn:microsoft.com/office/officeart/2005/8/layout/matrix3"/>
    <dgm:cxn modelId="{6E4245B1-1011-1C48-A281-6ADB391DD952}" type="presParOf" srcId="{35D916A5-5D34-4E47-81C8-A47451453E78}" destId="{8A7B0993-A051-5246-B5EA-A2E622B7E45B}" srcOrd="3" destOrd="0" presId="urn:microsoft.com/office/officeart/2005/8/layout/matrix3"/>
    <dgm:cxn modelId="{13340BE7-E689-2D44-A7E5-BCABC78BC564}" type="presParOf" srcId="{35D916A5-5D34-4E47-81C8-A47451453E78}" destId="{274148A9-E321-EC44-BF98-33A6F80160F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CB97CB-F4C2-C140-AB05-A593C52FE116}" type="doc">
      <dgm:prSet loTypeId="urn:microsoft.com/office/officeart/2005/8/layout/matrix3" loCatId="matrix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35D916A5-5D34-4E47-81C8-A47451453E78}" type="pres">
      <dgm:prSet presAssocID="{7CCB97CB-F4C2-C140-AB05-A593C52FE116}" presName="matrix" presStyleCnt="0">
        <dgm:presLayoutVars>
          <dgm:chMax val="1"/>
          <dgm:dir/>
          <dgm:resizeHandles val="exact"/>
        </dgm:presLayoutVars>
      </dgm:prSet>
      <dgm:spPr/>
    </dgm:pt>
  </dgm:ptLst>
  <dgm:cxnLst>
    <dgm:cxn modelId="{FE8FE829-8477-3E40-AAE1-BC0D95E46AA7}" type="presOf" srcId="{7CCB97CB-F4C2-C140-AB05-A593C52FE116}" destId="{35D916A5-5D34-4E47-81C8-A47451453E78}" srcOrd="0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26236-3BA2-C343-94F3-E65E1471B034}">
      <dsp:nvSpPr>
        <dsp:cNvPr id="0" name=""/>
        <dsp:cNvSpPr/>
      </dsp:nvSpPr>
      <dsp:spPr>
        <a:xfrm>
          <a:off x="2375" y="0"/>
          <a:ext cx="9729381" cy="29674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latin typeface="MV Boli" panose="02000500030200090000" pitchFamily="2" charset="0"/>
              <a:cs typeface="MV Boli" panose="02000500030200090000" pitchFamily="2" charset="0"/>
            </a:rPr>
            <a:t>    I       Math               </a:t>
          </a:r>
        </a:p>
      </dsp:txBody>
      <dsp:txXfrm>
        <a:off x="2375" y="0"/>
        <a:ext cx="9729381" cy="29674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03739-0797-BA48-AF0E-567F8F34EE5D}">
      <dsp:nvSpPr>
        <dsp:cNvPr id="0" name=""/>
        <dsp:cNvSpPr/>
      </dsp:nvSpPr>
      <dsp:spPr>
        <a:xfrm>
          <a:off x="2871209" y="0"/>
          <a:ext cx="4787898" cy="4787898"/>
        </a:xfrm>
        <a:prstGeom prst="diamond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92D6E6-D476-B941-B333-2EFBE6B65D43}">
      <dsp:nvSpPr>
        <dsp:cNvPr id="0" name=""/>
        <dsp:cNvSpPr/>
      </dsp:nvSpPr>
      <dsp:spPr>
        <a:xfrm>
          <a:off x="3326059" y="454850"/>
          <a:ext cx="1867280" cy="18672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>
            <a:solidFill>
              <a:schemeClr val="tx1"/>
            </a:solidFill>
            <a:latin typeface="MV Boli" panose="02000500030200090000" pitchFamily="2" charset="0"/>
            <a:cs typeface="MV Boli" panose="02000500030200090000" pitchFamily="2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rPr>
            <a:t>KILO – 1000</a:t>
          </a:r>
          <a:br>
            <a:rPr lang="en-US" sz="1800" b="1" kern="1200" dirty="0"/>
          </a:br>
          <a:br>
            <a:rPr lang="en-US" sz="1800" b="1" kern="1200" dirty="0"/>
          </a:br>
          <a:br>
            <a:rPr lang="en-US" sz="1800" kern="1200" dirty="0"/>
          </a:br>
          <a:endParaRPr lang="en-US" sz="1800" kern="1200" dirty="0"/>
        </a:p>
      </dsp:txBody>
      <dsp:txXfrm>
        <a:off x="3417212" y="546003"/>
        <a:ext cx="1684974" cy="1684974"/>
      </dsp:txXfrm>
    </dsp:sp>
    <dsp:sp modelId="{CE471AAD-1C95-4347-AAC8-1B48C5D20E85}">
      <dsp:nvSpPr>
        <dsp:cNvPr id="0" name=""/>
        <dsp:cNvSpPr/>
      </dsp:nvSpPr>
      <dsp:spPr>
        <a:xfrm>
          <a:off x="5336977" y="454850"/>
          <a:ext cx="1867280" cy="18672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63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B0993-A051-5246-B5EA-A2E622B7E45B}">
      <dsp:nvSpPr>
        <dsp:cNvPr id="0" name=""/>
        <dsp:cNvSpPr/>
      </dsp:nvSpPr>
      <dsp:spPr>
        <a:xfrm>
          <a:off x="3326059" y="2465767"/>
          <a:ext cx="1867280" cy="18672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127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148A9-E321-EC44-BF98-33A6F80160FB}">
      <dsp:nvSpPr>
        <dsp:cNvPr id="0" name=""/>
        <dsp:cNvSpPr/>
      </dsp:nvSpPr>
      <dsp:spPr>
        <a:xfrm>
          <a:off x="5336977" y="2465767"/>
          <a:ext cx="1867280" cy="18672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190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C5577-9143-EA41-A823-6B24263FA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074BA3-AB35-094B-B841-1ED130A8F9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D42BC-9A25-934A-A99B-531A1A085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FA91-9931-AA41-9E4C-9C359D4C1B24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ACC8D-3401-A245-A328-BCA6BA8EC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0FDC0-3010-C048-97DC-B513550B5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DF58-9BEA-754B-B57D-4388EE1B5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5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3246C-38C8-9147-826D-D2B7F77BF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6455EF-3E8E-1D4A-9EA3-449D609AF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279CB-1911-104C-8DEE-878727CAC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FA91-9931-AA41-9E4C-9C359D4C1B24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9FFA7-A3F8-7746-805E-4E04CDE25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08555-FB52-F341-8B75-5F8380A3A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DF58-9BEA-754B-B57D-4388EE1B5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26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C878CE-9F95-C742-98FD-9A8FF76B5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607C6-FA4B-DF47-84FF-E12F63064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1E3A4-3770-1F4C-A074-95C04AA64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FA91-9931-AA41-9E4C-9C359D4C1B24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DCE40-A85C-D142-BEA5-0DCD2EC78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2A349-E646-A345-B6CA-F4CD0A39C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DF58-9BEA-754B-B57D-4388EE1B5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8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394A0-DC37-4947-B912-4B668E5C0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E761C-B289-D04A-9826-29E2766F8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34826-D21F-6746-B4D5-F476B4D4A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FA91-9931-AA41-9E4C-9C359D4C1B24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CEB2D-D197-6B40-8244-BEBF54F51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4CF52-A8A0-9B45-815B-2BCE6EFA2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DF58-9BEA-754B-B57D-4388EE1B5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22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66267-040F-B94A-BF90-E5402F55F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D3774-5411-5E43-8123-D54897A7E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F5E9C-A1C5-AE4F-A0D1-72F207086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FA91-9931-AA41-9E4C-9C359D4C1B24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CC498-49CD-5A49-BAE2-930DF58AC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0E78C-306B-5346-ABD3-C9E3369D9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DF58-9BEA-754B-B57D-4388EE1B5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3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3D76C-D3E2-1343-BDFE-F00E954A3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FBF17-8C4F-3549-8BD6-C8019A1C84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3BC8B0-B540-704E-A133-9B35D73E6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6A0479-DD28-4E40-8266-C4E878520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FA91-9931-AA41-9E4C-9C359D4C1B24}" type="datetimeFigureOut">
              <a:rPr lang="en-US" smtClean="0"/>
              <a:t>8/10/21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AAFF8-423C-1D4C-8EEE-D100FD7C8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5D8004-A433-564F-8F9A-7846F5281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DF58-9BEA-754B-B57D-4388EE1B5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8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F33C-54C3-F445-AB86-9236AEE5D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0D177-DAB7-4C42-ACCE-2BBCB1D16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607AFF-DEAF-204B-82EA-1BDA67E57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F59139-9CB3-564A-B51B-ECCA1C3FA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ABA080-BEF5-7D4C-B16A-B23ED0AE21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8660E0-EFA8-824A-819B-B37AB5000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FA91-9931-AA41-9E4C-9C359D4C1B24}" type="datetimeFigureOut">
              <a:rPr lang="en-US" smtClean="0"/>
              <a:t>8/10/21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7A29A4-365B-574E-B287-965EF4FDD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542478-0E37-3E43-B869-0536DE11E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DF58-9BEA-754B-B57D-4388EE1B5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7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85951-8287-3E46-BFB0-B5F787E8C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073CC2-D2CB-3D4C-A042-C4E3DFA33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FA91-9931-AA41-9E4C-9C359D4C1B24}" type="datetimeFigureOut">
              <a:rPr lang="en-US" smtClean="0"/>
              <a:t>8/10/21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38D672-3FA2-024E-8334-230AC5FEB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0CB32F-D1F4-1C46-9CA5-95231BA3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DF58-9BEA-754B-B57D-4388EE1B5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6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C2AE95-69CF-E14A-8503-19E59018E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FA91-9931-AA41-9E4C-9C359D4C1B24}" type="datetimeFigureOut">
              <a:rPr lang="en-US" smtClean="0"/>
              <a:t>8/10/21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1F41B3-218A-6342-AAFA-33583FAE2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8EB7EE-0E06-9547-A3DB-6337EDA9C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DF58-9BEA-754B-B57D-4388EE1B5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5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C1012-F981-4D4C-A85C-CBCAFAB82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E45A7-E123-464E-8C8E-E39B0ADFD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E7600A-2DF0-E447-BCB0-EB4AECC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446530-8AFC-134E-880C-A602B9388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FA91-9931-AA41-9E4C-9C359D4C1B24}" type="datetimeFigureOut">
              <a:rPr lang="en-US" smtClean="0"/>
              <a:t>8/10/21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90AFEE-C9C3-7646-BB65-6B8506648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76BEF0-DF92-2640-A978-5B626CF37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DF58-9BEA-754B-B57D-4388EE1B5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38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D245C-01E5-464F-9693-0AC29060E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F786E8-E3F6-D849-99EA-7D497FA68B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B9D3D7-79AA-2E4F-AE1A-B550FA2BB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22499-08F4-3745-BF80-63F49895B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FA91-9931-AA41-9E4C-9C359D4C1B24}" type="datetimeFigureOut">
              <a:rPr lang="en-US" smtClean="0"/>
              <a:t>8/10/21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BD88-2B8B-E149-8609-4D069E05D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D158A9-3B6D-0F43-8C10-ED11EE74C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DF58-9BEA-754B-B57D-4388EE1B5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06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75A3E0-7CED-CB4E-825C-0CA89315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0522F-C522-414D-AAF3-D3DD9B894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11457-8A62-2D41-A5A1-1A50214F40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8FA91-9931-AA41-9E4C-9C359D4C1B24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AA72B-900D-0145-8E56-081408F20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E1B05-6958-5441-A17C-6B046586FF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5DF58-9BEA-754B-B57D-4388EE1B5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4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hosa.org/guideline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4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sian student writing on blackboard with chalk in classroom">
            <a:extLst>
              <a:ext uri="{FF2B5EF4-FFF2-40B4-BE49-F238E27FC236}">
                <a16:creationId xmlns:a16="http://schemas.microsoft.com/office/drawing/2014/main" id="{5DE3A36E-07C0-9B4A-B06A-22508D0BC7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232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31C602-7503-9C45-92C3-6EFC16A1B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400"/>
              <a:t>Math for the Health Professions:  Basic to Pharmacy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46A196-ABFA-2445-9A99-4376C02A67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2000"/>
              <a:t>Jan Mould, RN, BSN, MEd</a:t>
            </a:r>
          </a:p>
          <a:p>
            <a:pPr algn="l"/>
            <a:r>
              <a:rPr lang="en-US" sz="2000"/>
              <a:t>HOSA – Future Health Professionals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71494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sian student writing on blackboard with chalk in classroom">
            <a:extLst>
              <a:ext uri="{FF2B5EF4-FFF2-40B4-BE49-F238E27FC236}">
                <a16:creationId xmlns:a16="http://schemas.microsoft.com/office/drawing/2014/main" id="{5DE3A36E-07C0-9B4A-B06A-22508D0BC7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680" t="9091" r="12618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86" name="Rectangle 85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31C602-7503-9C45-92C3-6EFC16A1B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7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700" dirty="0">
                <a:latin typeface="MV Boli" panose="02000500030200090000" pitchFamily="2" charset="0"/>
                <a:cs typeface="MV Boli" panose="02000500030200090000" pitchFamily="2" charset="0"/>
              </a:rPr>
              <a:t>RATIO:  Relative amounts of  two quantities</a:t>
            </a:r>
            <a:br>
              <a:rPr lang="en-US" sz="27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7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700" dirty="0">
                <a:latin typeface="MV Boli" panose="02000500030200090000" pitchFamily="2" charset="0"/>
                <a:cs typeface="MV Boli" panose="02000500030200090000" pitchFamily="2" charset="0"/>
              </a:rPr>
              <a:t>PROPORTION:</a:t>
            </a:r>
            <a:br>
              <a:rPr lang="en-US" sz="27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700" dirty="0">
                <a:latin typeface="MV Boli" panose="02000500030200090000" pitchFamily="2" charset="0"/>
                <a:cs typeface="MV Boli" panose="02000500030200090000" pitchFamily="2" charset="0"/>
              </a:rPr>
              <a:t>Expression of the equality of two ratios</a:t>
            </a:r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endParaRPr lang="en-US" sz="1200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013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sian student writing on blackboard with chalk in classroom">
            <a:extLst>
              <a:ext uri="{FF2B5EF4-FFF2-40B4-BE49-F238E27FC236}">
                <a16:creationId xmlns:a16="http://schemas.microsoft.com/office/drawing/2014/main" id="{5DE3A36E-07C0-9B4A-B06A-22508D0BC7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680" t="9091" r="12618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86" name="Rectangle 85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31C602-7503-9C45-92C3-6EFC16A1B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1648" y="625683"/>
            <a:ext cx="4023360" cy="4722091"/>
          </a:xfrm>
        </p:spPr>
        <p:txBody>
          <a:bodyPr anchor="b">
            <a:normAutofit/>
          </a:bodyPr>
          <a:lstStyle/>
          <a:p>
            <a:pPr algn="l"/>
            <a:br>
              <a:rPr lang="en-US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700" dirty="0">
                <a:latin typeface="MV Boli" panose="02000500030200090000" pitchFamily="2" charset="0"/>
                <a:cs typeface="MV Boli" panose="02000500030200090000" pitchFamily="2" charset="0"/>
              </a:rPr>
              <a:t>EXAMPLE:</a:t>
            </a:r>
            <a:br>
              <a:rPr lang="en-US" sz="27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  <a:t>If 2 tablets contain 975 mg of ASA, how many mg would be contained in 12 tablets?</a:t>
            </a:r>
            <a:b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000" u="sng" dirty="0">
                <a:latin typeface="MV Boli" panose="02000500030200090000" pitchFamily="2" charset="0"/>
                <a:cs typeface="MV Boli" panose="02000500030200090000" pitchFamily="2" charset="0"/>
              </a:rPr>
              <a:t>3tablets </a:t>
            </a:r>
            <a: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  <a:t>= </a:t>
            </a:r>
            <a:r>
              <a:rPr lang="en-US" sz="2000" u="sng" dirty="0">
                <a:latin typeface="MV Boli" panose="02000500030200090000" pitchFamily="2" charset="0"/>
                <a:cs typeface="MV Boli" panose="02000500030200090000" pitchFamily="2" charset="0"/>
              </a:rPr>
              <a:t>975mg</a:t>
            </a:r>
            <a:br>
              <a:rPr lang="en-US" sz="2000" u="sng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  <a:t>12 tablets = </a:t>
            </a:r>
            <a:r>
              <a:rPr lang="en-US" sz="2000" dirty="0" err="1">
                <a:latin typeface="MV Boli" panose="02000500030200090000" pitchFamily="2" charset="0"/>
                <a:cs typeface="MV Boli" panose="02000500030200090000" pitchFamily="2" charset="0"/>
              </a:rPr>
              <a:t>Xmg</a:t>
            </a:r>
            <a:b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000" dirty="0" err="1">
                <a:latin typeface="MV Boli" panose="02000500030200090000" pitchFamily="2" charset="0"/>
                <a:cs typeface="MV Boli" panose="02000500030200090000" pitchFamily="2" charset="0"/>
              </a:rPr>
              <a:t>Xmg</a:t>
            </a:r>
            <a: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  <a:t> = </a:t>
            </a:r>
            <a:r>
              <a:rPr lang="en-US" sz="2000" u="sng" dirty="0">
                <a:latin typeface="MV Boli" panose="02000500030200090000" pitchFamily="2" charset="0"/>
                <a:cs typeface="MV Boli" panose="02000500030200090000" pitchFamily="2" charset="0"/>
              </a:rPr>
              <a:t>12tabs X 975mg</a:t>
            </a:r>
            <a:br>
              <a:rPr lang="en-US" sz="2000" u="sng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  <a:t>             3 tabs</a:t>
            </a:r>
            <a:b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endParaRPr lang="en-US" sz="1200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08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sian student writing on blackboard with chalk in classroom">
            <a:extLst>
              <a:ext uri="{FF2B5EF4-FFF2-40B4-BE49-F238E27FC236}">
                <a16:creationId xmlns:a16="http://schemas.microsoft.com/office/drawing/2014/main" id="{5DE3A36E-07C0-9B4A-B06A-22508D0BC7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680" t="9091" r="12618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86" name="Rectangle 85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31C602-7503-9C45-92C3-6EFC16A1B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1648" y="625683"/>
            <a:ext cx="4023360" cy="4722091"/>
          </a:xfrm>
        </p:spPr>
        <p:txBody>
          <a:bodyPr anchor="b">
            <a:normAutofit/>
          </a:bodyPr>
          <a:lstStyle/>
          <a:p>
            <a:pPr algn="l"/>
            <a:br>
              <a:rPr lang="en-US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700" dirty="0">
                <a:latin typeface="MV Boli" panose="02000500030200090000" pitchFamily="2" charset="0"/>
                <a:cs typeface="MV Boli" panose="02000500030200090000" pitchFamily="2" charset="0"/>
              </a:rPr>
              <a:t>EXAMPLE:</a:t>
            </a:r>
            <a:br>
              <a:rPr lang="en-US" sz="27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  <a:t>If 3 tablets contain 975mg of ASA, how many tablets would contained 3900mg?</a:t>
            </a:r>
            <a:b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000" u="sng" dirty="0">
                <a:latin typeface="MV Boli" panose="02000500030200090000" pitchFamily="2" charset="0"/>
                <a:cs typeface="MV Boli" panose="02000500030200090000" pitchFamily="2" charset="0"/>
              </a:rPr>
              <a:t>3tablets </a:t>
            </a:r>
            <a: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  <a:t>= </a:t>
            </a:r>
            <a:r>
              <a:rPr lang="en-US" sz="2000" u="sng" dirty="0">
                <a:latin typeface="MV Boli" panose="02000500030200090000" pitchFamily="2" charset="0"/>
                <a:cs typeface="MV Boli" panose="02000500030200090000" pitchFamily="2" charset="0"/>
              </a:rPr>
              <a:t>975mg</a:t>
            </a:r>
            <a:br>
              <a:rPr lang="en-US" sz="2000" u="sng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  <a:t>X tablets = 3900mg</a:t>
            </a:r>
            <a:b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000" dirty="0" err="1">
                <a:latin typeface="MV Boli" panose="02000500030200090000" pitchFamily="2" charset="0"/>
                <a:cs typeface="MV Boli" panose="02000500030200090000" pitchFamily="2" charset="0"/>
              </a:rPr>
              <a:t>Xtablets</a:t>
            </a:r>
            <a: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  <a:t> = </a:t>
            </a:r>
            <a:r>
              <a:rPr lang="en-US" sz="2000" u="sng" dirty="0">
                <a:latin typeface="MV Boli" panose="02000500030200090000" pitchFamily="2" charset="0"/>
                <a:cs typeface="MV Boli" panose="02000500030200090000" pitchFamily="2" charset="0"/>
              </a:rPr>
              <a:t>3tabs X 3900mg =</a:t>
            </a:r>
            <a:br>
              <a:rPr lang="en-US" sz="2000" u="sng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  <a:t>              975mg </a:t>
            </a:r>
            <a:b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  <a:t>12 tabs</a:t>
            </a:r>
            <a:b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endParaRPr lang="en-US" sz="1200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238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id="{5341D4B7-8A53-4C37-8E33-372EAB5776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2434" y="253548"/>
            <a:ext cx="5608934" cy="6102802"/>
          </a:xfrm>
          <a:prstGeom prst="rect">
            <a:avLst/>
          </a:prstGeom>
          <a:solidFill>
            <a:srgbClr val="AFABAB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31C602-7503-9C45-92C3-6EFC16A1B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283" y="420017"/>
            <a:ext cx="5069305" cy="57698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Xylocaine liquid contains 1.5gm of lidocaine  HCl in 30 </a:t>
            </a:r>
            <a:r>
              <a:rPr lang="en-US" sz="2400" dirty="0" err="1">
                <a:latin typeface="MV Boli" panose="02000500030200090000" pitchFamily="2" charset="0"/>
                <a:cs typeface="MV Boli" panose="02000500030200090000" pitchFamily="2" charset="0"/>
              </a:rPr>
              <a:t>mL.</a:t>
            </a: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  What is the final concentration?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u="sng" dirty="0">
                <a:latin typeface="MV Boli" panose="02000500030200090000" pitchFamily="2" charset="0"/>
                <a:cs typeface="MV Boli" panose="02000500030200090000" pitchFamily="2" charset="0"/>
              </a:rPr>
              <a:t>1.5gm</a:t>
            </a:r>
            <a:br>
              <a:rPr lang="en-US" sz="2400" dirty="0"/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30mL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1.5 ÷ 30 = 0.05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0.05 x 100 = 5%</a:t>
            </a: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endParaRPr lang="en-US" sz="1800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630B15B-CFE8-4FE5-8F6E-666207C94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024" y="253548"/>
            <a:ext cx="5851795" cy="6102802"/>
          </a:xfrm>
          <a:prstGeom prst="rect">
            <a:avLst/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B51AAA3-DDFE-48DE-AF38-BE32846EC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848" y="420017"/>
            <a:ext cx="5532146" cy="5769864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5" name="Picture 4" descr="Asian student writing on blackboard with chalk in classroom">
            <a:extLst>
              <a:ext uri="{FF2B5EF4-FFF2-40B4-BE49-F238E27FC236}">
                <a16:creationId xmlns:a16="http://schemas.microsoft.com/office/drawing/2014/main" id="{5DE3A36E-07C0-9B4A-B06A-22508D0BC7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07" r="33210" b="2"/>
          <a:stretch/>
        </p:blipFill>
        <p:spPr>
          <a:xfrm>
            <a:off x="725707" y="740057"/>
            <a:ext cx="4886429" cy="5129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30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id="{5341D4B7-8A53-4C37-8E33-372EAB5776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2434" y="253548"/>
            <a:ext cx="5608934" cy="6102802"/>
          </a:xfrm>
          <a:prstGeom prst="rect">
            <a:avLst/>
          </a:prstGeom>
          <a:solidFill>
            <a:srgbClr val="AFABAB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31C602-7503-9C45-92C3-6EFC16A1B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283" y="420017"/>
            <a:ext cx="5069305" cy="576986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Rogaine is a 5% solution of minoxidil in alcohol.  How much active ingredient is in a 60mL bottle?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u="sng" dirty="0">
                <a:latin typeface="MV Boli" panose="02000500030200090000" pitchFamily="2" charset="0"/>
                <a:cs typeface="MV Boli" panose="02000500030200090000" pitchFamily="2" charset="0"/>
              </a:rPr>
              <a:t> X  </a:t>
            </a: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x 100 = 5%</a:t>
            </a:r>
            <a:br>
              <a:rPr lang="en-US" sz="2400" dirty="0"/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60mL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u="sng" dirty="0" err="1">
                <a:latin typeface="MV Boli" panose="02000500030200090000" pitchFamily="2" charset="0"/>
                <a:cs typeface="MV Boli" panose="02000500030200090000" pitchFamily="2" charset="0"/>
              </a:rPr>
              <a:t>Xgm</a:t>
            </a:r>
            <a:r>
              <a:rPr lang="en-US" sz="2400" u="sng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= </a:t>
            </a:r>
            <a:r>
              <a:rPr lang="en-US" sz="2400" u="sng" dirty="0">
                <a:latin typeface="MV Boli" panose="02000500030200090000" pitchFamily="2" charset="0"/>
                <a:cs typeface="MV Boli" panose="02000500030200090000" pitchFamily="2" charset="0"/>
              </a:rPr>
              <a:t>5</a:t>
            </a:r>
            <a:br>
              <a:rPr lang="en-US" sz="2400" u="sng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60mL  100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X = 3</a:t>
            </a: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endParaRPr lang="en-US" sz="1800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630B15B-CFE8-4FE5-8F6E-666207C94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024" y="253548"/>
            <a:ext cx="5851795" cy="6102802"/>
          </a:xfrm>
          <a:prstGeom prst="rect">
            <a:avLst/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B51AAA3-DDFE-48DE-AF38-BE32846EC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848" y="420017"/>
            <a:ext cx="5532146" cy="5769864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5" name="Picture 4" descr="Asian student writing on blackboard with chalk in classroom">
            <a:extLst>
              <a:ext uri="{FF2B5EF4-FFF2-40B4-BE49-F238E27FC236}">
                <a16:creationId xmlns:a16="http://schemas.microsoft.com/office/drawing/2014/main" id="{5DE3A36E-07C0-9B4A-B06A-22508D0BC7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07" r="33210" b="2"/>
          <a:stretch/>
        </p:blipFill>
        <p:spPr>
          <a:xfrm>
            <a:off x="725707" y="740057"/>
            <a:ext cx="4886429" cy="5129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50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id="{5341D4B7-8A53-4C37-8E33-372EAB5776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2434" y="253548"/>
            <a:ext cx="5608934" cy="6102802"/>
          </a:xfrm>
          <a:prstGeom prst="rect">
            <a:avLst/>
          </a:prstGeom>
          <a:solidFill>
            <a:srgbClr val="AFABAB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31C602-7503-9C45-92C3-6EFC16A1B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283" y="420017"/>
            <a:ext cx="5069305" cy="57698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CONCENTRATION:  </a:t>
            </a:r>
            <a:r>
              <a:rPr lang="en-US" sz="2400" dirty="0" err="1">
                <a:latin typeface="MV Boli" panose="02000500030200090000" pitchFamily="2" charset="0"/>
                <a:cs typeface="MV Boli" panose="02000500030200090000" pitchFamily="2" charset="0"/>
              </a:rPr>
              <a:t>wt</a:t>
            </a: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/volume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u="sng" dirty="0">
                <a:latin typeface="MV Boli" panose="02000500030200090000" pitchFamily="2" charset="0"/>
                <a:cs typeface="MV Boli" panose="02000500030200090000" pitchFamily="2" charset="0"/>
              </a:rPr>
              <a:t>Active Ingredient</a:t>
            </a:r>
            <a:br>
              <a:rPr lang="en-US" sz="2400" u="sng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Total Quantity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Convert to decimal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Multiply by 100</a:t>
            </a:r>
            <a:br>
              <a:rPr lang="en-US" sz="24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endParaRPr lang="en-US" sz="1800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630B15B-CFE8-4FE5-8F6E-666207C94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024" y="253548"/>
            <a:ext cx="5851795" cy="6102802"/>
          </a:xfrm>
          <a:prstGeom prst="rect">
            <a:avLst/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B51AAA3-DDFE-48DE-AF38-BE32846EC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848" y="420017"/>
            <a:ext cx="5532146" cy="5769864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5" name="Picture 4" descr="Asian student writing on blackboard with chalk in classroom">
            <a:extLst>
              <a:ext uri="{FF2B5EF4-FFF2-40B4-BE49-F238E27FC236}">
                <a16:creationId xmlns:a16="http://schemas.microsoft.com/office/drawing/2014/main" id="{5DE3A36E-07C0-9B4A-B06A-22508D0BC7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07" r="33210" b="2"/>
          <a:stretch/>
        </p:blipFill>
        <p:spPr>
          <a:xfrm>
            <a:off x="725707" y="740057"/>
            <a:ext cx="4886429" cy="5129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14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" name="Rectangle 103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31C602-7503-9C45-92C3-6EFC16A1B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517824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DILUTIONS: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Q1 = initial quantity or volume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Q2 = final, or desired quantity or volume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C1 = initial concentration (%)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C2 = final or desired concentration (%)</a:t>
            </a:r>
            <a:br>
              <a:rPr lang="en-US" sz="1500" dirty="0"/>
            </a:br>
            <a:br>
              <a:rPr lang="en-US" sz="1500" dirty="0"/>
            </a:br>
            <a:br>
              <a:rPr lang="en-US" sz="1500" dirty="0"/>
            </a:br>
            <a:br>
              <a:rPr lang="en-US" sz="1500" dirty="0"/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Q1 x C1 = Q2 x C2</a:t>
            </a:r>
            <a:br>
              <a:rPr lang="en-US" sz="15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500" dirty="0"/>
            </a:br>
            <a:br>
              <a:rPr lang="en-US" sz="1500" dirty="0"/>
            </a:br>
            <a:br>
              <a:rPr lang="en-US" sz="1500" dirty="0"/>
            </a:br>
            <a:br>
              <a:rPr lang="en-US" sz="1500" dirty="0"/>
            </a:br>
            <a:br>
              <a:rPr lang="en-US" sz="1500" dirty="0"/>
            </a:br>
            <a:br>
              <a:rPr lang="en-US" sz="1500" dirty="0"/>
            </a:br>
            <a:endParaRPr lang="en-US" sz="1500" dirty="0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 descr="Asian student writing on blackboard with chalk in classroom">
            <a:extLst>
              <a:ext uri="{FF2B5EF4-FFF2-40B4-BE49-F238E27FC236}">
                <a16:creationId xmlns:a16="http://schemas.microsoft.com/office/drawing/2014/main" id="{5DE3A36E-07C0-9B4A-B06A-22508D0BC7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4" r="31625" b="-1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8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" name="Rectangle 103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31C602-7503-9C45-92C3-6EFC16A1B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5178249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l"/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If you diluted 90mL of an 8% benzocaine lotion to 6%, how much could you produce?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Q1 = 90mL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C1 = 8%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Q2 = X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C2 = 6%</a:t>
            </a:r>
            <a:br>
              <a:rPr lang="en-US" sz="1500" dirty="0"/>
            </a:br>
            <a:br>
              <a:rPr lang="en-US" sz="1500" dirty="0"/>
            </a:br>
            <a:r>
              <a:rPr lang="en-US" sz="2200" dirty="0">
                <a:latin typeface="MV Boli" panose="02000500030200090000" pitchFamily="2" charset="0"/>
                <a:cs typeface="MV Boli" panose="02000500030200090000" pitchFamily="2" charset="0"/>
              </a:rPr>
              <a:t>90 x 8 = X x 6</a:t>
            </a:r>
            <a:br>
              <a:rPr lang="en-US" sz="1500" dirty="0"/>
            </a:br>
            <a:br>
              <a:rPr lang="en-US" sz="1500" dirty="0"/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720 = 6X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120 = X</a:t>
            </a:r>
            <a:br>
              <a:rPr lang="en-US" sz="15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500" dirty="0"/>
            </a:br>
            <a:br>
              <a:rPr lang="en-US" sz="1500" dirty="0"/>
            </a:br>
            <a:br>
              <a:rPr lang="en-US" sz="1500" dirty="0"/>
            </a:br>
            <a:br>
              <a:rPr lang="en-US" sz="1500" dirty="0"/>
            </a:br>
            <a:br>
              <a:rPr lang="en-US" sz="1500" dirty="0"/>
            </a:br>
            <a:br>
              <a:rPr lang="en-US" sz="1500" dirty="0"/>
            </a:br>
            <a:endParaRPr lang="en-US" sz="1500" dirty="0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 descr="Asian student writing on blackboard with chalk in classroom">
            <a:extLst>
              <a:ext uri="{FF2B5EF4-FFF2-40B4-BE49-F238E27FC236}">
                <a16:creationId xmlns:a16="http://schemas.microsoft.com/office/drawing/2014/main" id="{5DE3A36E-07C0-9B4A-B06A-22508D0BC7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4" r="31625" b="-1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30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1" name="Rectangle 1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sian student writing on blackboard with chalk in classroom">
            <a:extLst>
              <a:ext uri="{FF2B5EF4-FFF2-40B4-BE49-F238E27FC236}">
                <a16:creationId xmlns:a16="http://schemas.microsoft.com/office/drawing/2014/main" id="{5DE3A36E-07C0-9B4A-B06A-22508D0BC7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697" r="23298" b="139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3" name="Rectangle 1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31C602-7503-9C45-92C3-6EFC16A1B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3977640" cy="473763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/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IV Flow Rate 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TV = desired total volume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IR = infusion rate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X = number of </a:t>
            </a:r>
            <a:r>
              <a:rPr lang="en-US" sz="2400" dirty="0" err="1">
                <a:latin typeface="MV Boli" panose="02000500030200090000" pitchFamily="2" charset="0"/>
                <a:cs typeface="MV Boli" panose="02000500030200090000" pitchFamily="2" charset="0"/>
              </a:rPr>
              <a:t>hrs</a:t>
            </a: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 bag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    will last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Ordered 5% in D</a:t>
            </a:r>
            <a: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  <a:t>5</a:t>
            </a: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W @ 125mL/hr.  To provide solution in 1000mL bag.  </a:t>
            </a:r>
            <a:br>
              <a:rPr lang="en-US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200" dirty="0"/>
            </a:br>
            <a:br>
              <a:rPr lang="en-US" sz="1200" dirty="0"/>
            </a:br>
            <a:r>
              <a:rPr lang="en-US" sz="2400" u="sng" dirty="0">
                <a:latin typeface="MV Boli" panose="02000500030200090000" pitchFamily="2" charset="0"/>
                <a:cs typeface="MV Boli" panose="02000500030200090000" pitchFamily="2" charset="0"/>
              </a:rPr>
              <a:t>1000</a:t>
            </a: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 = X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 125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X = 8</a:t>
            </a:r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endParaRPr lang="en-US" sz="1200" dirty="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625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1" name="Rectangle 1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sian student writing on blackboard with chalk in classroom">
            <a:extLst>
              <a:ext uri="{FF2B5EF4-FFF2-40B4-BE49-F238E27FC236}">
                <a16:creationId xmlns:a16="http://schemas.microsoft.com/office/drawing/2014/main" id="{5DE3A36E-07C0-9B4A-B06A-22508D0BC7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697" r="23298" b="139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3" name="Rectangle 1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31C602-7503-9C45-92C3-6EFC16A1B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7585364" cy="473763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/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IV Drip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u="sng" dirty="0">
                <a:latin typeface="MV Boli" panose="02000500030200090000" pitchFamily="2" charset="0"/>
                <a:cs typeface="MV Boli" panose="02000500030200090000" pitchFamily="2" charset="0"/>
              </a:rPr>
              <a:t>Total volume in mL x drop factor</a:t>
            </a: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 = </a:t>
            </a:r>
            <a:r>
              <a:rPr lang="en-US" sz="2400" u="sng" dirty="0">
                <a:latin typeface="MV Boli" panose="02000500030200090000" pitchFamily="2" charset="0"/>
                <a:cs typeface="MV Boli" panose="02000500030200090000" pitchFamily="2" charset="0"/>
              </a:rPr>
              <a:t>drops</a:t>
            </a:r>
            <a:br>
              <a:rPr lang="en-US" sz="2400" u="sng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Infusion time in min                  min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Ordered NS 500mL with 25,000 units of heparin infused over 8 hours.  Drop factor of 60 </a:t>
            </a:r>
            <a:r>
              <a:rPr lang="en-US" sz="2400" dirty="0" err="1">
                <a:latin typeface="MV Boli" panose="02000500030200090000" pitchFamily="2" charset="0"/>
                <a:cs typeface="MV Boli" panose="02000500030200090000" pitchFamily="2" charset="0"/>
              </a:rPr>
              <a:t>gtts</a:t>
            </a:r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/mL</a:t>
            </a:r>
            <a:b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200" dirty="0"/>
            </a:br>
            <a:br>
              <a:rPr lang="en-US" sz="1200" dirty="0"/>
            </a:br>
            <a: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  <a:t>#1 convert </a:t>
            </a:r>
            <a:r>
              <a:rPr lang="en-US" sz="2000" dirty="0" err="1">
                <a:latin typeface="MV Boli" panose="02000500030200090000" pitchFamily="2" charset="0"/>
                <a:cs typeface="MV Boli" panose="02000500030200090000" pitchFamily="2" charset="0"/>
              </a:rPr>
              <a:t>hrs</a:t>
            </a:r>
            <a: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  <a:t> to in 8 X 60 = 480</a:t>
            </a:r>
            <a:b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  <a:t>#2 </a:t>
            </a:r>
            <a:r>
              <a:rPr lang="en-US" sz="2000" u="sng" dirty="0">
                <a:latin typeface="MV Boli" panose="02000500030200090000" pitchFamily="2" charset="0"/>
                <a:cs typeface="MV Boli" panose="02000500030200090000" pitchFamily="2" charset="0"/>
              </a:rPr>
              <a:t>500</a:t>
            </a:r>
            <a: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  <a:t> = 1.042</a:t>
            </a:r>
            <a:b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  <a:t>    480</a:t>
            </a:r>
            <a:b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  <a:t>#3 1.042 x 60 = X</a:t>
            </a:r>
            <a:b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  <a:t>#4 X = 62.5 </a:t>
            </a:r>
            <a:r>
              <a:rPr lang="en-US" sz="2000" dirty="0" err="1">
                <a:latin typeface="MV Boli" panose="02000500030200090000" pitchFamily="2" charset="0"/>
                <a:cs typeface="MV Boli" panose="02000500030200090000" pitchFamily="2" charset="0"/>
              </a:rPr>
              <a:t>gtts</a:t>
            </a:r>
            <a: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  <a:t>/min</a:t>
            </a:r>
            <a:b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endParaRPr lang="en-US" sz="1200" dirty="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01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6CF2A2B-0745-440C-9224-C5C6A0A42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5BE6D6B-84C9-4D2B-97EB-773B7369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98C77B2-46BD-4231-9867-76EE7E0102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744154"/>
              </p:ext>
            </p:extLst>
          </p:nvPr>
        </p:nvGraphicFramePr>
        <p:xfrm>
          <a:off x="1198181" y="1114426"/>
          <a:ext cx="9731757" cy="501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Heart 3">
            <a:extLst>
              <a:ext uri="{FF2B5EF4-FFF2-40B4-BE49-F238E27FC236}">
                <a16:creationId xmlns:a16="http://schemas.microsoft.com/office/drawing/2014/main" id="{EF1D87DF-6403-334B-969C-E57BC1C12A58}"/>
              </a:ext>
            </a:extLst>
          </p:cNvPr>
          <p:cNvSpPr/>
          <p:nvPr/>
        </p:nvSpPr>
        <p:spPr>
          <a:xfrm>
            <a:off x="3848101" y="2028167"/>
            <a:ext cx="1481137" cy="117289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08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5" name="Rectangle 84">
            <a:extLst>
              <a:ext uri="{FF2B5EF4-FFF2-40B4-BE49-F238E27FC236}">
                <a16:creationId xmlns:a16="http://schemas.microsoft.com/office/drawing/2014/main" id="{758048B4-3F65-4EB9-ABA8-099353BE8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AE2FDE4-8ECB-4D0B-B871-D4EE52606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sian student writing on blackboard with chalk in classroom">
            <a:extLst>
              <a:ext uri="{FF2B5EF4-FFF2-40B4-BE49-F238E27FC236}">
                <a16:creationId xmlns:a16="http://schemas.microsoft.com/office/drawing/2014/main" id="{5DE3A36E-07C0-9B4A-B06A-22508D0BC7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alphaModFix amt="10000"/>
          </a:blip>
          <a:srcRect t="12411" b="3320"/>
          <a:stretch/>
        </p:blipFill>
        <p:spPr>
          <a:xfrm>
            <a:off x="20" y="-1"/>
            <a:ext cx="12191980" cy="6858000"/>
          </a:xfrm>
          <a:prstGeom prst="rect">
            <a:avLst/>
          </a:prstGeo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49F1292-D204-504C-B49F-6BFE85A31A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3717714"/>
              </p:ext>
            </p:extLst>
          </p:nvPr>
        </p:nvGraphicFramePr>
        <p:xfrm>
          <a:off x="860315" y="237540"/>
          <a:ext cx="10530318" cy="4787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3C86DB23-FEFE-4C3A-88FA-8E855AB1E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3BB22FAF-4B4F-40B1-97FF-67CD036C8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8488D89-E3BB-4E60-BF44-5F0BE92E3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98FA7B87-C151-46CF-9E07-DD4FD9717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E99EB480-500C-4A3E-BED3-513B88DB01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8D60F699-1372-E84F-BC92-5D8427F11B8E}"/>
              </a:ext>
            </a:extLst>
          </p:cNvPr>
          <p:cNvSpPr/>
          <p:nvPr/>
        </p:nvSpPr>
        <p:spPr>
          <a:xfrm>
            <a:off x="3063834" y="792587"/>
            <a:ext cx="6183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MV Boli" panose="02000500030200090000" pitchFamily="2" charset="0"/>
                <a:cs typeface="MV Boli" panose="02000500030200090000" pitchFamily="2" charset="0"/>
              </a:rPr>
              <a:t>Alligations</a:t>
            </a:r>
            <a:br>
              <a:rPr lang="en-US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dirty="0">
                <a:latin typeface="MV Boli" panose="02000500030200090000" pitchFamily="2" charset="0"/>
                <a:cs typeface="MV Boli" panose="02000500030200090000" pitchFamily="2" charset="0"/>
              </a:rPr>
              <a:t>In what proportion should alcohols of 95% and 50% strengths be mixed to make 1L of 70% alcohol?</a:t>
            </a:r>
          </a:p>
          <a:p>
            <a:endParaRPr lang="en-US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US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US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FEBEEB1-7314-9148-8847-04FB087AF6DB}"/>
              </a:ext>
            </a:extLst>
          </p:cNvPr>
          <p:cNvSpPr txBox="1"/>
          <p:nvPr/>
        </p:nvSpPr>
        <p:spPr>
          <a:xfrm>
            <a:off x="4336471" y="2279763"/>
            <a:ext cx="30400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95"/>
            </a:pPr>
            <a:r>
              <a:rPr lang="en-US" dirty="0"/>
              <a:t>                                      20</a:t>
            </a:r>
          </a:p>
          <a:p>
            <a:r>
              <a:rPr lang="en-US" dirty="0"/>
              <a:t>                       </a:t>
            </a:r>
          </a:p>
          <a:p>
            <a:r>
              <a:rPr lang="en-US" dirty="0"/>
              <a:t>                       70</a:t>
            </a:r>
          </a:p>
          <a:p>
            <a:endParaRPr lang="en-US" dirty="0"/>
          </a:p>
          <a:p>
            <a:r>
              <a:rPr lang="en-US" dirty="0"/>
              <a:t>50                                        25</a:t>
            </a:r>
          </a:p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2D126DD-7945-F143-A78D-2425C00D8C14}"/>
              </a:ext>
            </a:extLst>
          </p:cNvPr>
          <p:cNvCxnSpPr>
            <a:cxnSpLocks/>
          </p:cNvCxnSpPr>
          <p:nvPr/>
        </p:nvCxnSpPr>
        <p:spPr>
          <a:xfrm>
            <a:off x="5165766" y="1956748"/>
            <a:ext cx="0" cy="2015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4C65939-F1C5-E442-8573-141B97719EBF}"/>
              </a:ext>
            </a:extLst>
          </p:cNvPr>
          <p:cNvCxnSpPr>
            <a:cxnSpLocks/>
          </p:cNvCxnSpPr>
          <p:nvPr/>
        </p:nvCxnSpPr>
        <p:spPr>
          <a:xfrm>
            <a:off x="6315693" y="1956748"/>
            <a:ext cx="0" cy="2015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7618197-0323-6D40-833B-A6E247A9ECAC}"/>
              </a:ext>
            </a:extLst>
          </p:cNvPr>
          <p:cNvCxnSpPr>
            <a:cxnSpLocks/>
          </p:cNvCxnSpPr>
          <p:nvPr/>
        </p:nvCxnSpPr>
        <p:spPr>
          <a:xfrm>
            <a:off x="4336471" y="2675687"/>
            <a:ext cx="30103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9406D8D-0485-1C4D-8547-FF02D5BA0FC2}"/>
              </a:ext>
            </a:extLst>
          </p:cNvPr>
          <p:cNvCxnSpPr>
            <a:cxnSpLocks/>
          </p:cNvCxnSpPr>
          <p:nvPr/>
        </p:nvCxnSpPr>
        <p:spPr>
          <a:xfrm>
            <a:off x="4191988" y="3267474"/>
            <a:ext cx="30103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37BBB35-53EF-5D45-8E42-07B8DB33C0B3}"/>
              </a:ext>
            </a:extLst>
          </p:cNvPr>
          <p:cNvSpPr txBox="1"/>
          <p:nvPr/>
        </p:nvSpPr>
        <p:spPr>
          <a:xfrm>
            <a:off x="2132284" y="4034089"/>
            <a:ext cx="30103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 + 25 = 45</a:t>
            </a:r>
          </a:p>
          <a:p>
            <a:endParaRPr lang="en-US" dirty="0"/>
          </a:p>
          <a:p>
            <a:r>
              <a:rPr lang="en-US" dirty="0"/>
              <a:t>95%       </a:t>
            </a:r>
            <a:r>
              <a:rPr lang="en-US" u="sng" dirty="0"/>
              <a:t>1000mL</a:t>
            </a:r>
            <a:r>
              <a:rPr lang="en-US" dirty="0"/>
              <a:t> X 20 = 444mL</a:t>
            </a:r>
          </a:p>
          <a:p>
            <a:r>
              <a:rPr lang="en-US" dirty="0"/>
              <a:t>                  45</a:t>
            </a:r>
          </a:p>
          <a:p>
            <a:endParaRPr lang="en-US" dirty="0"/>
          </a:p>
          <a:p>
            <a:r>
              <a:rPr lang="en-US" dirty="0"/>
              <a:t>50%       </a:t>
            </a:r>
            <a:r>
              <a:rPr lang="en-US" u="sng" dirty="0"/>
              <a:t>1000mL</a:t>
            </a:r>
            <a:r>
              <a:rPr lang="en-US" dirty="0"/>
              <a:t> X 25 = 556mL</a:t>
            </a:r>
          </a:p>
          <a:p>
            <a:r>
              <a:rPr lang="en-US" dirty="0"/>
              <a:t>                 45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783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27BDFED6-6E33-4606-AFE2-886ADB1C0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sian student writing on blackboard with chalk in classroom">
            <a:extLst>
              <a:ext uri="{FF2B5EF4-FFF2-40B4-BE49-F238E27FC236}">
                <a16:creationId xmlns:a16="http://schemas.microsoft.com/office/drawing/2014/main" id="{5DE3A36E-07C0-9B4A-B06A-22508D0BC7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21112" r="-1" b="6737"/>
          <a:stretch/>
        </p:blipFill>
        <p:spPr>
          <a:xfrm>
            <a:off x="4547937" y="-5"/>
            <a:ext cx="7644062" cy="3681406"/>
          </a:xfrm>
          <a:prstGeom prst="rect">
            <a:avLst/>
          </a:prstGeom>
        </p:spPr>
      </p:pic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051E1DE-1022-6C4C-B553-0104C6AA5B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80" r="2469"/>
          <a:stretch/>
        </p:blipFill>
        <p:spPr>
          <a:xfrm>
            <a:off x="4547938" y="3681409"/>
            <a:ext cx="7644062" cy="3176595"/>
          </a:xfrm>
          <a:prstGeom prst="rect">
            <a:avLst/>
          </a:prstGeom>
        </p:spPr>
      </p:pic>
      <p:sp>
        <p:nvSpPr>
          <p:cNvPr id="86" name="Rectangle 85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31C602-7503-9C45-92C3-6EFC16A1B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15219"/>
            <a:ext cx="5395912" cy="2387600"/>
          </a:xfrm>
        </p:spPr>
        <p:txBody>
          <a:bodyPr>
            <a:normAutofit fontScale="90000"/>
          </a:bodyPr>
          <a:lstStyle/>
          <a:p>
            <a:pPr algn="l"/>
            <a:br>
              <a:rPr lang="en-US" sz="13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3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3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3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3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3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3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3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13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  <a:br>
              <a:rPr lang="en-US" sz="13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1300" dirty="0">
                <a:solidFill>
                  <a:schemeClr val="bg1"/>
                </a:solidFill>
              </a:rPr>
            </a:br>
            <a:br>
              <a:rPr lang="en-US" sz="1300" dirty="0">
                <a:solidFill>
                  <a:schemeClr val="bg1"/>
                </a:solidFill>
              </a:rPr>
            </a:br>
            <a:br>
              <a:rPr lang="en-US" sz="1300" dirty="0">
                <a:solidFill>
                  <a:schemeClr val="bg1"/>
                </a:solidFill>
              </a:rPr>
            </a:br>
            <a:br>
              <a:rPr lang="en-US" sz="1300" dirty="0">
                <a:solidFill>
                  <a:schemeClr val="bg1"/>
                </a:solidFill>
              </a:rPr>
            </a:br>
            <a:endParaRPr lang="en-US" sz="1300" dirty="0">
              <a:solidFill>
                <a:schemeClr val="bg1"/>
              </a:solidFill>
            </a:endParaRP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28B1146-33B6-C54E-8427-AF7FEC9CCE2F}"/>
              </a:ext>
            </a:extLst>
          </p:cNvPr>
          <p:cNvSpPr txBox="1"/>
          <p:nvPr/>
        </p:nvSpPr>
        <p:spPr>
          <a:xfrm>
            <a:off x="838200" y="936630"/>
            <a:ext cx="5395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  <a:hlinkClick r:id="rId4"/>
              </a:rPr>
              <a:t>Math for Health Careers</a:t>
            </a:r>
          </a:p>
          <a:p>
            <a: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  <a:hlinkClick r:id="rId4"/>
              </a:rPr>
              <a:t>Medical Math</a:t>
            </a:r>
          </a:p>
          <a:p>
            <a: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  <a:hlinkClick r:id="rId4"/>
              </a:rPr>
              <a:t>Math for Health Care Professionals</a:t>
            </a:r>
          </a:p>
          <a:p>
            <a: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  <a:hlinkClick r:id="rId4"/>
              </a:rPr>
              <a:t>Pharmacology</a:t>
            </a:r>
          </a:p>
          <a:p>
            <a: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  <a:hlinkClick r:id="rId4"/>
              </a:rPr>
              <a:t>Pharmacy Science</a:t>
            </a:r>
            <a:endParaRPr lang="en-US" sz="2800" dirty="0">
              <a:solidFill>
                <a:schemeClr val="bg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01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5" name="Rectangle 84">
            <a:extLst>
              <a:ext uri="{FF2B5EF4-FFF2-40B4-BE49-F238E27FC236}">
                <a16:creationId xmlns:a16="http://schemas.microsoft.com/office/drawing/2014/main" id="{758048B4-3F65-4EB9-ABA8-099353BE8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AE2FDE4-8ECB-4D0B-B871-D4EE52606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sian student writing on blackboard with chalk in classroom">
            <a:extLst>
              <a:ext uri="{FF2B5EF4-FFF2-40B4-BE49-F238E27FC236}">
                <a16:creationId xmlns:a16="http://schemas.microsoft.com/office/drawing/2014/main" id="{5DE3A36E-07C0-9B4A-B06A-22508D0BC7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alphaModFix amt="10000"/>
          </a:blip>
          <a:srcRect t="12411" b="3320"/>
          <a:stretch/>
        </p:blipFill>
        <p:spPr>
          <a:xfrm>
            <a:off x="20" y="-1"/>
            <a:ext cx="12191980" cy="6858000"/>
          </a:xfrm>
          <a:prstGeom prst="rect">
            <a:avLst/>
          </a:prstGeo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49F1292-D204-504C-B49F-6BFE85A31A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5646187"/>
              </p:ext>
            </p:extLst>
          </p:nvPr>
        </p:nvGraphicFramePr>
        <p:xfrm>
          <a:off x="732568" y="1169981"/>
          <a:ext cx="10530318" cy="4787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3C86DB23-FEFE-4C3A-88FA-8E855AB1E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3BB22FAF-4B4F-40B1-97FF-67CD036C8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8488D89-E3BB-4E60-BF44-5F0BE92E3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98FA7B87-C151-46CF-9E07-DD4FD9717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E99EB480-500C-4A3E-BED3-513B88DB01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3900A6CD-B6C7-254A-90B7-9677F82C1E30}"/>
              </a:ext>
            </a:extLst>
          </p:cNvPr>
          <p:cNvSpPr/>
          <p:nvPr/>
        </p:nvSpPr>
        <p:spPr>
          <a:xfrm>
            <a:off x="7976997" y="1561718"/>
            <a:ext cx="1867280" cy="1867280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80000"/>
              <a:hueOff val="0"/>
              <a:satOff val="0"/>
              <a:lumOff val="6364"/>
              <a:alphaOff val="0"/>
            </a:schemeClr>
          </a:fillRef>
          <a:effectRef idx="0">
            <a:schemeClr val="accent3">
              <a:shade val="80000"/>
              <a:hueOff val="0"/>
              <a:satOff val="0"/>
              <a:lumOff val="6364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099599-8029-6342-89CC-BF4FED45E653}"/>
              </a:ext>
            </a:extLst>
          </p:cNvPr>
          <p:cNvSpPr txBox="1"/>
          <p:nvPr/>
        </p:nvSpPr>
        <p:spPr>
          <a:xfrm>
            <a:off x="6223920" y="2187059"/>
            <a:ext cx="1604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MV Boli" panose="02000500030200090000" pitchFamily="2" charset="0"/>
                <a:cs typeface="MV Boli" panose="02000500030200090000" pitchFamily="2" charset="0"/>
              </a:rPr>
              <a:t>CENTI - 100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0FB1F9-75CE-404C-BF96-5546DBDBF75C}"/>
              </a:ext>
            </a:extLst>
          </p:cNvPr>
          <p:cNvSpPr txBox="1"/>
          <p:nvPr/>
        </p:nvSpPr>
        <p:spPr>
          <a:xfrm>
            <a:off x="8335756" y="2187059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MV Boli" panose="02000500030200090000" pitchFamily="2" charset="0"/>
                <a:cs typeface="MV Boli" panose="02000500030200090000" pitchFamily="2" charset="0"/>
              </a:rPr>
              <a:t>DECI - 10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D85168-301F-D546-91D2-97B977E02586}"/>
              </a:ext>
            </a:extLst>
          </p:cNvPr>
          <p:cNvSpPr txBox="1"/>
          <p:nvPr/>
        </p:nvSpPr>
        <p:spPr>
          <a:xfrm>
            <a:off x="4238944" y="4300449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V Boli" panose="02000500030200090000" pitchFamily="2" charset="0"/>
                <a:cs typeface="MV Boli" panose="02000500030200090000" pitchFamily="2" charset="0"/>
              </a:rPr>
              <a:t>Milli - 1000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E2E1F1-F748-CE45-921A-39B1AB462BA7}"/>
              </a:ext>
            </a:extLst>
          </p:cNvPr>
          <p:cNvSpPr txBox="1"/>
          <p:nvPr/>
        </p:nvSpPr>
        <p:spPr>
          <a:xfrm>
            <a:off x="6262410" y="4161949"/>
            <a:ext cx="1527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V Boli" panose="02000500030200090000" pitchFamily="2" charset="0"/>
                <a:cs typeface="MV Boli" panose="02000500030200090000" pitchFamily="2" charset="0"/>
              </a:rPr>
              <a:t>Micro –</a:t>
            </a:r>
          </a:p>
          <a:p>
            <a:r>
              <a:rPr lang="en-US" b="1" dirty="0">
                <a:latin typeface="MV Boli" panose="02000500030200090000" pitchFamily="2" charset="0"/>
                <a:cs typeface="MV Boli" panose="02000500030200090000" pitchFamily="2" charset="0"/>
              </a:rPr>
              <a:t> 1,000,000</a:t>
            </a:r>
          </a:p>
        </p:txBody>
      </p:sp>
    </p:spTree>
    <p:extLst>
      <p:ext uri="{BB962C8B-B14F-4D97-AF65-F5344CB8AC3E}">
        <p14:creationId xmlns:p14="http://schemas.microsoft.com/office/powerpoint/2010/main" val="17936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73BCEA90-F7D5-4EC1-9BE2-5A49A20F4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848F91B-FA65-4A06-A177-8CCF7EBC8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78410" cy="6195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sian student writing on blackboard with chalk in classroom">
            <a:extLst>
              <a:ext uri="{FF2B5EF4-FFF2-40B4-BE49-F238E27FC236}">
                <a16:creationId xmlns:a16="http://schemas.microsoft.com/office/drawing/2014/main" id="{5DE3A36E-07C0-9B4A-B06A-22508D0BC7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9091" r="23298"/>
          <a:stretch/>
        </p:blipFill>
        <p:spPr>
          <a:xfrm>
            <a:off x="2180704" y="0"/>
            <a:ext cx="7830594" cy="6195072"/>
          </a:xfrm>
          <a:prstGeom prst="rect">
            <a:avLst/>
          </a:prstGeom>
        </p:spPr>
      </p:pic>
      <p:sp>
        <p:nvSpPr>
          <p:cNvPr id="71" name="Graphic 14">
            <a:extLst>
              <a:ext uri="{FF2B5EF4-FFF2-40B4-BE49-F238E27FC236}">
                <a16:creationId xmlns:a16="http://schemas.microsoft.com/office/drawing/2014/main" id="{2CF7CF5F-D747-47B3-80B1-839275044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0" y="-2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31C602-7503-9C45-92C3-6EFC16A1B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3632" y="914399"/>
            <a:ext cx="9283781" cy="25955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LENGTH: </a:t>
            </a: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 meter(m) = 100 centimeters(cm) = 100 millimeters(mm)</a:t>
            </a: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3" name="Graphic 14">
            <a:extLst>
              <a:ext uri="{FF2B5EF4-FFF2-40B4-BE49-F238E27FC236}">
                <a16:creationId xmlns:a16="http://schemas.microsoft.com/office/drawing/2014/main" id="{820B6604-1FF9-43F5-AC47-3D41CB2F5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48800" y="411137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98779F6-5395-4B82-BDCB-4ADF6A5BB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73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Graphic 14">
            <a:extLst>
              <a:ext uri="{FF2B5EF4-FFF2-40B4-BE49-F238E27FC236}">
                <a16:creationId xmlns:a16="http://schemas.microsoft.com/office/drawing/2014/main" id="{CE1108CD-786E-4304-9504-9C5AD6482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48800" y="-1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70191CD-D48F-4F7A-8077-0380603A29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6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73BCEA90-F7D5-4EC1-9BE2-5A49A20F4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848F91B-FA65-4A06-A177-8CCF7EBC8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78410" cy="6195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sian student writing on blackboard with chalk in classroom">
            <a:extLst>
              <a:ext uri="{FF2B5EF4-FFF2-40B4-BE49-F238E27FC236}">
                <a16:creationId xmlns:a16="http://schemas.microsoft.com/office/drawing/2014/main" id="{5DE3A36E-07C0-9B4A-B06A-22508D0BC7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9091" r="23298"/>
          <a:stretch/>
        </p:blipFill>
        <p:spPr>
          <a:xfrm>
            <a:off x="2180703" y="5654"/>
            <a:ext cx="7830594" cy="6195072"/>
          </a:xfrm>
          <a:prstGeom prst="rect">
            <a:avLst/>
          </a:prstGeom>
        </p:spPr>
      </p:pic>
      <p:sp>
        <p:nvSpPr>
          <p:cNvPr id="71" name="Graphic 14">
            <a:extLst>
              <a:ext uri="{FF2B5EF4-FFF2-40B4-BE49-F238E27FC236}">
                <a16:creationId xmlns:a16="http://schemas.microsoft.com/office/drawing/2014/main" id="{2CF7CF5F-D747-47B3-80B1-839275044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0" y="-2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31C602-7503-9C45-92C3-6EFC16A1B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619" y="1512989"/>
            <a:ext cx="9283781" cy="2595563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WEIGHT:</a:t>
            </a: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 kilogram(kg) = 1000 grams(g)</a:t>
            </a:r>
            <a:b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 gram(g) = 1000 milligrams(mg)</a:t>
            </a:r>
            <a:b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 milligram(mg) = 1000 micrograms(mcg)</a:t>
            </a: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3" name="Graphic 14">
            <a:extLst>
              <a:ext uri="{FF2B5EF4-FFF2-40B4-BE49-F238E27FC236}">
                <a16:creationId xmlns:a16="http://schemas.microsoft.com/office/drawing/2014/main" id="{820B6604-1FF9-43F5-AC47-3D41CB2F5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48800" y="411137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98779F6-5395-4B82-BDCB-4ADF6A5BB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73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Graphic 14">
            <a:extLst>
              <a:ext uri="{FF2B5EF4-FFF2-40B4-BE49-F238E27FC236}">
                <a16:creationId xmlns:a16="http://schemas.microsoft.com/office/drawing/2014/main" id="{CE1108CD-786E-4304-9504-9C5AD6482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48800" y="-1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70191CD-D48F-4F7A-8077-0380603A29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1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73BCEA90-F7D5-4EC1-9BE2-5A49A20F4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848F91B-FA65-4A06-A177-8CCF7EBC8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78410" cy="6195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sian student writing on blackboard with chalk in classroom">
            <a:extLst>
              <a:ext uri="{FF2B5EF4-FFF2-40B4-BE49-F238E27FC236}">
                <a16:creationId xmlns:a16="http://schemas.microsoft.com/office/drawing/2014/main" id="{5DE3A36E-07C0-9B4A-B06A-22508D0BC7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9091" r="23298"/>
          <a:stretch/>
        </p:blipFill>
        <p:spPr>
          <a:xfrm>
            <a:off x="2180704" y="0"/>
            <a:ext cx="7830594" cy="6195072"/>
          </a:xfrm>
          <a:prstGeom prst="rect">
            <a:avLst/>
          </a:prstGeom>
        </p:spPr>
      </p:pic>
      <p:sp>
        <p:nvSpPr>
          <p:cNvPr id="71" name="Graphic 14">
            <a:extLst>
              <a:ext uri="{FF2B5EF4-FFF2-40B4-BE49-F238E27FC236}">
                <a16:creationId xmlns:a16="http://schemas.microsoft.com/office/drawing/2014/main" id="{2CF7CF5F-D747-47B3-80B1-839275044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0" y="-2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31C602-7503-9C45-92C3-6EFC16A1B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2862" y="2236252"/>
            <a:ext cx="9283781" cy="2595563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VOLUME FOR FLUIDS</a:t>
            </a: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 liter(L) = 1000 milliliters(mL)</a:t>
            </a:r>
            <a:b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10 centiliters(</a:t>
            </a:r>
            <a:r>
              <a:rPr lang="en-US" sz="2700" dirty="0" err="1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cL</a:t>
            </a:r>
            <a: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) = 1 deciliter(dL)</a:t>
            </a:r>
            <a:b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10 deciliters(dL) = 1 liter(L)</a:t>
            </a:r>
            <a:b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 cubic centimeters (cc) = 1 milliliter(mL)</a:t>
            </a: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3" name="Graphic 14">
            <a:extLst>
              <a:ext uri="{FF2B5EF4-FFF2-40B4-BE49-F238E27FC236}">
                <a16:creationId xmlns:a16="http://schemas.microsoft.com/office/drawing/2014/main" id="{820B6604-1FF9-43F5-AC47-3D41CB2F5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48800" y="411137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98779F6-5395-4B82-BDCB-4ADF6A5BB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73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Graphic 14">
            <a:extLst>
              <a:ext uri="{FF2B5EF4-FFF2-40B4-BE49-F238E27FC236}">
                <a16:creationId xmlns:a16="http://schemas.microsoft.com/office/drawing/2014/main" id="{CE1108CD-786E-4304-9504-9C5AD6482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48800" y="-1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70191CD-D48F-4F7A-8077-0380603A29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5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73BCEA90-F7D5-4EC1-9BE2-5A49A20F4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848F91B-FA65-4A06-A177-8CCF7EBC8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78410" cy="6195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sian student writing on blackboard with chalk in classroom">
            <a:extLst>
              <a:ext uri="{FF2B5EF4-FFF2-40B4-BE49-F238E27FC236}">
                <a16:creationId xmlns:a16="http://schemas.microsoft.com/office/drawing/2014/main" id="{5DE3A36E-07C0-9B4A-B06A-22508D0BC7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9091" r="23298"/>
          <a:stretch/>
        </p:blipFill>
        <p:spPr>
          <a:xfrm>
            <a:off x="2180703" y="-22871"/>
            <a:ext cx="7830594" cy="6195072"/>
          </a:xfrm>
          <a:prstGeom prst="rect">
            <a:avLst/>
          </a:prstGeom>
        </p:spPr>
      </p:pic>
      <p:sp>
        <p:nvSpPr>
          <p:cNvPr id="71" name="Graphic 14">
            <a:extLst>
              <a:ext uri="{FF2B5EF4-FFF2-40B4-BE49-F238E27FC236}">
                <a16:creationId xmlns:a16="http://schemas.microsoft.com/office/drawing/2014/main" id="{2CF7CF5F-D747-47B3-80B1-839275044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0" y="-2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31C602-7503-9C45-92C3-6EFC16A1B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2861" y="3384507"/>
            <a:ext cx="9283781" cy="2595563"/>
          </a:xfrm>
        </p:spPr>
        <p:txBody>
          <a:bodyPr>
            <a:normAutofit fontScale="90000"/>
          </a:bodyPr>
          <a:lstStyle/>
          <a:p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Approximate Equivalents Among Systems</a:t>
            </a: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240mL = 1 cup = 8 ounces(oz) = 16 tablespoon(tbsp)</a:t>
            </a:r>
            <a:b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30mL = 1 oz = 2tbsp = 6 teaspoons(tsp)</a:t>
            </a:r>
            <a:b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15mL = 1tbsp = 3tsp</a:t>
            </a:r>
            <a:b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5mL = 1tsp</a:t>
            </a:r>
            <a:b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1mL = 15 drops(</a:t>
            </a:r>
            <a:r>
              <a:rPr lang="en-US" sz="2700" dirty="0" err="1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gtts</a:t>
            </a:r>
            <a: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)</a:t>
            </a:r>
            <a:b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0.0667mL = 1 drop(</a:t>
            </a:r>
            <a:r>
              <a:rPr lang="en-US" sz="2700" dirty="0" err="1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gtt</a:t>
            </a:r>
            <a:r>
              <a:rPr lang="en-US" sz="27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)</a:t>
            </a: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3" name="Graphic 14">
            <a:extLst>
              <a:ext uri="{FF2B5EF4-FFF2-40B4-BE49-F238E27FC236}">
                <a16:creationId xmlns:a16="http://schemas.microsoft.com/office/drawing/2014/main" id="{820B6604-1FF9-43F5-AC47-3D41CB2F5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48800" y="411137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98779F6-5395-4B82-BDCB-4ADF6A5BB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73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Graphic 14">
            <a:extLst>
              <a:ext uri="{FF2B5EF4-FFF2-40B4-BE49-F238E27FC236}">
                <a16:creationId xmlns:a16="http://schemas.microsoft.com/office/drawing/2014/main" id="{CE1108CD-786E-4304-9504-9C5AD6482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48800" y="-1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70191CD-D48F-4F7A-8077-0380603A29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1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73BCEA90-F7D5-4EC1-9BE2-5A49A20F4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848F91B-FA65-4A06-A177-8CCF7EBC8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78410" cy="6195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sian student writing on blackboard with chalk in classroom">
            <a:extLst>
              <a:ext uri="{FF2B5EF4-FFF2-40B4-BE49-F238E27FC236}">
                <a16:creationId xmlns:a16="http://schemas.microsoft.com/office/drawing/2014/main" id="{5DE3A36E-07C0-9B4A-B06A-22508D0BC7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9091" r="23298"/>
          <a:stretch/>
        </p:blipFill>
        <p:spPr>
          <a:xfrm>
            <a:off x="2180704" y="0"/>
            <a:ext cx="7830594" cy="6195072"/>
          </a:xfrm>
          <a:prstGeom prst="rect">
            <a:avLst/>
          </a:prstGeom>
        </p:spPr>
      </p:pic>
      <p:sp>
        <p:nvSpPr>
          <p:cNvPr id="71" name="Graphic 14">
            <a:extLst>
              <a:ext uri="{FF2B5EF4-FFF2-40B4-BE49-F238E27FC236}">
                <a16:creationId xmlns:a16="http://schemas.microsoft.com/office/drawing/2014/main" id="{2CF7CF5F-D747-47B3-80B1-839275044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0" y="-2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31C602-7503-9C45-92C3-6EFC16A1B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2301726"/>
            <a:ext cx="9283781" cy="2595563"/>
          </a:xfrm>
        </p:spPr>
        <p:txBody>
          <a:bodyPr>
            <a:normAutofit fontScale="90000"/>
          </a:bodyPr>
          <a:lstStyle/>
          <a:p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Weight Conversion</a:t>
            </a: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 kilogram (kg) = 2.2 pounds (</a:t>
            </a:r>
            <a:r>
              <a:rPr lang="en-US" sz="2800" dirty="0" err="1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lbs</a:t>
            </a:r>
            <a: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)</a:t>
            </a: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 pound (</a:t>
            </a:r>
            <a:r>
              <a:rPr lang="en-US" sz="2800" dirty="0" err="1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lb</a:t>
            </a:r>
            <a: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) = 16 oz</a:t>
            </a: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3" name="Graphic 14">
            <a:extLst>
              <a:ext uri="{FF2B5EF4-FFF2-40B4-BE49-F238E27FC236}">
                <a16:creationId xmlns:a16="http://schemas.microsoft.com/office/drawing/2014/main" id="{820B6604-1FF9-43F5-AC47-3D41CB2F5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48800" y="411137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98779F6-5395-4B82-BDCB-4ADF6A5BB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73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Graphic 14">
            <a:extLst>
              <a:ext uri="{FF2B5EF4-FFF2-40B4-BE49-F238E27FC236}">
                <a16:creationId xmlns:a16="http://schemas.microsoft.com/office/drawing/2014/main" id="{CE1108CD-786E-4304-9504-9C5AD6482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48800" y="-1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70191CD-D48F-4F7A-8077-0380603A29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5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73BCEA90-F7D5-4EC1-9BE2-5A49A20F4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848F91B-FA65-4A06-A177-8CCF7EBC8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78410" cy="6195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sian student writing on blackboard with chalk in classroom">
            <a:extLst>
              <a:ext uri="{FF2B5EF4-FFF2-40B4-BE49-F238E27FC236}">
                <a16:creationId xmlns:a16="http://schemas.microsoft.com/office/drawing/2014/main" id="{5DE3A36E-07C0-9B4A-B06A-22508D0BC7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9091" r="23298"/>
          <a:stretch/>
        </p:blipFill>
        <p:spPr>
          <a:xfrm>
            <a:off x="2180704" y="0"/>
            <a:ext cx="7830594" cy="6195072"/>
          </a:xfrm>
          <a:prstGeom prst="rect">
            <a:avLst/>
          </a:prstGeom>
        </p:spPr>
      </p:pic>
      <p:sp>
        <p:nvSpPr>
          <p:cNvPr id="71" name="Graphic 14">
            <a:extLst>
              <a:ext uri="{FF2B5EF4-FFF2-40B4-BE49-F238E27FC236}">
                <a16:creationId xmlns:a16="http://schemas.microsoft.com/office/drawing/2014/main" id="{2CF7CF5F-D747-47B3-80B1-839275044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0" y="-2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31C602-7503-9C45-92C3-6EFC16A1B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2301726"/>
            <a:ext cx="9283781" cy="2595563"/>
          </a:xfrm>
        </p:spPr>
        <p:txBody>
          <a:bodyPr>
            <a:normAutofit fontScale="90000"/>
          </a:bodyPr>
          <a:lstStyle/>
          <a:p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Height Conversion</a:t>
            </a: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 meter(m) = 39.4 inches(in)</a:t>
            </a: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2.54 centimeters(cm) = 1in</a:t>
            </a: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8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1foot(ft) = 12in</a:t>
            </a: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3" name="Graphic 14">
            <a:extLst>
              <a:ext uri="{FF2B5EF4-FFF2-40B4-BE49-F238E27FC236}">
                <a16:creationId xmlns:a16="http://schemas.microsoft.com/office/drawing/2014/main" id="{820B6604-1FF9-43F5-AC47-3D41CB2F5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48800" y="411137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98779F6-5395-4B82-BDCB-4ADF6A5BB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73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Graphic 14">
            <a:extLst>
              <a:ext uri="{FF2B5EF4-FFF2-40B4-BE49-F238E27FC236}">
                <a16:creationId xmlns:a16="http://schemas.microsoft.com/office/drawing/2014/main" id="{CE1108CD-786E-4304-9504-9C5AD6482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48800" y="-1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70191CD-D48F-4F7A-8077-0380603A29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4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947</Words>
  <Application>Microsoft Macintosh PowerPoint</Application>
  <PresentationFormat>Widescreen</PresentationFormat>
  <Paragraphs>48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MV Boli</vt:lpstr>
      <vt:lpstr>Office Theme</vt:lpstr>
      <vt:lpstr>Math for the Health Professions:  Basic to Pharmacy</vt:lpstr>
      <vt:lpstr>PowerPoint Presentation</vt:lpstr>
      <vt:lpstr>PowerPoint Presentation</vt:lpstr>
      <vt:lpstr>LENGTH:    1 meter(m) = 100 centimeters(cm) = 100 millimeters(mm)    </vt:lpstr>
      <vt:lpstr>WEIGHT:    1 kilogram(kg) = 1000 grams(g)  1 gram(g) = 1000 milligrams(mg)  1 milligram(mg) = 1000 micrograms(mcg)    </vt:lpstr>
      <vt:lpstr>VOLUME FOR FLUIDS    1 liter(L) = 1000 milliliters(mL)  10 centiliters(cL) = 1 deciliter(dL)  10 deciliters(dL) = 1 liter(L)  1 cubic centimeters (cc) = 1 milliliter(mL)    </vt:lpstr>
      <vt:lpstr>       Approximate Equivalents Among Systems    240mL = 1 cup = 8 ounces(oz) = 16 tablespoon(tbsp)  30mL = 1 oz = 2tbsp = 6 teaspoons(tsp)  15mL = 1tbsp = 3tsp  5mL = 1tsp  1mL = 15 drops(gtts)  0.0667mL = 1 drop(gtt)    </vt:lpstr>
      <vt:lpstr>       Weight Conversion    1 kilogram (kg) = 2.2 pounds (lbs)  1 pound (lb) = 16 oz    </vt:lpstr>
      <vt:lpstr>       Height Conversion    1 meter(m) = 39.4 inches(in)  2.54 centimeters(cm) = 1in  1foot(ft) = 12in    </vt:lpstr>
      <vt:lpstr>       RATIO:  Relative amounts of  two quantities  PROPORTION: Expression of the equality of two ratios    </vt:lpstr>
      <vt:lpstr>    EXAMPLE: If 2 tablets contain 975 mg of ASA, how many mg would be contained in 12 tablets? 3tablets = 975mg 12 tablets = Xmg Xmg = 12tabs X 975mg              3 tabs       </vt:lpstr>
      <vt:lpstr>    EXAMPLE: If 3 tablets contain 975mg of ASA, how many tablets would contained 3900mg? 3tablets = 975mg X tablets = 3900mg Xtablets = 3tabs X 3900mg =               975mg  12 tabs       </vt:lpstr>
      <vt:lpstr>    Xylocaine liquid contains 1.5gm of lidocaine  HCl in 30 mL.  What is the final concentration?  1.5gm 30mL  1.5 ÷ 30 = 0.05 0.05 x 100 = 5%      </vt:lpstr>
      <vt:lpstr>    Rogaine is a 5% solution of minoxidil in alcohol.  How much active ingredient is in a 60mL bottle?   X  x 100 = 5% 60mL   Xgm = 5 60mL  100  X = 3      </vt:lpstr>
      <vt:lpstr>    CONCENTRATION:  wt/volume Active Ingredient Total Quantity  Convert to decimal Multiply by 100       </vt:lpstr>
      <vt:lpstr>DILUTIONS: Q1 = initial quantity or volume Q2 = final, or desired quantity or volume C1 = initial concentration (%) C2 = final or desired concentration (%)    Q1 x C1 = Q2 x C2       </vt:lpstr>
      <vt:lpstr>If you diluted 90mL of an 8% benzocaine lotion to 6%, how much could you produce?  Q1 = 90mL C1 = 8% Q2 = X C2 = 6%  90 x 8 = X x 6  720 = 6X 120 = X       </vt:lpstr>
      <vt:lpstr>IV Flow Rate  TV = desired total volume IR = infusion rate X = number of hrs bag     will last  Ordered 5% in D5W @ 125mL/hr.  To provide solution in 1000mL bag.      1000 = X  125 X = 8    </vt:lpstr>
      <vt:lpstr>IV Drip Total volume in mL x drop factor = drops Infusion time in min                  min  Ordered NS 500mL with 25,000 units of heparin infused over 8 hours.  Drop factor of 60 gtts/mL     #1 convert hrs to in 8 X 60 = 480 #2 500 = 1.042     480 #3 1.042 x 60 = X #4 X = 62.5 gtts/min     </vt:lpstr>
      <vt:lpstr>PowerPoint Presentation</vt:lpstr>
      <vt:lpstr>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for the Health Professions:  Basic to Pharmacy</dc:title>
  <dc:creator>Microsoft Office User</dc:creator>
  <cp:lastModifiedBy>Microsoft Office User</cp:lastModifiedBy>
  <cp:revision>18</cp:revision>
  <dcterms:created xsi:type="dcterms:W3CDTF">2021-03-18T14:51:45Z</dcterms:created>
  <dcterms:modified xsi:type="dcterms:W3CDTF">2021-08-11T01:31:42Z</dcterms:modified>
</cp:coreProperties>
</file>