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0" r:id="rId2"/>
    <p:sldMasterId id="2147483657" r:id="rId3"/>
    <p:sldMasterId id="2147483659" r:id="rId4"/>
    <p:sldMasterId id="2147483662" r:id="rId5"/>
    <p:sldMasterId id="2147483665" r:id="rId6"/>
    <p:sldMasterId id="2147483670" r:id="rId7"/>
  </p:sldMasterIdLst>
  <p:notesMasterIdLst>
    <p:notesMasterId r:id="rId17"/>
  </p:notesMasterIdLst>
  <p:sldIdLst>
    <p:sldId id="257" r:id="rId8"/>
    <p:sldId id="266" r:id="rId9"/>
    <p:sldId id="258" r:id="rId10"/>
    <p:sldId id="277" r:id="rId11"/>
    <p:sldId id="279" r:id="rId12"/>
    <p:sldId id="278" r:id="rId13"/>
    <p:sldId id="264" r:id="rId14"/>
    <p:sldId id="262" r:id="rId15"/>
    <p:sldId id="261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5"/>
    <a:srgbClr val="800000"/>
    <a:srgbClr val="016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4"/>
    <p:restoredTop sz="94558"/>
  </p:normalViewPr>
  <p:slideViewPr>
    <p:cSldViewPr snapToGrid="0" snapToObjects="1">
      <p:cViewPr varScale="1">
        <p:scale>
          <a:sx n="161" d="100"/>
          <a:sy n="161" d="100"/>
        </p:scale>
        <p:origin x="103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94E62-BC5E-7E49-B5BA-C39460A0B63F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0757-AEBE-944A-BAB5-36FE8F31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3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Survey on Drug Use and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8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content used in previous years may not be used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7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4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90" y="2781014"/>
            <a:ext cx="4113851" cy="552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608E"/>
                </a:solidFill>
                <a:latin typeface="PT Sans"/>
                <a:cs typeface="PT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301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405" y="246143"/>
            <a:ext cx="5618154" cy="623963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1"/>
            <a:ext cx="7645229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rgbClr val="800000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Cybis-HOSA-Rebrand-Logo-On-Red-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58" y="83497"/>
            <a:ext cx="2438481" cy="9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883" y="158063"/>
            <a:ext cx="7715282" cy="85725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800000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877462" y="48311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974883" y="1096623"/>
            <a:ext cx="7715282" cy="2871861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799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393" y="369832"/>
            <a:ext cx="6024186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b="1" cap="all">
                <a:solidFill>
                  <a:srgbClr val="FFFFFF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393" y="1469316"/>
            <a:ext cx="7715282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427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8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500"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70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19" y="469287"/>
            <a:ext cx="2298512" cy="3582023"/>
          </a:xfrm>
          <a:prstGeom prst="rect">
            <a:avLst/>
          </a:prstGeom>
        </p:spPr>
        <p:txBody>
          <a:bodyPr/>
          <a:lstStyle>
            <a:lvl1pPr algn="r">
              <a:lnSpc>
                <a:spcPct val="70000"/>
              </a:lnSpc>
              <a:spcAft>
                <a:spcPts val="1800"/>
              </a:spcAft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8379" y="469287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rgbClr val="01608E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5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30" y="1299030"/>
            <a:ext cx="6531426" cy="24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" y="21884"/>
            <a:ext cx="6932184" cy="26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600" kern="1200">
          <a:solidFill>
            <a:schemeClr val="accent5">
              <a:lumMod val="75000"/>
            </a:schemeClr>
          </a:solidFill>
          <a:latin typeface="DIN-Bold"/>
          <a:ea typeface="+mj-ea"/>
          <a:cs typeface="DIN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25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-Alon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62" y="4211195"/>
            <a:ext cx="1542019" cy="8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7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3" y="4075558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GzwEUZIhU&amp;t=79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sites/default/files/pmtf-final-report-2019-05-23.pdf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takebackday.dea.gov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dc.gov/rxawareness/index.html" TargetMode="External"/><Relationship Id="rId5" Type="http://schemas.openxmlformats.org/officeDocument/2006/relationships/hyperlink" Target="https://www.samhsa.gov/prevention-week" TargetMode="External"/><Relationship Id="rId4" Type="http://schemas.openxmlformats.org/officeDocument/2006/relationships/hyperlink" Target="https://www.drugabuse.gov/publications/improving-opioid-prescrib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e_lPniEq4" TargetMode="External"/><Relationship Id="rId2" Type="http://schemas.openxmlformats.org/officeDocument/2006/relationships/hyperlink" Target="https://www.hhs.gov/opioids/treatment/index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osa.org/guidelines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rxawareness/stories/mike.html" TargetMode="External"/><Relationship Id="rId2" Type="http://schemas.openxmlformats.org/officeDocument/2006/relationships/hyperlink" Target="https://www.cdc.gov/rxawareness/stories/annmarie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hosa.org/wp-content/uploads/2021/02/20-21-PSA-Sept6.pdf" TargetMode="External"/><Relationship Id="rId4" Type="http://schemas.openxmlformats.org/officeDocument/2006/relationships/hyperlink" Target="https://hosa.org/guidelin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89" y="2781013"/>
            <a:ext cx="6869945" cy="1548939"/>
          </a:xfrm>
        </p:spPr>
        <p:txBody>
          <a:bodyPr/>
          <a:lstStyle/>
          <a:p>
            <a:r>
              <a:rPr lang="en-US" sz="3200" i="1" dirty="0">
                <a:latin typeface="MV Boli" panose="02000500030200090000" pitchFamily="2" charset="0"/>
                <a:cs typeface="MV Boli" panose="02000500030200090000" pitchFamily="2" charset="0"/>
              </a:rPr>
              <a:t>Jan Mould, RN, BSN, MEd</a:t>
            </a:r>
            <a:br>
              <a:rPr lang="en-US" sz="32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2800" i="1" dirty="0">
                <a:latin typeface="MV Boli" panose="02000500030200090000" pitchFamily="2" charset="0"/>
                <a:cs typeface="MV Boli" panose="02000500030200090000" pitchFamily="2" charset="0"/>
              </a:rPr>
              <a:t>Deputy Director of Competitive Events </a:t>
            </a:r>
            <a:br>
              <a:rPr lang="en-US" sz="32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2800" i="1" dirty="0">
                <a:latin typeface="MV Boli" panose="02000500030200090000" pitchFamily="2" charset="0"/>
                <a:cs typeface="MV Boli" panose="02000500030200090000" pitchFamily="2" charset="0"/>
              </a:rPr>
              <a:t>HOSA – Future Health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59604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7A70-A350-1D46-8D96-36A96B710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Opioid epidemic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Jerome Adams - Wikipedia">
            <a:extLst>
              <a:ext uri="{FF2B5EF4-FFF2-40B4-BE49-F238E27FC236}">
                <a16:creationId xmlns:a16="http://schemas.microsoft.com/office/drawing/2014/main" id="{78EF0ACA-FCCB-B74E-B01F-07FC621F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810398"/>
            <a:ext cx="1864660" cy="23335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EB6C666-D60C-D745-8CC5-5F727AC9C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2659" y="1299883"/>
            <a:ext cx="7787421" cy="3067800"/>
          </a:xfrm>
        </p:spPr>
        <p:txBody>
          <a:bodyPr>
            <a:normAutofit/>
          </a:bodyPr>
          <a:lstStyle/>
          <a:p>
            <a:r>
              <a:rPr lang="en-US" dirty="0"/>
              <a:t>“There is no us and them when it comes to the opioid epidemic and when it comes to health.  We are all in this together.”</a:t>
            </a:r>
          </a:p>
          <a:p>
            <a:r>
              <a:rPr lang="en-US" i="1" dirty="0">
                <a:hlinkClick r:id="rId3"/>
              </a:rPr>
              <a:t>Dr. Jerome Adams</a:t>
            </a:r>
          </a:p>
          <a:p>
            <a:r>
              <a:rPr lang="en-US" i="1" dirty="0">
                <a:hlinkClick r:id="rId3"/>
              </a:rPr>
              <a:t>20</a:t>
            </a:r>
            <a:r>
              <a:rPr lang="en-US" i="1" baseline="30000" dirty="0">
                <a:hlinkClick r:id="rId3"/>
              </a:rPr>
              <a:t>th</a:t>
            </a:r>
            <a:r>
              <a:rPr lang="en-US" i="1" dirty="0">
                <a:hlinkClick r:id="rId3"/>
              </a:rPr>
              <a:t> US Surgeon General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98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What are opioids?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0"/>
            <a:ext cx="7645229" cy="3515027"/>
          </a:xfrm>
        </p:spPr>
        <p:txBody>
          <a:bodyPr>
            <a:normAutofit/>
          </a:bodyPr>
          <a:lstStyle/>
          <a:p>
            <a:pPr marL="342900" indent="-342900" defTabSz="914400">
              <a:spcBef>
                <a:spcPts val="0"/>
              </a:spcBef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914400">
              <a:spcBef>
                <a:spcPts val="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Diminish body’s perception of pain</a:t>
            </a:r>
          </a:p>
          <a:p>
            <a:pPr marL="342900" indent="-342900" defTabSz="914400">
              <a:spcBef>
                <a:spcPts val="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Examples </a:t>
            </a:r>
          </a:p>
          <a:p>
            <a:pPr defTabSz="914400"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     Prescription drugs such as:</a:t>
            </a:r>
          </a:p>
          <a:p>
            <a:pPr defTabSz="914400"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     morphine, codeine, methadone, oxycodone,</a:t>
            </a:r>
          </a:p>
          <a:p>
            <a:pPr defTabSz="914400"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     hydrocodone, fentanyl</a:t>
            </a:r>
          </a:p>
          <a:p>
            <a:pPr defTabSz="914400"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     Illegal drugs:  heroin</a:t>
            </a:r>
          </a:p>
          <a:p>
            <a:pPr defTabSz="914400"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</a:t>
            </a:r>
          </a:p>
          <a:p>
            <a:pPr marL="342900" indent="-342900" defTabSz="914400">
              <a:spcBef>
                <a:spcPts val="0"/>
              </a:spcBef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46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E0F5-E268-F04E-A9C9-C5D5A6A8E5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INCIDENCE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092CB-63B8-0B4D-B742-9E3CA6A30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403" y="1106401"/>
            <a:ext cx="7645229" cy="2873928"/>
          </a:xfrm>
        </p:spPr>
        <p:txBody>
          <a:bodyPr/>
          <a:lstStyle/>
          <a:p>
            <a:r>
              <a:rPr lang="en-US" dirty="0"/>
              <a:t>According to the 2019 NSDUH Annual Report:  </a:t>
            </a:r>
          </a:p>
          <a:p>
            <a:endParaRPr lang="en-US" dirty="0"/>
          </a:p>
          <a:p>
            <a:r>
              <a:rPr lang="en-US" b="1" dirty="0"/>
              <a:t>10.1 million people aged 12 or older misused opioids in 2019</a:t>
            </a:r>
          </a:p>
          <a:p>
            <a:endParaRPr lang="en-US" b="1" dirty="0"/>
          </a:p>
          <a:p>
            <a:r>
              <a:rPr lang="en-US" b="1" dirty="0"/>
              <a:t>70,630 people died from drug overdose in 2019</a:t>
            </a:r>
          </a:p>
        </p:txBody>
      </p:sp>
    </p:spTree>
    <p:extLst>
      <p:ext uri="{BB962C8B-B14F-4D97-AF65-F5344CB8AC3E}">
        <p14:creationId xmlns:p14="http://schemas.microsoft.com/office/powerpoint/2010/main" val="57645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8251-F942-1A41-B74A-7E5A6DB3A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85A35-71C0-3E4C-8057-BBE6914F9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778" y="958484"/>
            <a:ext cx="7645229" cy="29904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How to Safely Dispose of Drugs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Rethinking pain treatment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Improving Opioid Prescribing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National Prevention Week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Rx Awareness Campaign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Prescription Opioids DrugFacts | National Institute on Drug Abuse (NIDA)">
            <a:extLst>
              <a:ext uri="{FF2B5EF4-FFF2-40B4-BE49-F238E27FC236}">
                <a16:creationId xmlns:a16="http://schemas.microsoft.com/office/drawing/2014/main" id="{7781AC33-3816-4443-8282-CA1A970D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92" y="2453719"/>
            <a:ext cx="3492500" cy="2324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1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15C7-680E-7F40-81FC-01AD66E8E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DE9BB-7BC1-1544-BA2B-ABC0C898BE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Finding an opioid treatment program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Treating overdose - Naloxone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6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HHS 5-Point strategy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0"/>
            <a:ext cx="7645229" cy="330496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77"/>
                <a:ea typeface="Arial" charset="0"/>
                <a:cs typeface="Arial" charset="0"/>
              </a:rPr>
              <a:t>Better services for addiction, prevention, treatment &amp; recovery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77"/>
                <a:ea typeface="Arial" charset="0"/>
                <a:cs typeface="Arial" charset="0"/>
              </a:rPr>
              <a:t>Better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77"/>
                <a:ea typeface="Arial" charset="0"/>
                <a:cs typeface="Arial" charset="0"/>
              </a:rPr>
              <a:t>Better pain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77"/>
                <a:ea typeface="Arial" charset="0"/>
                <a:cs typeface="Arial" charset="0"/>
              </a:rPr>
              <a:t>Better targeting of overdose reversing drugs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77"/>
                <a:ea typeface="Arial" charset="0"/>
                <a:cs typeface="Arial" charset="0"/>
              </a:rPr>
              <a:t>Better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3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HOSA </a:t>
            </a:r>
            <a:r>
              <a:rPr lang="en-US" sz="2800" dirty="0"/>
              <a:t>Connection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8379" y="469286"/>
            <a:ext cx="6400800" cy="2013937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Behavioral Health</a:t>
            </a:r>
          </a:p>
          <a:p>
            <a:r>
              <a:rPr lang="en-US" sz="2800" dirty="0">
                <a:hlinkClick r:id="rId2"/>
              </a:rPr>
              <a:t>Community Awareness</a:t>
            </a:r>
          </a:p>
          <a:p>
            <a:r>
              <a:rPr lang="en-US" sz="2800" dirty="0">
                <a:hlinkClick r:id="rId2"/>
              </a:rPr>
              <a:t>Health Education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4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Watch Ann Marie’s story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Watch Mike’s 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Working in groups create a PSA to educate your peers about the dangers of opioid addiction.</a:t>
            </a:r>
          </a:p>
          <a:p>
            <a:r>
              <a:rPr lang="en-US" dirty="0">
                <a:hlinkClick r:id="rId4"/>
              </a:rPr>
              <a:t>PSA</a:t>
            </a:r>
            <a:r>
              <a:rPr lang="en-US" dirty="0">
                <a:hlinkClick r:id="rId5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3745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234</Words>
  <Application>Microsoft Macintosh PowerPoint</Application>
  <PresentationFormat>On-screen Show (16:9)</PresentationFormat>
  <Paragraphs>51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Aldo SemiBold</vt:lpstr>
      <vt:lpstr>Arial</vt:lpstr>
      <vt:lpstr>Calibri</vt:lpstr>
      <vt:lpstr>DIN-Bold</vt:lpstr>
      <vt:lpstr>Lucida Grande</vt:lpstr>
      <vt:lpstr>MV Boli</vt:lpstr>
      <vt:lpstr>PT Sans</vt:lpstr>
      <vt:lpstr>6_Custom Design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Jan Mould, RN, BSN, MEd Deputy Director of Competitive Events  HOSA – Future Health Professionals</vt:lpstr>
      <vt:lpstr>Opioid epidemic  </vt:lpstr>
      <vt:lpstr>What are opioids? </vt:lpstr>
      <vt:lpstr>INCIDENCE</vt:lpstr>
      <vt:lpstr>PREVENTION</vt:lpstr>
      <vt:lpstr>TREATMENT</vt:lpstr>
      <vt:lpstr>HHS 5-Point strategy </vt:lpstr>
      <vt:lpstr>HOSA Connection</vt:lpstr>
      <vt:lpstr>Your Turn</vt:lpstr>
    </vt:vector>
  </TitlesOfParts>
  <Company>Cybis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Douglass</dc:creator>
  <cp:lastModifiedBy>Microsoft Office User</cp:lastModifiedBy>
  <cp:revision>58</cp:revision>
  <dcterms:created xsi:type="dcterms:W3CDTF">2012-03-07T14:27:10Z</dcterms:created>
  <dcterms:modified xsi:type="dcterms:W3CDTF">2021-08-11T01:40:07Z</dcterms:modified>
</cp:coreProperties>
</file>