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3" r:id="rId3"/>
    <p:sldId id="264" r:id="rId4"/>
    <p:sldId id="257" r:id="rId5"/>
    <p:sldId id="266" r:id="rId6"/>
    <p:sldId id="258" r:id="rId7"/>
    <p:sldId id="259" r:id="rId8"/>
    <p:sldId id="260" r:id="rId9"/>
    <p:sldId id="265" r:id="rId10"/>
    <p:sldId id="261"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health.gov/our-work/health-care-quality/trainings-resources/partnering-heal/training" TargetMode="External"/><Relationship Id="rId1" Type="http://schemas.openxmlformats.org/officeDocument/2006/relationships/hyperlink" Target="https://health.gov/our-work/health-care-quality/trainings-resources/partnering-heal" TargetMode="Externa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diagrams/_rels/drawing1.xml.rels><?xml version="1.0" encoding="UTF-8" standalone="yes"?>
<Relationships xmlns="http://schemas.openxmlformats.org/package/2006/relationships"><Relationship Id="rId3" Type="http://schemas.openxmlformats.org/officeDocument/2006/relationships/hyperlink" Target="https://health.gov/our-work/health-care-quality/trainings-resources/partnering-heal" TargetMode="External"/><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hyperlink" Target="https://health.gov/our-work/health-care-quality/trainings-resources/partnering-heal/training" TargetMode="External"/><Relationship Id="rId5" Type="http://schemas.openxmlformats.org/officeDocument/2006/relationships/image" Target="../media/image5.sv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EBDC2-0780-4BE8-B219-BD2E037AEAB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928EFFE-F325-42D5-877E-26915433AB8C}">
      <dgm:prSet/>
      <dgm:spPr/>
      <dgm:t>
        <a:bodyPr/>
        <a:lstStyle/>
        <a:p>
          <a:pPr>
            <a:defRPr cap="all"/>
          </a:pPr>
          <a:r>
            <a:rPr lang="en-US" dirty="0">
              <a:hlinkClick xmlns:r="http://schemas.openxmlformats.org/officeDocument/2006/relationships" r:id="rId1"/>
            </a:rPr>
            <a:t>Partnering to Heal</a:t>
          </a:r>
          <a:endParaRPr lang="en-US" dirty="0"/>
        </a:p>
      </dgm:t>
    </dgm:pt>
    <dgm:pt modelId="{5E2B90EB-C532-4966-9CAD-585E591BA29F}" type="parTrans" cxnId="{4A57260E-4184-4425-ACCB-0A9A9BE59591}">
      <dgm:prSet/>
      <dgm:spPr/>
      <dgm:t>
        <a:bodyPr/>
        <a:lstStyle/>
        <a:p>
          <a:endParaRPr lang="en-US"/>
        </a:p>
      </dgm:t>
    </dgm:pt>
    <dgm:pt modelId="{7F7F589D-4CBB-4902-BEBE-DCE87AD7E0D9}" type="sibTrans" cxnId="{4A57260E-4184-4425-ACCB-0A9A9BE59591}">
      <dgm:prSet/>
      <dgm:spPr/>
      <dgm:t>
        <a:bodyPr/>
        <a:lstStyle/>
        <a:p>
          <a:endParaRPr lang="en-US"/>
        </a:p>
      </dgm:t>
    </dgm:pt>
    <dgm:pt modelId="{929D2EDF-540C-4F2C-9894-A241EB49E011}">
      <dgm:prSet/>
      <dgm:spPr/>
      <dgm:t>
        <a:bodyPr/>
        <a:lstStyle/>
        <a:p>
          <a:pPr>
            <a:defRPr cap="all"/>
          </a:pPr>
          <a:r>
            <a:rPr lang="en-US" dirty="0">
              <a:hlinkClick xmlns:r="http://schemas.openxmlformats.org/officeDocument/2006/relationships" r:id="rId2"/>
            </a:rPr>
            <a:t>The Training</a:t>
          </a:r>
          <a:endParaRPr lang="en-US" dirty="0"/>
        </a:p>
      </dgm:t>
    </dgm:pt>
    <dgm:pt modelId="{0D2834D0-8FC3-44A5-8A2C-BDDD0798B754}" type="parTrans" cxnId="{EC1BF6BE-1F89-4EFE-9E4E-37A7F2E0511E}">
      <dgm:prSet/>
      <dgm:spPr/>
      <dgm:t>
        <a:bodyPr/>
        <a:lstStyle/>
        <a:p>
          <a:endParaRPr lang="en-US"/>
        </a:p>
      </dgm:t>
    </dgm:pt>
    <dgm:pt modelId="{0BD6053E-F043-4F81-94C7-D91ABBDE941B}" type="sibTrans" cxnId="{EC1BF6BE-1F89-4EFE-9E4E-37A7F2E0511E}">
      <dgm:prSet/>
      <dgm:spPr/>
      <dgm:t>
        <a:bodyPr/>
        <a:lstStyle/>
        <a:p>
          <a:endParaRPr lang="en-US"/>
        </a:p>
      </dgm:t>
    </dgm:pt>
    <dgm:pt modelId="{D19566DC-900E-45F3-8DE8-FC134984495B}" type="pres">
      <dgm:prSet presAssocID="{E26EBDC2-0780-4BE8-B219-BD2E037AEAB9}" presName="root" presStyleCnt="0">
        <dgm:presLayoutVars>
          <dgm:dir/>
          <dgm:resizeHandles val="exact"/>
        </dgm:presLayoutVars>
      </dgm:prSet>
      <dgm:spPr/>
    </dgm:pt>
    <dgm:pt modelId="{A9A2D336-0961-4A8B-9987-DEBFA7FC87B3}" type="pres">
      <dgm:prSet presAssocID="{1928EFFE-F325-42D5-877E-26915433AB8C}" presName="compNode" presStyleCnt="0"/>
      <dgm:spPr/>
    </dgm:pt>
    <dgm:pt modelId="{991BD5D2-0B05-4578-B212-E61759E95CFE}" type="pres">
      <dgm:prSet presAssocID="{1928EFFE-F325-42D5-877E-26915433AB8C}" presName="iconBgRect" presStyleLbl="bgShp" presStyleIdx="0" presStyleCnt="2"/>
      <dgm:spPr/>
    </dgm:pt>
    <dgm:pt modelId="{1DA9AFFE-A4DA-4C8A-9BF1-59EF5A7554E4}" type="pres">
      <dgm:prSet presAssocID="{1928EFFE-F325-42D5-877E-26915433AB8C}"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al"/>
        </a:ext>
      </dgm:extLst>
    </dgm:pt>
    <dgm:pt modelId="{11C51CB9-7623-411F-B94D-AFFB52CBDB7D}" type="pres">
      <dgm:prSet presAssocID="{1928EFFE-F325-42D5-877E-26915433AB8C}" presName="spaceRect" presStyleCnt="0"/>
      <dgm:spPr/>
    </dgm:pt>
    <dgm:pt modelId="{ADC80695-71F0-49F7-A3E9-678CCAD21C44}" type="pres">
      <dgm:prSet presAssocID="{1928EFFE-F325-42D5-877E-26915433AB8C}" presName="textRect" presStyleLbl="revTx" presStyleIdx="0" presStyleCnt="2">
        <dgm:presLayoutVars>
          <dgm:chMax val="1"/>
          <dgm:chPref val="1"/>
        </dgm:presLayoutVars>
      </dgm:prSet>
      <dgm:spPr/>
    </dgm:pt>
    <dgm:pt modelId="{173B4D60-6C09-440D-855A-871E36F22972}" type="pres">
      <dgm:prSet presAssocID="{7F7F589D-4CBB-4902-BEBE-DCE87AD7E0D9}" presName="sibTrans" presStyleCnt="0"/>
      <dgm:spPr/>
    </dgm:pt>
    <dgm:pt modelId="{4F7A872F-BB30-406C-855D-96BC96B8CE76}" type="pres">
      <dgm:prSet presAssocID="{929D2EDF-540C-4F2C-9894-A241EB49E011}" presName="compNode" presStyleCnt="0"/>
      <dgm:spPr/>
    </dgm:pt>
    <dgm:pt modelId="{673F6247-ACB6-4B95-BD2D-4825FF72C846}" type="pres">
      <dgm:prSet presAssocID="{929D2EDF-540C-4F2C-9894-A241EB49E011}" presName="iconBgRect" presStyleLbl="bgShp" presStyleIdx="1" presStyleCnt="2"/>
      <dgm:spPr/>
    </dgm:pt>
    <dgm:pt modelId="{03CFE8C3-87F6-4C9C-B11F-428FF1ADC656}" type="pres">
      <dgm:prSet presAssocID="{929D2EDF-540C-4F2C-9894-A241EB49E011}"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88E6D228-DFC2-498A-BDCE-7E1FEB2FE98B}" type="pres">
      <dgm:prSet presAssocID="{929D2EDF-540C-4F2C-9894-A241EB49E011}" presName="spaceRect" presStyleCnt="0"/>
      <dgm:spPr/>
    </dgm:pt>
    <dgm:pt modelId="{A78F3032-F1E4-4B87-AE4A-4BC40EDF55BE}" type="pres">
      <dgm:prSet presAssocID="{929D2EDF-540C-4F2C-9894-A241EB49E011}" presName="textRect" presStyleLbl="revTx" presStyleIdx="1" presStyleCnt="2">
        <dgm:presLayoutVars>
          <dgm:chMax val="1"/>
          <dgm:chPref val="1"/>
        </dgm:presLayoutVars>
      </dgm:prSet>
      <dgm:spPr/>
    </dgm:pt>
  </dgm:ptLst>
  <dgm:cxnLst>
    <dgm:cxn modelId="{4A57260E-4184-4425-ACCB-0A9A9BE59591}" srcId="{E26EBDC2-0780-4BE8-B219-BD2E037AEAB9}" destId="{1928EFFE-F325-42D5-877E-26915433AB8C}" srcOrd="0" destOrd="0" parTransId="{5E2B90EB-C532-4966-9CAD-585E591BA29F}" sibTransId="{7F7F589D-4CBB-4902-BEBE-DCE87AD7E0D9}"/>
    <dgm:cxn modelId="{F3167139-53AE-412C-AE24-E41A0E505EDA}" type="presOf" srcId="{E26EBDC2-0780-4BE8-B219-BD2E037AEAB9}" destId="{D19566DC-900E-45F3-8DE8-FC134984495B}" srcOrd="0" destOrd="0" presId="urn:microsoft.com/office/officeart/2018/5/layout/IconCircleLabelList"/>
    <dgm:cxn modelId="{9125EB62-5E7C-415F-B95F-0F279DF49011}" type="presOf" srcId="{929D2EDF-540C-4F2C-9894-A241EB49E011}" destId="{A78F3032-F1E4-4B87-AE4A-4BC40EDF55BE}" srcOrd="0" destOrd="0" presId="urn:microsoft.com/office/officeart/2018/5/layout/IconCircleLabelList"/>
    <dgm:cxn modelId="{EC1BF6BE-1F89-4EFE-9E4E-37A7F2E0511E}" srcId="{E26EBDC2-0780-4BE8-B219-BD2E037AEAB9}" destId="{929D2EDF-540C-4F2C-9894-A241EB49E011}" srcOrd="1" destOrd="0" parTransId="{0D2834D0-8FC3-44A5-8A2C-BDDD0798B754}" sibTransId="{0BD6053E-F043-4F81-94C7-D91ABBDE941B}"/>
    <dgm:cxn modelId="{A228B2F4-9FB4-4589-9BDE-B1435B95B412}" type="presOf" srcId="{1928EFFE-F325-42D5-877E-26915433AB8C}" destId="{ADC80695-71F0-49F7-A3E9-678CCAD21C44}" srcOrd="0" destOrd="0" presId="urn:microsoft.com/office/officeart/2018/5/layout/IconCircleLabelList"/>
    <dgm:cxn modelId="{E1703DF8-CCFF-4A3F-AE54-1892CE73EEAD}" type="presParOf" srcId="{D19566DC-900E-45F3-8DE8-FC134984495B}" destId="{A9A2D336-0961-4A8B-9987-DEBFA7FC87B3}" srcOrd="0" destOrd="0" presId="urn:microsoft.com/office/officeart/2018/5/layout/IconCircleLabelList"/>
    <dgm:cxn modelId="{7392B232-ECA0-416B-A30F-9431ED8624AB}" type="presParOf" srcId="{A9A2D336-0961-4A8B-9987-DEBFA7FC87B3}" destId="{991BD5D2-0B05-4578-B212-E61759E95CFE}" srcOrd="0" destOrd="0" presId="urn:microsoft.com/office/officeart/2018/5/layout/IconCircleLabelList"/>
    <dgm:cxn modelId="{C4B601E0-9CE1-493D-841D-7C38152C9875}" type="presParOf" srcId="{A9A2D336-0961-4A8B-9987-DEBFA7FC87B3}" destId="{1DA9AFFE-A4DA-4C8A-9BF1-59EF5A7554E4}" srcOrd="1" destOrd="0" presId="urn:microsoft.com/office/officeart/2018/5/layout/IconCircleLabelList"/>
    <dgm:cxn modelId="{F8A46AC6-9FE2-4AF2-A2B1-EA27505DE4D0}" type="presParOf" srcId="{A9A2D336-0961-4A8B-9987-DEBFA7FC87B3}" destId="{11C51CB9-7623-411F-B94D-AFFB52CBDB7D}" srcOrd="2" destOrd="0" presId="urn:microsoft.com/office/officeart/2018/5/layout/IconCircleLabelList"/>
    <dgm:cxn modelId="{2ABE3E36-3AB3-48B3-BB86-CF07D37805A0}" type="presParOf" srcId="{A9A2D336-0961-4A8B-9987-DEBFA7FC87B3}" destId="{ADC80695-71F0-49F7-A3E9-678CCAD21C44}" srcOrd="3" destOrd="0" presId="urn:microsoft.com/office/officeart/2018/5/layout/IconCircleLabelList"/>
    <dgm:cxn modelId="{A942AE1E-032C-478D-A211-927CF9B13ABE}" type="presParOf" srcId="{D19566DC-900E-45F3-8DE8-FC134984495B}" destId="{173B4D60-6C09-440D-855A-871E36F22972}" srcOrd="1" destOrd="0" presId="urn:microsoft.com/office/officeart/2018/5/layout/IconCircleLabelList"/>
    <dgm:cxn modelId="{92BB069B-9C1A-4514-B39C-E6D900EAB1EE}" type="presParOf" srcId="{D19566DC-900E-45F3-8DE8-FC134984495B}" destId="{4F7A872F-BB30-406C-855D-96BC96B8CE76}" srcOrd="2" destOrd="0" presId="urn:microsoft.com/office/officeart/2018/5/layout/IconCircleLabelList"/>
    <dgm:cxn modelId="{56C53F50-27DA-420A-B1BC-656DA103DFA9}" type="presParOf" srcId="{4F7A872F-BB30-406C-855D-96BC96B8CE76}" destId="{673F6247-ACB6-4B95-BD2D-4825FF72C846}" srcOrd="0" destOrd="0" presId="urn:microsoft.com/office/officeart/2018/5/layout/IconCircleLabelList"/>
    <dgm:cxn modelId="{66AE6ED8-B378-4D43-8AF1-23680D93C2E6}" type="presParOf" srcId="{4F7A872F-BB30-406C-855D-96BC96B8CE76}" destId="{03CFE8C3-87F6-4C9C-B11F-428FF1ADC656}" srcOrd="1" destOrd="0" presId="urn:microsoft.com/office/officeart/2018/5/layout/IconCircleLabelList"/>
    <dgm:cxn modelId="{5967548D-F16C-4931-9C4D-B7C560026A40}" type="presParOf" srcId="{4F7A872F-BB30-406C-855D-96BC96B8CE76}" destId="{88E6D228-DFC2-498A-BDCE-7E1FEB2FE98B}" srcOrd="2" destOrd="0" presId="urn:microsoft.com/office/officeart/2018/5/layout/IconCircleLabelList"/>
    <dgm:cxn modelId="{B2C18F17-FB4B-4BCF-A71A-CEB7C54895FD}" type="presParOf" srcId="{4F7A872F-BB30-406C-855D-96BC96B8CE76}" destId="{A78F3032-F1E4-4B87-AE4A-4BC40EDF55B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BD5D2-0B05-4578-B212-E61759E95CFE}">
      <dsp:nvSpPr>
        <dsp:cNvPr id="0" name=""/>
        <dsp:cNvSpPr/>
      </dsp:nvSpPr>
      <dsp:spPr>
        <a:xfrm>
          <a:off x="2482747" y="1844"/>
          <a:ext cx="2093062" cy="20930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A9AFFE-A4DA-4C8A-9BF1-59EF5A7554E4}">
      <dsp:nvSpPr>
        <dsp:cNvPr id="0" name=""/>
        <dsp:cNvSpPr/>
      </dsp:nvSpPr>
      <dsp:spPr>
        <a:xfrm>
          <a:off x="2928809" y="447907"/>
          <a:ext cx="1200937" cy="1200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C80695-71F0-49F7-A3E9-678CCAD21C44}">
      <dsp:nvSpPr>
        <dsp:cNvPr id="0" name=""/>
        <dsp:cNvSpPr/>
      </dsp:nvSpPr>
      <dsp:spPr>
        <a:xfrm>
          <a:off x="1813653" y="2746845"/>
          <a:ext cx="34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cap="all"/>
          </a:pPr>
          <a:r>
            <a:rPr lang="en-US" sz="2700" kern="1200" dirty="0">
              <a:hlinkClick xmlns:r="http://schemas.openxmlformats.org/officeDocument/2006/relationships" r:id="rId3"/>
            </a:rPr>
            <a:t>Partnering to Heal</a:t>
          </a:r>
          <a:endParaRPr lang="en-US" sz="2700" kern="1200" dirty="0"/>
        </a:p>
      </dsp:txBody>
      <dsp:txXfrm>
        <a:off x="1813653" y="2746845"/>
        <a:ext cx="3431250" cy="720000"/>
      </dsp:txXfrm>
    </dsp:sp>
    <dsp:sp modelId="{673F6247-ACB6-4B95-BD2D-4825FF72C846}">
      <dsp:nvSpPr>
        <dsp:cNvPr id="0" name=""/>
        <dsp:cNvSpPr/>
      </dsp:nvSpPr>
      <dsp:spPr>
        <a:xfrm>
          <a:off x="6514466" y="1844"/>
          <a:ext cx="2093062" cy="20930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CFE8C3-87F6-4C9C-B11F-428FF1ADC656}">
      <dsp:nvSpPr>
        <dsp:cNvPr id="0" name=""/>
        <dsp:cNvSpPr/>
      </dsp:nvSpPr>
      <dsp:spPr>
        <a:xfrm>
          <a:off x="6960528" y="447907"/>
          <a:ext cx="1200937" cy="120093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8F3032-F1E4-4B87-AE4A-4BC40EDF55BE}">
      <dsp:nvSpPr>
        <dsp:cNvPr id="0" name=""/>
        <dsp:cNvSpPr/>
      </dsp:nvSpPr>
      <dsp:spPr>
        <a:xfrm>
          <a:off x="5845372" y="2746845"/>
          <a:ext cx="34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cap="all"/>
          </a:pPr>
          <a:r>
            <a:rPr lang="en-US" sz="2700" kern="1200" dirty="0">
              <a:hlinkClick xmlns:r="http://schemas.openxmlformats.org/officeDocument/2006/relationships" r:id="rId6"/>
            </a:rPr>
            <a:t>The Training</a:t>
          </a:r>
          <a:endParaRPr lang="en-US" sz="2700" kern="1200" dirty="0"/>
        </a:p>
      </dsp:txBody>
      <dsp:txXfrm>
        <a:off x="5845372" y="2746845"/>
        <a:ext cx="343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Tuesday, August 10, 2021</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dirty="0"/>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dirty="0"/>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318878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Tuesday, August 10, 2021</a:t>
            </a:fld>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dirty="0"/>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189132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Tuesday, August 10, 2021</a:t>
            </a:fld>
            <a:endParaRPr lang="en-US" dirty="0"/>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dirty="0"/>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317706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Tuesday, August 10, 2021</a:t>
            </a:fld>
            <a:endParaRPr lang="en-US" dirty="0"/>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dirty="0"/>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160790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Tuesday, August 10, 2021</a:t>
            </a:fld>
            <a:endParaRPr lang="en-US" dirty="0"/>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dirty="0"/>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dirty="0"/>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295074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Tuesday, August 10, 2021</a:t>
            </a:fld>
            <a:endParaRPr lang="en-US" dirty="0"/>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dirty="0"/>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124275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Tuesday, August 10, 2021</a:t>
            </a:fld>
            <a:endParaRPr lang="en-US" dirty="0"/>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dirty="0"/>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19331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Tuesday, August 10, 2021</a:t>
            </a:fld>
            <a:endParaRPr lang="en-US" dirty="0"/>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dirty="0"/>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dirty="0"/>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25417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Tuesday, August 10, 2021</a:t>
            </a:fld>
            <a:endParaRPr lang="en-US" dirty="0"/>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dirty="0"/>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80091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Tuesday, August 10, 2021</a:t>
            </a:fld>
            <a:endParaRPr lang="en-US" dirty="0"/>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dirty="0"/>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3831926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Tuesday, August 10, 2021</a:t>
            </a:fld>
            <a:endParaRPr lang="en-US" dirty="0"/>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dirty="0"/>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dirty="0"/>
          </a:p>
        </p:txBody>
      </p:sp>
    </p:spTree>
    <p:extLst>
      <p:ext uri="{BB962C8B-B14F-4D97-AF65-F5344CB8AC3E}">
        <p14:creationId xmlns:p14="http://schemas.microsoft.com/office/powerpoint/2010/main" val="730464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Tuesday, August 10, 2021</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dirty="0"/>
              <a:t>Sample Footer</a:t>
            </a:r>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590687979"/>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nlearn.pbslearningmedia.org/asset/envh10_vid_johnsno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bslearningmedia.org/asset/midlit11_vid_splwnile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nlearn.pbslearningmedia.org/asset/midlit11_vid_splwnile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2.ljworld.com/news/2006/sep/20/salina_science_teacher_suspended_after_students_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dc.gov/ha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hosa.org/guidelin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8C09BCF-835D-0244-B900-E2CF09FE6C43}"/>
              </a:ext>
            </a:extLst>
          </p:cNvPr>
          <p:cNvSpPr>
            <a:spLocks noGrp="1"/>
          </p:cNvSpPr>
          <p:nvPr>
            <p:ph type="ctrTitle"/>
          </p:nvPr>
        </p:nvSpPr>
        <p:spPr>
          <a:xfrm>
            <a:off x="550863" y="549275"/>
            <a:ext cx="5437187" cy="2986234"/>
          </a:xfrm>
        </p:spPr>
        <p:txBody>
          <a:bodyPr anchor="b">
            <a:normAutofit/>
          </a:bodyPr>
          <a:lstStyle/>
          <a:p>
            <a:r>
              <a:rPr lang="en-US" dirty="0">
                <a:latin typeface="PT Sans" panose="020B0503020203020204" pitchFamily="34" charset="77"/>
              </a:rPr>
              <a:t>Infection Control</a:t>
            </a:r>
          </a:p>
        </p:txBody>
      </p:sp>
      <p:sp>
        <p:nvSpPr>
          <p:cNvPr id="3" name="Subtitle 2">
            <a:extLst>
              <a:ext uri="{FF2B5EF4-FFF2-40B4-BE49-F238E27FC236}">
                <a16:creationId xmlns:a16="http://schemas.microsoft.com/office/drawing/2014/main" id="{CA1D0B23-5FE0-3346-94C3-A22057091ECC}"/>
              </a:ext>
            </a:extLst>
          </p:cNvPr>
          <p:cNvSpPr>
            <a:spLocks noGrp="1"/>
          </p:cNvSpPr>
          <p:nvPr>
            <p:ph type="subTitle" idx="1"/>
          </p:nvPr>
        </p:nvSpPr>
        <p:spPr>
          <a:xfrm>
            <a:off x="550863" y="3827610"/>
            <a:ext cx="5437187" cy="2265216"/>
          </a:xfrm>
        </p:spPr>
        <p:txBody>
          <a:bodyPr>
            <a:normAutofit/>
          </a:bodyPr>
          <a:lstStyle/>
          <a:p>
            <a:r>
              <a:rPr lang="en-US" dirty="0">
                <a:solidFill>
                  <a:schemeClr val="tx1">
                    <a:alpha val="60000"/>
                  </a:schemeClr>
                </a:solidFill>
                <a:latin typeface="PT Sans" panose="020B0503020203020204" pitchFamily="34" charset="77"/>
              </a:rPr>
              <a:t>Jan Mould, RN, BSN, MEd</a:t>
            </a:r>
          </a:p>
          <a:p>
            <a:r>
              <a:rPr lang="en-US" dirty="0">
                <a:solidFill>
                  <a:schemeClr val="tx1">
                    <a:alpha val="60000"/>
                  </a:schemeClr>
                </a:solidFill>
                <a:latin typeface="PT Sans" panose="020B0503020203020204" pitchFamily="34" charset="77"/>
              </a:rPr>
              <a:t>HOSA – Future Health Professionals</a:t>
            </a:r>
          </a:p>
        </p:txBody>
      </p:sp>
      <p:pic>
        <p:nvPicPr>
          <p:cNvPr id="4" name="Picture 3">
            <a:extLst>
              <a:ext uri="{FF2B5EF4-FFF2-40B4-BE49-F238E27FC236}">
                <a16:creationId xmlns:a16="http://schemas.microsoft.com/office/drawing/2014/main" id="{0E130382-6F73-434C-8262-C1B605654D03}"/>
              </a:ext>
            </a:extLst>
          </p:cNvPr>
          <p:cNvPicPr>
            <a:picLocks noChangeAspect="1"/>
          </p:cNvPicPr>
          <p:nvPr/>
        </p:nvPicPr>
        <p:blipFill rotWithShape="1">
          <a:blip r:embed="rId2"/>
          <a:srcRect l="25000"/>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24" name="Group 23">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25" name="Freeform: Shape 24">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6" name="Oval 25">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8" name="Oval 27">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211539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BDF526C-4A7E-6341-8C25-5A559CBC2003}"/>
              </a:ext>
            </a:extLst>
          </p:cNvPr>
          <p:cNvSpPr>
            <a:spLocks noGrp="1"/>
          </p:cNvSpPr>
          <p:nvPr>
            <p:ph type="title"/>
          </p:nvPr>
        </p:nvSpPr>
        <p:spPr>
          <a:xfrm>
            <a:off x="550862" y="580363"/>
            <a:ext cx="5437188" cy="1997855"/>
          </a:xfrm>
        </p:spPr>
        <p:txBody>
          <a:bodyPr wrap="square" anchor="t">
            <a:normAutofit/>
          </a:bodyPr>
          <a:lstStyle/>
          <a:p>
            <a:r>
              <a:rPr lang="en-US" dirty="0">
                <a:latin typeface="PT Sans" panose="020B0503020203020204" pitchFamily="34" charset="77"/>
              </a:rPr>
              <a:t>Assignment:  </a:t>
            </a:r>
          </a:p>
        </p:txBody>
      </p:sp>
      <p:sp>
        <p:nvSpPr>
          <p:cNvPr id="10" name="Oval 9">
            <a:extLst>
              <a:ext uri="{FF2B5EF4-FFF2-40B4-BE49-F238E27FC236}">
                <a16:creationId xmlns:a16="http://schemas.microsoft.com/office/drawing/2014/main" id="{6959C3E7-D59B-44C4-9BBD-3BC2A41A0C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151" y="3295640"/>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2" name="Group 11">
            <a:extLst>
              <a:ext uri="{FF2B5EF4-FFF2-40B4-BE49-F238E27FC236}">
                <a16:creationId xmlns:a16="http://schemas.microsoft.com/office/drawing/2014/main" id="{3654876B-FB01-4E58-9C9F-3D510011B1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22329" y="4018501"/>
            <a:ext cx="1468514" cy="1521012"/>
            <a:chOff x="8926879" y="88028"/>
            <a:chExt cx="1468514" cy="1521012"/>
          </a:xfrm>
        </p:grpSpPr>
        <p:sp>
          <p:nvSpPr>
            <p:cNvPr id="13" name="Freeform 5">
              <a:extLst>
                <a:ext uri="{FF2B5EF4-FFF2-40B4-BE49-F238E27FC236}">
                  <a16:creationId xmlns:a16="http://schemas.microsoft.com/office/drawing/2014/main" id="{6EE14B10-2C91-4CF8-ABB6-7E21AA98C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9153221" y="88028"/>
              <a:ext cx="1242172" cy="729202"/>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 name="Freeform 6">
              <a:extLst>
                <a:ext uri="{FF2B5EF4-FFF2-40B4-BE49-F238E27FC236}">
                  <a16:creationId xmlns:a16="http://schemas.microsoft.com/office/drawing/2014/main" id="{5A93B35E-1AB2-4CCC-91AC-122E57A18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8926879" y="221946"/>
              <a:ext cx="611884" cy="1076550"/>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Freeform 8">
              <a:extLst>
                <a:ext uri="{FF2B5EF4-FFF2-40B4-BE49-F238E27FC236}">
                  <a16:creationId xmlns:a16="http://schemas.microsoft.com/office/drawing/2014/main" id="{E9951197-11BD-489A-BF2C-E542541ABC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9455555" y="532490"/>
              <a:ext cx="630288" cy="1076550"/>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40000"/>
                    <a:lumOff val="60000"/>
                    <a:alpha val="60000"/>
                  </a:schemeClr>
                </a:gs>
              </a:gsLst>
              <a:lin ang="18000000" scaled="0"/>
              <a:tileRect/>
            </a:gradFill>
            <a:ln>
              <a:noFill/>
            </a:ln>
            <a:effectLst>
              <a:innerShdw blurRad="508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3" name="Content Placeholder 2">
            <a:extLst>
              <a:ext uri="{FF2B5EF4-FFF2-40B4-BE49-F238E27FC236}">
                <a16:creationId xmlns:a16="http://schemas.microsoft.com/office/drawing/2014/main" id="{D808E753-6DD5-8F4B-86D7-0F37B0D8798A}"/>
              </a:ext>
            </a:extLst>
          </p:cNvPr>
          <p:cNvSpPr>
            <a:spLocks noGrp="1"/>
          </p:cNvSpPr>
          <p:nvPr>
            <p:ph idx="1"/>
          </p:nvPr>
        </p:nvSpPr>
        <p:spPr>
          <a:xfrm>
            <a:off x="4324088" y="742950"/>
            <a:ext cx="7317049" cy="5349875"/>
          </a:xfrm>
        </p:spPr>
        <p:txBody>
          <a:bodyPr anchor="t">
            <a:normAutofit/>
          </a:bodyPr>
          <a:lstStyle/>
          <a:p>
            <a:r>
              <a:rPr lang="en-US" sz="3200" dirty="0">
                <a:latin typeface="PT Sans" panose="020B0503020203020204" pitchFamily="34" charset="77"/>
              </a:rPr>
              <a:t>Go to hosa.org &amp; click on competitive events and in the dropdown box select guidelines.  Under Emergency Preparedness Events select Epidemiology.  Scroll down the guidelines to Rules &amp; Procedures #4.  Click on the first CDC Website.</a:t>
            </a:r>
          </a:p>
          <a:p>
            <a:pPr marL="0" indent="0">
              <a:buNone/>
            </a:pPr>
            <a:endParaRPr lang="en-US" dirty="0"/>
          </a:p>
        </p:txBody>
      </p:sp>
    </p:spTree>
    <p:extLst>
      <p:ext uri="{BB962C8B-B14F-4D97-AF65-F5344CB8AC3E}">
        <p14:creationId xmlns:p14="http://schemas.microsoft.com/office/powerpoint/2010/main" val="109095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7" name="Freeform: Shape 9">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9" name="Oval 11">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1" name="Oval 13">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2" name="Group 15">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33" name="Freeform: Shape 16">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17">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Oval 18">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Oval 19">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useBgFill="1">
        <p:nvSpPr>
          <p:cNvPr id="37" name="Rectangle 21">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99AEED6-8A9A-3142-86A0-B7A061C4B4E5}"/>
              </a:ext>
            </a:extLst>
          </p:cNvPr>
          <p:cNvSpPr>
            <a:spLocks noGrp="1"/>
          </p:cNvSpPr>
          <p:nvPr>
            <p:ph type="title"/>
          </p:nvPr>
        </p:nvSpPr>
        <p:spPr>
          <a:xfrm>
            <a:off x="550864" y="1051551"/>
            <a:ext cx="3565524" cy="2384898"/>
          </a:xfrm>
        </p:spPr>
        <p:txBody>
          <a:bodyPr vert="horz" wrap="square" lIns="0" tIns="0" rIns="0" bIns="0" rtlCol="0" anchor="b" anchorCtr="0">
            <a:normAutofit/>
          </a:bodyPr>
          <a:lstStyle/>
          <a:p>
            <a:pPr>
              <a:lnSpc>
                <a:spcPct val="100000"/>
              </a:lnSpc>
            </a:pPr>
            <a:r>
              <a:rPr lang="en-US" kern="1200" dirty="0">
                <a:solidFill>
                  <a:schemeClr val="tx1"/>
                </a:solidFill>
                <a:latin typeface="+mj-lt"/>
                <a:ea typeface="+mj-ea"/>
                <a:cs typeface="+mj-cs"/>
              </a:rPr>
              <a:t>Questions</a:t>
            </a:r>
          </a:p>
        </p:txBody>
      </p:sp>
      <p:grpSp>
        <p:nvGrpSpPr>
          <p:cNvPr id="38" name="Group 23">
            <a:extLst>
              <a:ext uri="{FF2B5EF4-FFF2-40B4-BE49-F238E27FC236}">
                <a16:creationId xmlns:a16="http://schemas.microsoft.com/office/drawing/2014/main" id="{4592A8CB-0B0A-43A5-86F4-712B0C4696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850" y="444676"/>
            <a:ext cx="667802" cy="631474"/>
            <a:chOff x="10478914" y="1506691"/>
            <a:chExt cx="667802" cy="631474"/>
          </a:xfrm>
        </p:grpSpPr>
        <p:sp>
          <p:nvSpPr>
            <p:cNvPr id="25" name="Freeform: Shape 24">
              <a:extLst>
                <a:ext uri="{FF2B5EF4-FFF2-40B4-BE49-F238E27FC236}">
                  <a16:creationId xmlns:a16="http://schemas.microsoft.com/office/drawing/2014/main" id="{4C63B2AC-3D19-416D-A37F-2DDA8A36513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6" name="Oval 25">
              <a:extLst>
                <a:ext uri="{FF2B5EF4-FFF2-40B4-BE49-F238E27FC236}">
                  <a16:creationId xmlns:a16="http://schemas.microsoft.com/office/drawing/2014/main" id="{8A474391-1271-45F9-A39C-8641371AB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pic>
        <p:nvPicPr>
          <p:cNvPr id="5" name="Content Placeholder 4" descr="A screenshot of a social media post&#10;&#10;Description automatically generated">
            <a:extLst>
              <a:ext uri="{FF2B5EF4-FFF2-40B4-BE49-F238E27FC236}">
                <a16:creationId xmlns:a16="http://schemas.microsoft.com/office/drawing/2014/main" id="{C3846493-2A3B-0649-BFB2-5349AEFB5C88}"/>
              </a:ext>
            </a:extLst>
          </p:cNvPr>
          <p:cNvPicPr>
            <a:picLocks noGrp="1" noChangeAspect="1"/>
          </p:cNvPicPr>
          <p:nvPr>
            <p:ph idx="1"/>
          </p:nvPr>
        </p:nvPicPr>
        <p:blipFill rotWithShape="1">
          <a:blip r:embed="rId2"/>
          <a:srcRect l="2521" r="8420" b="2"/>
          <a:stretch/>
        </p:blipFill>
        <p:spPr>
          <a:xfrm>
            <a:off x="4743450" y="31009"/>
            <a:ext cx="7448551" cy="6857990"/>
          </a:xfrm>
          <a:custGeom>
            <a:avLst/>
            <a:gdLst/>
            <a:ahLst/>
            <a:cxnLst/>
            <a:rect l="l" t="t" r="r" b="b"/>
            <a:pathLst>
              <a:path w="7448551" h="6858000">
                <a:moveTo>
                  <a:pt x="0" y="0"/>
                </a:moveTo>
                <a:lnTo>
                  <a:pt x="7448551" y="0"/>
                </a:lnTo>
                <a:lnTo>
                  <a:pt x="7448551" y="6858000"/>
                </a:lnTo>
                <a:lnTo>
                  <a:pt x="0" y="6858000"/>
                </a:lnTo>
                <a:close/>
              </a:path>
            </a:pathLst>
          </a:custGeom>
        </p:spPr>
      </p:pic>
      <p:sp>
        <p:nvSpPr>
          <p:cNvPr id="28" name="Rectangle 27">
            <a:extLst>
              <a:ext uri="{FF2B5EF4-FFF2-40B4-BE49-F238E27FC236}">
                <a16:creationId xmlns:a16="http://schemas.microsoft.com/office/drawing/2014/main" id="{41AC6C06-99FE-4BA1-BC82-8406A424C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1219" y="543322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104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C1CE2-6414-FE45-8B23-25EC6557EC0E}"/>
              </a:ext>
            </a:extLst>
          </p:cNvPr>
          <p:cNvSpPr>
            <a:spLocks noGrp="1"/>
          </p:cNvSpPr>
          <p:nvPr>
            <p:ph type="title"/>
          </p:nvPr>
        </p:nvSpPr>
        <p:spPr/>
        <p:txBody>
          <a:bodyPr/>
          <a:lstStyle/>
          <a:p>
            <a:r>
              <a:rPr lang="en-US" dirty="0">
                <a:latin typeface="PT Sans" panose="020B0503020203020204" pitchFamily="34" charset="77"/>
                <a:hlinkClick r:id="rId2"/>
              </a:rPr>
              <a:t>John Snow</a:t>
            </a:r>
            <a:endParaRPr lang="en-US" dirty="0">
              <a:latin typeface="PT Sans" panose="020B0503020203020204" pitchFamily="34" charset="77"/>
            </a:endParaRPr>
          </a:p>
        </p:txBody>
      </p:sp>
      <p:sp>
        <p:nvSpPr>
          <p:cNvPr id="3" name="Content Placeholder 2">
            <a:extLst>
              <a:ext uri="{FF2B5EF4-FFF2-40B4-BE49-F238E27FC236}">
                <a16:creationId xmlns:a16="http://schemas.microsoft.com/office/drawing/2014/main" id="{CBA323AC-0689-8642-AFAD-2A0F16972331}"/>
              </a:ext>
            </a:extLst>
          </p:cNvPr>
          <p:cNvSpPr>
            <a:spLocks noGrp="1"/>
          </p:cNvSpPr>
          <p:nvPr>
            <p:ph idx="1"/>
          </p:nvPr>
        </p:nvSpPr>
        <p:spPr/>
        <p:txBody>
          <a:bodyPr>
            <a:normAutofit/>
          </a:bodyPr>
          <a:lstStyle/>
          <a:p>
            <a:pPr marL="0" indent="0">
              <a:buNone/>
            </a:pPr>
            <a:r>
              <a:rPr lang="en-US" sz="2800" i="1" dirty="0">
                <a:latin typeface="PT Sans" panose="020B0503020203020204" pitchFamily="34" charset="77"/>
              </a:rPr>
              <a:t>What did the yellow flag indicate?</a:t>
            </a:r>
            <a:endParaRPr lang="en-US" sz="2800" dirty="0">
              <a:latin typeface="PT Sans" panose="020B0503020203020204" pitchFamily="34" charset="77"/>
            </a:endParaRPr>
          </a:p>
          <a:p>
            <a:pPr marL="0" indent="0">
              <a:buNone/>
            </a:pPr>
            <a:r>
              <a:rPr lang="en-US" sz="2800" i="1" dirty="0">
                <a:latin typeface="PT Sans" panose="020B0503020203020204" pitchFamily="34" charset="77"/>
              </a:rPr>
              <a:t>What tools did John Snow use to determine the cause of cholera?</a:t>
            </a:r>
            <a:endParaRPr lang="en-US" sz="2800" dirty="0">
              <a:latin typeface="PT Sans" panose="020B0503020203020204" pitchFamily="34" charset="77"/>
            </a:endParaRPr>
          </a:p>
          <a:p>
            <a:pPr marL="0" lvl="0" indent="0">
              <a:buNone/>
            </a:pPr>
            <a:r>
              <a:rPr lang="en-US" sz="2800" i="1" dirty="0">
                <a:latin typeface="PT Sans" panose="020B0503020203020204" pitchFamily="34" charset="77"/>
              </a:rPr>
              <a:t>What is the best defenses for combating for any disease outbreak?</a:t>
            </a:r>
            <a:endParaRPr lang="en-US" sz="2800" dirty="0">
              <a:latin typeface="PT Sans" panose="020B0503020203020204" pitchFamily="34" charset="77"/>
            </a:endParaRPr>
          </a:p>
          <a:p>
            <a:pPr marL="0" lvl="0" indent="0">
              <a:buNone/>
            </a:pPr>
            <a:r>
              <a:rPr lang="en-US" sz="2800" i="1" dirty="0">
                <a:latin typeface="PT Sans" panose="020B0503020203020204" pitchFamily="34" charset="77"/>
              </a:rPr>
              <a:t>Define in your own words what “public health” means.</a:t>
            </a:r>
            <a:endParaRPr lang="en-US" sz="2800" dirty="0">
              <a:latin typeface="PT Sans" panose="020B0503020203020204" pitchFamily="34" charset="77"/>
            </a:endParaRPr>
          </a:p>
          <a:p>
            <a:endParaRPr lang="en-US" dirty="0">
              <a:latin typeface="PT Sans" panose="020B0503020203020204" pitchFamily="34" charset="77"/>
            </a:endParaRPr>
          </a:p>
        </p:txBody>
      </p:sp>
    </p:spTree>
    <p:extLst>
      <p:ext uri="{BB962C8B-B14F-4D97-AF65-F5344CB8AC3E}">
        <p14:creationId xmlns:p14="http://schemas.microsoft.com/office/powerpoint/2010/main" val="272144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1A33B-7340-4B49-9915-478EB9E7AFB2}"/>
              </a:ext>
            </a:extLst>
          </p:cNvPr>
          <p:cNvSpPr>
            <a:spLocks noGrp="1"/>
          </p:cNvSpPr>
          <p:nvPr>
            <p:ph type="title"/>
          </p:nvPr>
        </p:nvSpPr>
        <p:spPr/>
        <p:txBody>
          <a:bodyPr/>
          <a:lstStyle/>
          <a:p>
            <a:r>
              <a:rPr lang="en-US" dirty="0">
                <a:latin typeface="PT Sans" panose="020B0503020203020204" pitchFamily="34" charset="77"/>
                <a:hlinkClick r:id="rId2"/>
              </a:rPr>
              <a:t>The Crows (first video)</a:t>
            </a:r>
            <a:endParaRPr lang="en-US" dirty="0"/>
          </a:p>
        </p:txBody>
      </p:sp>
      <p:sp>
        <p:nvSpPr>
          <p:cNvPr id="3" name="Content Placeholder 2">
            <a:extLst>
              <a:ext uri="{FF2B5EF4-FFF2-40B4-BE49-F238E27FC236}">
                <a16:creationId xmlns:a16="http://schemas.microsoft.com/office/drawing/2014/main" id="{89DA82C5-F394-EF49-8454-38BA9AB93604}"/>
              </a:ext>
            </a:extLst>
          </p:cNvPr>
          <p:cNvSpPr>
            <a:spLocks noGrp="1"/>
          </p:cNvSpPr>
          <p:nvPr>
            <p:ph idx="1"/>
          </p:nvPr>
        </p:nvSpPr>
        <p:spPr>
          <a:xfrm>
            <a:off x="550863" y="1543051"/>
            <a:ext cx="11090274" cy="4549774"/>
          </a:xfrm>
        </p:spPr>
        <p:txBody>
          <a:bodyPr>
            <a:normAutofit/>
          </a:bodyPr>
          <a:lstStyle/>
          <a:p>
            <a:pPr marL="0" indent="0">
              <a:buNone/>
            </a:pPr>
            <a:r>
              <a:rPr lang="en-US" sz="2800" i="1" dirty="0"/>
              <a:t>Why were the crows dying?</a:t>
            </a:r>
            <a:endParaRPr lang="en-US" sz="2800" dirty="0"/>
          </a:p>
          <a:p>
            <a:pPr marL="0" indent="0">
              <a:buNone/>
            </a:pPr>
            <a:r>
              <a:rPr lang="en-US" sz="2800" i="1" dirty="0"/>
              <a:t>What condition was causing patients to be admitted to Flushing Hospital?</a:t>
            </a:r>
            <a:endParaRPr lang="en-US" sz="2800" dirty="0"/>
          </a:p>
          <a:p>
            <a:pPr marL="0" indent="0">
              <a:buNone/>
            </a:pPr>
            <a:r>
              <a:rPr lang="en-US" sz="2800" i="1" dirty="0"/>
              <a:t>What did the investigators know and not know about the disease outbreak?</a:t>
            </a:r>
            <a:endParaRPr lang="en-US" sz="2800" dirty="0"/>
          </a:p>
          <a:p>
            <a:pPr marL="0" indent="0">
              <a:spcBef>
                <a:spcPts val="0"/>
              </a:spcBef>
              <a:spcAft>
                <a:spcPts val="0"/>
              </a:spcAft>
              <a:buNone/>
            </a:pPr>
            <a:r>
              <a:rPr lang="en-US" sz="2800" i="1" dirty="0"/>
              <a:t>Whom did New York City public health workers interview when they began their   </a:t>
            </a:r>
            <a:endParaRPr lang="en-US" sz="2800" dirty="0"/>
          </a:p>
          <a:p>
            <a:pPr marL="0" indent="0">
              <a:spcBef>
                <a:spcPts val="0"/>
              </a:spcBef>
              <a:spcAft>
                <a:spcPts val="0"/>
              </a:spcAft>
              <a:buNone/>
            </a:pPr>
            <a:r>
              <a:rPr lang="en-US" sz="2800" i="1" dirty="0"/>
              <a:t>    investigation?</a:t>
            </a:r>
            <a:endParaRPr lang="en-US" sz="2800" dirty="0"/>
          </a:p>
          <a:p>
            <a:pPr marL="0" lvl="0" indent="0">
              <a:buNone/>
            </a:pPr>
            <a:endParaRPr lang="en-US" dirty="0"/>
          </a:p>
        </p:txBody>
      </p:sp>
    </p:spTree>
    <p:extLst>
      <p:ext uri="{BB962C8B-B14F-4D97-AF65-F5344CB8AC3E}">
        <p14:creationId xmlns:p14="http://schemas.microsoft.com/office/powerpoint/2010/main" val="129174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60415-27E1-DF4C-80BF-CEC3322698CE}"/>
              </a:ext>
            </a:extLst>
          </p:cNvPr>
          <p:cNvSpPr>
            <a:spLocks noGrp="1"/>
          </p:cNvSpPr>
          <p:nvPr>
            <p:ph idx="1"/>
          </p:nvPr>
        </p:nvSpPr>
        <p:spPr/>
        <p:txBody>
          <a:bodyPr/>
          <a:lstStyle/>
          <a:p>
            <a:pPr marL="0" indent="0">
              <a:buNone/>
            </a:pPr>
            <a:r>
              <a:rPr lang="en-US" sz="2800" i="1" dirty="0"/>
              <a:t>What questions did they ask?</a:t>
            </a:r>
            <a:endParaRPr lang="en-US" sz="2800" dirty="0"/>
          </a:p>
          <a:p>
            <a:pPr marL="0" indent="0">
              <a:lnSpc>
                <a:spcPct val="100000"/>
              </a:lnSpc>
              <a:spcBef>
                <a:spcPts val="0"/>
              </a:spcBef>
              <a:spcAft>
                <a:spcPts val="0"/>
              </a:spcAft>
              <a:buNone/>
            </a:pPr>
            <a:r>
              <a:rPr lang="en-US" sz="2800" i="1" dirty="0"/>
              <a:t> What did they suspect might be responsible for transmitting disease to the </a:t>
            </a:r>
          </a:p>
          <a:p>
            <a:pPr marL="0" indent="0">
              <a:lnSpc>
                <a:spcPct val="100000"/>
              </a:lnSpc>
              <a:spcBef>
                <a:spcPts val="0"/>
              </a:spcBef>
              <a:spcAft>
                <a:spcPts val="0"/>
              </a:spcAft>
              <a:buNone/>
            </a:pPr>
            <a:r>
              <a:rPr lang="en-US" sz="2800" i="1" dirty="0"/>
              <a:t>         human population?</a:t>
            </a:r>
            <a:endParaRPr lang="en-US" sz="2800" dirty="0"/>
          </a:p>
          <a:p>
            <a:pPr marL="0" indent="0">
              <a:buNone/>
            </a:pPr>
            <a:r>
              <a:rPr lang="en-US" sz="2800" i="1" dirty="0"/>
              <a:t>How did they come up with this idea?</a:t>
            </a:r>
          </a:p>
          <a:p>
            <a:pPr marL="0" indent="0">
              <a:buNone/>
            </a:pPr>
            <a:r>
              <a:rPr lang="en-US" sz="2800" i="1" dirty="0"/>
              <a:t>What did the investigators do next to test their hypothesis?</a:t>
            </a:r>
            <a:endParaRPr lang="en-US" sz="2800" dirty="0"/>
          </a:p>
          <a:p>
            <a:endParaRPr lang="en-US" dirty="0"/>
          </a:p>
        </p:txBody>
      </p:sp>
      <p:sp>
        <p:nvSpPr>
          <p:cNvPr id="4" name="TextBox 3">
            <a:extLst>
              <a:ext uri="{FF2B5EF4-FFF2-40B4-BE49-F238E27FC236}">
                <a16:creationId xmlns:a16="http://schemas.microsoft.com/office/drawing/2014/main" id="{C6C28049-038D-7E4A-A10E-2C4B8DD129C0}"/>
              </a:ext>
            </a:extLst>
          </p:cNvPr>
          <p:cNvSpPr txBox="1"/>
          <p:nvPr/>
        </p:nvSpPr>
        <p:spPr>
          <a:xfrm>
            <a:off x="1140030" y="890649"/>
            <a:ext cx="5047013" cy="769441"/>
          </a:xfrm>
          <a:prstGeom prst="rect">
            <a:avLst/>
          </a:prstGeom>
          <a:noFill/>
        </p:spPr>
        <p:txBody>
          <a:bodyPr wrap="square" rtlCol="0">
            <a:spAutoFit/>
          </a:bodyPr>
          <a:lstStyle/>
          <a:p>
            <a:r>
              <a:rPr lang="en-US" sz="4400" dirty="0">
                <a:latin typeface="PT Sans" panose="020B0503020203020204" pitchFamily="34" charset="77"/>
              </a:rPr>
              <a:t>(cont.)</a:t>
            </a:r>
            <a:endParaRPr lang="en-US" sz="4400" dirty="0"/>
          </a:p>
        </p:txBody>
      </p:sp>
    </p:spTree>
    <p:extLst>
      <p:ext uri="{BB962C8B-B14F-4D97-AF65-F5344CB8AC3E}">
        <p14:creationId xmlns:p14="http://schemas.microsoft.com/office/powerpoint/2010/main" val="50218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3E4C-D8F5-1C4D-936B-46FD64AEA1C0}"/>
              </a:ext>
            </a:extLst>
          </p:cNvPr>
          <p:cNvSpPr>
            <a:spLocks noGrp="1"/>
          </p:cNvSpPr>
          <p:nvPr>
            <p:ph type="title"/>
          </p:nvPr>
        </p:nvSpPr>
        <p:spPr/>
        <p:txBody>
          <a:bodyPr/>
          <a:lstStyle/>
          <a:p>
            <a:r>
              <a:rPr lang="en-US" dirty="0">
                <a:latin typeface="PT Sans" panose="020B0503020203020204" pitchFamily="34" charset="77"/>
                <a:hlinkClick r:id="rId2"/>
              </a:rPr>
              <a:t>The Crows (second video)</a:t>
            </a:r>
            <a:endParaRPr lang="en-US" dirty="0">
              <a:latin typeface="PT Sans" panose="020B0503020203020204" pitchFamily="34" charset="77"/>
            </a:endParaRPr>
          </a:p>
        </p:txBody>
      </p:sp>
      <p:sp>
        <p:nvSpPr>
          <p:cNvPr id="3" name="Content Placeholder 2">
            <a:extLst>
              <a:ext uri="{FF2B5EF4-FFF2-40B4-BE49-F238E27FC236}">
                <a16:creationId xmlns:a16="http://schemas.microsoft.com/office/drawing/2014/main" id="{DD154481-FF41-D741-9B5B-DF87F3AD90CD}"/>
              </a:ext>
            </a:extLst>
          </p:cNvPr>
          <p:cNvSpPr>
            <a:spLocks noGrp="1"/>
          </p:cNvSpPr>
          <p:nvPr>
            <p:ph idx="1"/>
          </p:nvPr>
        </p:nvSpPr>
        <p:spPr/>
        <p:txBody>
          <a:bodyPr/>
          <a:lstStyle/>
          <a:p>
            <a:pPr marL="0" lvl="0" indent="0">
              <a:buNone/>
            </a:pPr>
            <a:r>
              <a:rPr lang="en-US" sz="2800" i="1" dirty="0"/>
              <a:t>What evidence led investigators to conclude in mosquito was responsible for transmitting the disease?</a:t>
            </a:r>
            <a:endParaRPr lang="en-US" sz="2800" dirty="0"/>
          </a:p>
          <a:p>
            <a:pPr marL="0" indent="0">
              <a:buNone/>
            </a:pPr>
            <a:endParaRPr lang="en-US" sz="2800" dirty="0"/>
          </a:p>
          <a:p>
            <a:pPr marL="0" lvl="0" indent="0">
              <a:buNone/>
            </a:pPr>
            <a:r>
              <a:rPr lang="en-US" sz="2800" i="1" dirty="0"/>
              <a:t>What convinced the CDC to reconsider its diagnosis?</a:t>
            </a:r>
            <a:endParaRPr lang="en-US" sz="2800" dirty="0"/>
          </a:p>
          <a:p>
            <a:endParaRPr lang="en-US" dirty="0"/>
          </a:p>
        </p:txBody>
      </p:sp>
    </p:spTree>
    <p:extLst>
      <p:ext uri="{BB962C8B-B14F-4D97-AF65-F5344CB8AC3E}">
        <p14:creationId xmlns:p14="http://schemas.microsoft.com/office/powerpoint/2010/main" val="305728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584D4-B27E-C940-A28F-9434AD00711F}"/>
              </a:ext>
            </a:extLst>
          </p:cNvPr>
          <p:cNvSpPr>
            <a:spLocks noGrp="1"/>
          </p:cNvSpPr>
          <p:nvPr>
            <p:ph type="title"/>
          </p:nvPr>
        </p:nvSpPr>
        <p:spPr/>
        <p:txBody>
          <a:bodyPr/>
          <a:lstStyle/>
          <a:p>
            <a:r>
              <a:rPr lang="en-US" b="1" dirty="0">
                <a:latin typeface="PT Sans" panose="020B0503020203020204" pitchFamily="34" charset="77"/>
              </a:rPr>
              <a:t>Bell Ringer</a:t>
            </a:r>
            <a:br>
              <a:rPr lang="en-US" dirty="0"/>
            </a:br>
            <a:endParaRPr lang="en-US" dirty="0"/>
          </a:p>
        </p:txBody>
      </p:sp>
      <p:sp>
        <p:nvSpPr>
          <p:cNvPr id="3" name="Content Placeholder 2">
            <a:extLst>
              <a:ext uri="{FF2B5EF4-FFF2-40B4-BE49-F238E27FC236}">
                <a16:creationId xmlns:a16="http://schemas.microsoft.com/office/drawing/2014/main" id="{D9116844-CEF8-294A-B234-03AD04293B17}"/>
              </a:ext>
            </a:extLst>
          </p:cNvPr>
          <p:cNvSpPr>
            <a:spLocks noGrp="1"/>
          </p:cNvSpPr>
          <p:nvPr>
            <p:ph idx="1"/>
          </p:nvPr>
        </p:nvSpPr>
        <p:spPr/>
        <p:txBody>
          <a:bodyPr>
            <a:normAutofit/>
          </a:bodyPr>
          <a:lstStyle/>
          <a:p>
            <a:r>
              <a:rPr lang="en-US" b="1" dirty="0">
                <a:latin typeface="PT Sans" panose="020B0503020203020204" pitchFamily="34" charset="77"/>
              </a:rPr>
              <a:t>You enter your science class and are given instructions to use lancet to break skin on your finger for small blood sample.  You are then directed to pass the lancet to the person behind you for their use.  There are 25 people in your class and two lancets.</a:t>
            </a:r>
            <a:endParaRPr lang="en-US" dirty="0">
              <a:latin typeface="PT Sans" panose="020B0503020203020204" pitchFamily="34" charset="77"/>
            </a:endParaRPr>
          </a:p>
          <a:p>
            <a:r>
              <a:rPr lang="en-US" b="1" dirty="0">
                <a:latin typeface="PT Sans" panose="020B0503020203020204" pitchFamily="34" charset="77"/>
              </a:rPr>
              <a:t>How would you respond?</a:t>
            </a:r>
            <a:endParaRPr lang="en-US" dirty="0">
              <a:latin typeface="PT Sans" panose="020B0503020203020204" pitchFamily="34" charset="77"/>
            </a:endParaRPr>
          </a:p>
          <a:p>
            <a:endParaRPr lang="en-US" dirty="0"/>
          </a:p>
        </p:txBody>
      </p:sp>
    </p:spTree>
    <p:extLst>
      <p:ext uri="{BB962C8B-B14F-4D97-AF65-F5344CB8AC3E}">
        <p14:creationId xmlns:p14="http://schemas.microsoft.com/office/powerpoint/2010/main" val="226143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Oval 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Oval 11">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4" name="Group 1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5" name="Freeform: Shape 14">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useBgFill="1">
        <p:nvSpPr>
          <p:cNvPr id="20" name="Rectangle 19">
            <a:extLst>
              <a:ext uri="{FF2B5EF4-FFF2-40B4-BE49-F238E27FC236}">
                <a16:creationId xmlns:a16="http://schemas.microsoft.com/office/drawing/2014/main" id="{6DB9AC9A-C1ED-4713-9A6E-D5EBBB401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BF56E8-34CC-3244-911E-86AA7CB8D116}"/>
              </a:ext>
            </a:extLst>
          </p:cNvPr>
          <p:cNvSpPr>
            <a:spLocks noGrp="1"/>
          </p:cNvSpPr>
          <p:nvPr>
            <p:ph type="title"/>
          </p:nvPr>
        </p:nvSpPr>
        <p:spPr>
          <a:xfrm>
            <a:off x="3360738" y="549275"/>
            <a:ext cx="7343775" cy="3864534"/>
          </a:xfrm>
        </p:spPr>
        <p:txBody>
          <a:bodyPr vert="horz" wrap="square" lIns="0" tIns="0" rIns="0" bIns="0" rtlCol="0" anchor="b" anchorCtr="0">
            <a:normAutofit/>
          </a:bodyPr>
          <a:lstStyle/>
          <a:p>
            <a:pPr>
              <a:lnSpc>
                <a:spcPct val="100000"/>
              </a:lnSpc>
            </a:pPr>
            <a:r>
              <a:rPr lang="en-US" sz="9600" dirty="0">
                <a:latin typeface="PT Sans" panose="020B0503020203020204" pitchFamily="34" charset="77"/>
                <a:hlinkClick r:id="rId2"/>
              </a:rPr>
              <a:t>ACTUAL</a:t>
            </a:r>
            <a:br>
              <a:rPr lang="en-US" sz="9600" dirty="0">
                <a:latin typeface="PT Sans" panose="020B0503020203020204" pitchFamily="34" charset="77"/>
                <a:hlinkClick r:id="rId2"/>
              </a:rPr>
            </a:br>
            <a:r>
              <a:rPr lang="en-US" sz="9600" dirty="0">
                <a:latin typeface="PT Sans" panose="020B0503020203020204" pitchFamily="34" charset="77"/>
                <a:hlinkClick r:id="rId2"/>
              </a:rPr>
              <a:t> CASE</a:t>
            </a:r>
            <a:endParaRPr lang="en-US" sz="9600" dirty="0">
              <a:latin typeface="PT Sans" panose="020B0503020203020204" pitchFamily="34" charset="77"/>
            </a:endParaRPr>
          </a:p>
        </p:txBody>
      </p:sp>
      <p:sp>
        <p:nvSpPr>
          <p:cNvPr id="22" name="Oval 21">
            <a:extLst>
              <a:ext uri="{FF2B5EF4-FFF2-40B4-BE49-F238E27FC236}">
                <a16:creationId xmlns:a16="http://schemas.microsoft.com/office/drawing/2014/main" id="{2FCFAB40-DA7C-4B6C-AD10-4EC44B54B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796" y="46546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Freeform: Shape 23">
            <a:extLst>
              <a:ext uri="{FF2B5EF4-FFF2-40B4-BE49-F238E27FC236}">
                <a16:creationId xmlns:a16="http://schemas.microsoft.com/office/drawing/2014/main" id="{83296DCF-CBB7-4351-9E7E-623649419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94206" y="2826355"/>
            <a:ext cx="3366189" cy="1853969"/>
          </a:xfrm>
          <a:custGeom>
            <a:avLst/>
            <a:gdLst>
              <a:gd name="connsiteX0" fmla="*/ 201268 w 3366189"/>
              <a:gd name="connsiteY0" fmla="*/ 543015 h 1853969"/>
              <a:gd name="connsiteX1" fmla="*/ 1512221 w 3366189"/>
              <a:gd name="connsiteY1" fmla="*/ 0 h 1853969"/>
              <a:gd name="connsiteX2" fmla="*/ 3366189 w 3366189"/>
              <a:gd name="connsiteY2" fmla="*/ 1853969 h 1853969"/>
              <a:gd name="connsiteX3" fmla="*/ 2439204 w 3366189"/>
              <a:gd name="connsiteY3" fmla="*/ 1853969 h 1853969"/>
              <a:gd name="connsiteX4" fmla="*/ 1512221 w 3366189"/>
              <a:gd name="connsiteY4" fmla="*/ 926985 h 1853969"/>
              <a:gd name="connsiteX5" fmla="*/ 743552 w 3366189"/>
              <a:gd name="connsiteY5" fmla="*/ 1335684 h 1853969"/>
              <a:gd name="connsiteX6" fmla="*/ 676116 w 3366189"/>
              <a:gd name="connsiteY6" fmla="*/ 1459924 h 1853969"/>
              <a:gd name="connsiteX7" fmla="*/ 0 w 3366189"/>
              <a:gd name="connsiteY7" fmla="*/ 783808 h 1853969"/>
              <a:gd name="connsiteX8" fmla="*/ 81609 w 3366189"/>
              <a:gd name="connsiteY8" fmla="*/ 674673 h 1853969"/>
              <a:gd name="connsiteX9" fmla="*/ 201268 w 3366189"/>
              <a:gd name="connsiteY9" fmla="*/ 543015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66189" h="1853969">
                <a:moveTo>
                  <a:pt x="201268" y="543015"/>
                </a:moveTo>
                <a:cubicBezTo>
                  <a:pt x="536770" y="207513"/>
                  <a:pt x="1000262" y="0"/>
                  <a:pt x="1512221" y="0"/>
                </a:cubicBezTo>
                <a:cubicBezTo>
                  <a:pt x="2536139" y="0"/>
                  <a:pt x="3366189" y="830051"/>
                  <a:pt x="3366189" y="1853969"/>
                </a:cubicBezTo>
                <a:lnTo>
                  <a:pt x="2439204" y="1853969"/>
                </a:lnTo>
                <a:cubicBezTo>
                  <a:pt x="2439204" y="1342010"/>
                  <a:pt x="2024180" y="926985"/>
                  <a:pt x="1512221" y="926985"/>
                </a:cubicBezTo>
                <a:cubicBezTo>
                  <a:pt x="1192247" y="926985"/>
                  <a:pt x="910138" y="1089104"/>
                  <a:pt x="743552" y="1335684"/>
                </a:cubicBezTo>
                <a:lnTo>
                  <a:pt x="676116" y="1459924"/>
                </a:lnTo>
                <a:lnTo>
                  <a:pt x="0" y="783808"/>
                </a:lnTo>
                <a:lnTo>
                  <a:pt x="81609" y="674673"/>
                </a:lnTo>
                <a:cubicBezTo>
                  <a:pt x="119392" y="628891"/>
                  <a:pt x="159330" y="584953"/>
                  <a:pt x="201268" y="543015"/>
                </a:cubicBezTo>
                <a:close/>
              </a:path>
            </a:pathLst>
          </a:custGeom>
          <a:gradFill flip="none" rotWithShape="1">
            <a:gsLst>
              <a:gs pos="87000">
                <a:schemeClr val="bg2"/>
              </a:gs>
              <a:gs pos="0">
                <a:schemeClr val="bg2">
                  <a:lumMod val="90000"/>
                  <a:lumOff val="10000"/>
                </a:schemeClr>
              </a:gs>
            </a:gsLst>
            <a:lin ang="16200000" scaled="0"/>
            <a:tileRect/>
          </a:gradFill>
          <a:ln>
            <a:noFill/>
          </a:ln>
          <a:effectLst>
            <a:innerShdw blurRad="406400" dist="190500" dir="1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6" name="Freeform: Shape 25">
            <a:extLst>
              <a:ext uri="{FF2B5EF4-FFF2-40B4-BE49-F238E27FC236}">
                <a16:creationId xmlns:a16="http://schemas.microsoft.com/office/drawing/2014/main" id="{61AE2471-23B2-4B94-A613-E6860991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20971" y="2691401"/>
            <a:ext cx="3326036" cy="2226949"/>
          </a:xfrm>
          <a:custGeom>
            <a:avLst/>
            <a:gdLst>
              <a:gd name="connsiteX0" fmla="*/ 322118 w 3326036"/>
              <a:gd name="connsiteY0" fmla="*/ 508527 h 2226949"/>
              <a:gd name="connsiteX1" fmla="*/ 1501413 w 3326036"/>
              <a:gd name="connsiteY1" fmla="*/ 0 h 2226949"/>
              <a:gd name="connsiteX2" fmla="*/ 3317715 w 3326036"/>
              <a:gd name="connsiteY2" fmla="*/ 1778141 h 2226949"/>
              <a:gd name="connsiteX3" fmla="*/ 3326036 w 3326036"/>
              <a:gd name="connsiteY3" fmla="*/ 1843633 h 2226949"/>
              <a:gd name="connsiteX4" fmla="*/ 2942720 w 3326036"/>
              <a:gd name="connsiteY4" fmla="*/ 2226949 h 2226949"/>
              <a:gd name="connsiteX5" fmla="*/ 2428396 w 3326036"/>
              <a:gd name="connsiteY5" fmla="*/ 2226949 h 2226949"/>
              <a:gd name="connsiteX6" fmla="*/ 1501413 w 3326036"/>
              <a:gd name="connsiteY6" fmla="*/ 1113475 h 2226949"/>
              <a:gd name="connsiteX7" fmla="*/ 732744 w 3326036"/>
              <a:gd name="connsiteY7" fmla="*/ 1604395 h 2226949"/>
              <a:gd name="connsiteX8" fmla="*/ 715116 w 3326036"/>
              <a:gd name="connsiteY8" fmla="*/ 1639249 h 2226949"/>
              <a:gd name="connsiteX9" fmla="*/ 0 w 3326036"/>
              <a:gd name="connsiteY9" fmla="*/ 924133 h 2226949"/>
              <a:gd name="connsiteX10" fmla="*/ 70802 w 3326036"/>
              <a:gd name="connsiteY10" fmla="*/ 810403 h 2226949"/>
              <a:gd name="connsiteX11" fmla="*/ 322118 w 3326036"/>
              <a:gd name="connsiteY11" fmla="*/ 508527 h 222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26036" h="2226949">
                <a:moveTo>
                  <a:pt x="322118" y="508527"/>
                </a:moveTo>
                <a:cubicBezTo>
                  <a:pt x="642593" y="190840"/>
                  <a:pt x="1053449" y="0"/>
                  <a:pt x="1501413" y="0"/>
                </a:cubicBezTo>
                <a:cubicBezTo>
                  <a:pt x="2397341" y="0"/>
                  <a:pt x="3144839" y="763359"/>
                  <a:pt x="3317715" y="1778141"/>
                </a:cubicBezTo>
                <a:lnTo>
                  <a:pt x="3326036" y="1843633"/>
                </a:lnTo>
                <a:lnTo>
                  <a:pt x="2942720" y="2226949"/>
                </a:lnTo>
                <a:lnTo>
                  <a:pt x="2428396" y="2226949"/>
                </a:lnTo>
                <a:cubicBezTo>
                  <a:pt x="2428396" y="1611994"/>
                  <a:pt x="2013372" y="1113475"/>
                  <a:pt x="1501413" y="1113475"/>
                </a:cubicBezTo>
                <a:cubicBezTo>
                  <a:pt x="1181439" y="1113475"/>
                  <a:pt x="899329" y="1308209"/>
                  <a:pt x="732744" y="1604395"/>
                </a:cubicBezTo>
                <a:lnTo>
                  <a:pt x="715116" y="1639249"/>
                </a:lnTo>
                <a:lnTo>
                  <a:pt x="0" y="924133"/>
                </a:lnTo>
                <a:lnTo>
                  <a:pt x="70802" y="810403"/>
                </a:lnTo>
                <a:cubicBezTo>
                  <a:pt x="146367" y="700418"/>
                  <a:pt x="230553" y="599295"/>
                  <a:pt x="322118" y="508527"/>
                </a:cubicBezTo>
                <a:close/>
              </a:path>
            </a:pathLst>
          </a:custGeom>
          <a:solidFill>
            <a:schemeClr val="bg2">
              <a:lumMod val="50000"/>
              <a:lumOff val="50000"/>
              <a:alpha val="60000"/>
            </a:schemeClr>
          </a:solidFill>
          <a:ln>
            <a:noFill/>
          </a:ln>
          <a:effectLst>
            <a:softEdge rad="444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FB59F4D-13F5-4E73-B3D4-2CFDEC0C5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183572" y="4805365"/>
            <a:ext cx="214196" cy="933178"/>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288981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8392DC7-0988-443B-A0D0-E726C7DB62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83435"/>
            <a:ext cx="12192000" cy="4774564"/>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245ABE09-CC76-4845-A43A-4C1AF07511D1}"/>
              </a:ext>
            </a:extLst>
          </p:cNvPr>
          <p:cNvGraphicFramePr>
            <a:graphicFrameLocks noGrp="1"/>
          </p:cNvGraphicFramePr>
          <p:nvPr>
            <p:ph idx="1"/>
            <p:extLst>
              <p:ext uri="{D42A27DB-BD31-4B8C-83A1-F6EECF244321}">
                <p14:modId xmlns:p14="http://schemas.microsoft.com/office/powerpoint/2010/main" val="884456999"/>
              </p:ext>
            </p:extLst>
          </p:nvPr>
        </p:nvGraphicFramePr>
        <p:xfrm>
          <a:off x="550863" y="2624135"/>
          <a:ext cx="11090276" cy="3468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458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B067A80-DA4F-C54E-845F-8B72F61278CA}"/>
              </a:ext>
            </a:extLst>
          </p:cNvPr>
          <p:cNvSpPr>
            <a:spLocks noGrp="1"/>
          </p:cNvSpPr>
          <p:nvPr>
            <p:ph type="title"/>
          </p:nvPr>
        </p:nvSpPr>
        <p:spPr>
          <a:xfrm>
            <a:off x="550864" y="549275"/>
            <a:ext cx="3565524" cy="1997855"/>
          </a:xfrm>
        </p:spPr>
        <p:txBody>
          <a:bodyPr wrap="square" anchor="b">
            <a:normAutofit/>
          </a:bodyPr>
          <a:lstStyle/>
          <a:p>
            <a:r>
              <a:rPr lang="en-US" dirty="0">
                <a:latin typeface="PT Sans" panose="020B0503020203020204" pitchFamily="34" charset="77"/>
              </a:rPr>
              <a:t>Assignment:  </a:t>
            </a:r>
          </a:p>
        </p:txBody>
      </p:sp>
      <p:pic>
        <p:nvPicPr>
          <p:cNvPr id="5" name="Content Placeholder 4" descr="A screenshot of a cell phone&#10;&#10;Description automatically generated">
            <a:extLst>
              <a:ext uri="{FF2B5EF4-FFF2-40B4-BE49-F238E27FC236}">
                <a16:creationId xmlns:a16="http://schemas.microsoft.com/office/drawing/2014/main" id="{F0F0CE1D-C264-DF4D-825F-FD8A8204A44B}"/>
              </a:ext>
            </a:extLst>
          </p:cNvPr>
          <p:cNvPicPr>
            <a:picLocks noChangeAspect="1"/>
          </p:cNvPicPr>
          <p:nvPr/>
        </p:nvPicPr>
        <p:blipFill rotWithShape="1">
          <a:blip r:embed="rId2"/>
          <a:srcRect l="10898" r="9158" b="-2"/>
          <a:stretch/>
        </p:blipFill>
        <p:spPr>
          <a:xfrm>
            <a:off x="4550899" y="10"/>
            <a:ext cx="7641113" cy="6858000"/>
          </a:xfrm>
          <a:custGeom>
            <a:avLst/>
            <a:gdLst/>
            <a:ahLst/>
            <a:cxnLst/>
            <a:rect l="l" t="t" r="r" b="b"/>
            <a:pathLst>
              <a:path w="7641102" h="6858000">
                <a:moveTo>
                  <a:pt x="0" y="0"/>
                </a:moveTo>
                <a:lnTo>
                  <a:pt x="7641102" y="0"/>
                </a:lnTo>
                <a:lnTo>
                  <a:pt x="7641102" y="6858000"/>
                </a:lnTo>
                <a:lnTo>
                  <a:pt x="0" y="6858000"/>
                </a:lnTo>
                <a:close/>
              </a:path>
            </a:pathLst>
          </a:custGeom>
        </p:spPr>
      </p:pic>
      <p:sp>
        <p:nvSpPr>
          <p:cNvPr id="14" name="Rectangle 13">
            <a:extLst>
              <a:ext uri="{FF2B5EF4-FFF2-40B4-BE49-F238E27FC236}">
                <a16:creationId xmlns:a16="http://schemas.microsoft.com/office/drawing/2014/main" id="{6FF3A87B-2255-45E0-A551-C11FAF932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8" y="5773729"/>
            <a:ext cx="7641102"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0702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Oval 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Oval 11">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4" name="Group 1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5" name="Freeform: Shape 14">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useBgFill="1">
        <p:nvSpPr>
          <p:cNvPr id="20" name="Rectangle 19">
            <a:extLst>
              <a:ext uri="{FF2B5EF4-FFF2-40B4-BE49-F238E27FC236}">
                <a16:creationId xmlns:a16="http://schemas.microsoft.com/office/drawing/2014/main" id="{6DB9AC9A-C1ED-4713-9A6E-D5EBBB401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02D48B-8C60-2645-AE28-7D5C7B4CBBD3}"/>
              </a:ext>
            </a:extLst>
          </p:cNvPr>
          <p:cNvSpPr>
            <a:spLocks noGrp="1"/>
          </p:cNvSpPr>
          <p:nvPr>
            <p:ph type="title"/>
          </p:nvPr>
        </p:nvSpPr>
        <p:spPr>
          <a:xfrm>
            <a:off x="3360738" y="-86156"/>
            <a:ext cx="7343775" cy="3864534"/>
          </a:xfrm>
        </p:spPr>
        <p:txBody>
          <a:bodyPr vert="horz" wrap="square" lIns="0" tIns="0" rIns="0" bIns="0" rtlCol="0" anchor="b" anchorCtr="0">
            <a:normAutofit/>
          </a:bodyPr>
          <a:lstStyle/>
          <a:p>
            <a:pPr>
              <a:lnSpc>
                <a:spcPct val="100000"/>
              </a:lnSpc>
            </a:pPr>
            <a:r>
              <a:rPr lang="en-US" sz="4400" dirty="0">
                <a:latin typeface="PT Sans" panose="020B0503020203020204" pitchFamily="34" charset="77"/>
                <a:hlinkClick r:id="rId2"/>
              </a:rPr>
              <a:t>Hospital Associated Infections</a:t>
            </a:r>
            <a:endParaRPr lang="en-US" sz="4400" dirty="0">
              <a:latin typeface="PT Sans" panose="020B0503020203020204" pitchFamily="34" charset="77"/>
            </a:endParaRPr>
          </a:p>
        </p:txBody>
      </p:sp>
      <p:sp>
        <p:nvSpPr>
          <p:cNvPr id="22" name="Oval 21">
            <a:extLst>
              <a:ext uri="{FF2B5EF4-FFF2-40B4-BE49-F238E27FC236}">
                <a16:creationId xmlns:a16="http://schemas.microsoft.com/office/drawing/2014/main" id="{2FCFAB40-DA7C-4B6C-AD10-4EC44B54B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796" y="46546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Freeform: Shape 23">
            <a:extLst>
              <a:ext uri="{FF2B5EF4-FFF2-40B4-BE49-F238E27FC236}">
                <a16:creationId xmlns:a16="http://schemas.microsoft.com/office/drawing/2014/main" id="{83296DCF-CBB7-4351-9E7E-623649419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94206" y="2826355"/>
            <a:ext cx="3366189" cy="1853969"/>
          </a:xfrm>
          <a:custGeom>
            <a:avLst/>
            <a:gdLst>
              <a:gd name="connsiteX0" fmla="*/ 201268 w 3366189"/>
              <a:gd name="connsiteY0" fmla="*/ 543015 h 1853969"/>
              <a:gd name="connsiteX1" fmla="*/ 1512221 w 3366189"/>
              <a:gd name="connsiteY1" fmla="*/ 0 h 1853969"/>
              <a:gd name="connsiteX2" fmla="*/ 3366189 w 3366189"/>
              <a:gd name="connsiteY2" fmla="*/ 1853969 h 1853969"/>
              <a:gd name="connsiteX3" fmla="*/ 2439204 w 3366189"/>
              <a:gd name="connsiteY3" fmla="*/ 1853969 h 1853969"/>
              <a:gd name="connsiteX4" fmla="*/ 1512221 w 3366189"/>
              <a:gd name="connsiteY4" fmla="*/ 926985 h 1853969"/>
              <a:gd name="connsiteX5" fmla="*/ 743552 w 3366189"/>
              <a:gd name="connsiteY5" fmla="*/ 1335684 h 1853969"/>
              <a:gd name="connsiteX6" fmla="*/ 676116 w 3366189"/>
              <a:gd name="connsiteY6" fmla="*/ 1459924 h 1853969"/>
              <a:gd name="connsiteX7" fmla="*/ 0 w 3366189"/>
              <a:gd name="connsiteY7" fmla="*/ 783808 h 1853969"/>
              <a:gd name="connsiteX8" fmla="*/ 81609 w 3366189"/>
              <a:gd name="connsiteY8" fmla="*/ 674673 h 1853969"/>
              <a:gd name="connsiteX9" fmla="*/ 201268 w 3366189"/>
              <a:gd name="connsiteY9" fmla="*/ 543015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66189" h="1853969">
                <a:moveTo>
                  <a:pt x="201268" y="543015"/>
                </a:moveTo>
                <a:cubicBezTo>
                  <a:pt x="536770" y="207513"/>
                  <a:pt x="1000262" y="0"/>
                  <a:pt x="1512221" y="0"/>
                </a:cubicBezTo>
                <a:cubicBezTo>
                  <a:pt x="2536139" y="0"/>
                  <a:pt x="3366189" y="830051"/>
                  <a:pt x="3366189" y="1853969"/>
                </a:cubicBezTo>
                <a:lnTo>
                  <a:pt x="2439204" y="1853969"/>
                </a:lnTo>
                <a:cubicBezTo>
                  <a:pt x="2439204" y="1342010"/>
                  <a:pt x="2024180" y="926985"/>
                  <a:pt x="1512221" y="926985"/>
                </a:cubicBezTo>
                <a:cubicBezTo>
                  <a:pt x="1192247" y="926985"/>
                  <a:pt x="910138" y="1089104"/>
                  <a:pt x="743552" y="1335684"/>
                </a:cubicBezTo>
                <a:lnTo>
                  <a:pt x="676116" y="1459924"/>
                </a:lnTo>
                <a:lnTo>
                  <a:pt x="0" y="783808"/>
                </a:lnTo>
                <a:lnTo>
                  <a:pt x="81609" y="674673"/>
                </a:lnTo>
                <a:cubicBezTo>
                  <a:pt x="119392" y="628891"/>
                  <a:pt x="159330" y="584953"/>
                  <a:pt x="201268" y="543015"/>
                </a:cubicBezTo>
                <a:close/>
              </a:path>
            </a:pathLst>
          </a:custGeom>
          <a:gradFill flip="none" rotWithShape="1">
            <a:gsLst>
              <a:gs pos="87000">
                <a:schemeClr val="bg2"/>
              </a:gs>
              <a:gs pos="0">
                <a:schemeClr val="bg2">
                  <a:lumMod val="90000"/>
                  <a:lumOff val="10000"/>
                </a:schemeClr>
              </a:gs>
            </a:gsLst>
            <a:lin ang="16200000" scaled="0"/>
            <a:tileRect/>
          </a:gradFill>
          <a:ln>
            <a:noFill/>
          </a:ln>
          <a:effectLst>
            <a:innerShdw blurRad="406400" dist="190500" dir="1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6" name="Freeform: Shape 25">
            <a:extLst>
              <a:ext uri="{FF2B5EF4-FFF2-40B4-BE49-F238E27FC236}">
                <a16:creationId xmlns:a16="http://schemas.microsoft.com/office/drawing/2014/main" id="{61AE2471-23B2-4B94-A613-E6860991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20971" y="2691401"/>
            <a:ext cx="3326036" cy="2226949"/>
          </a:xfrm>
          <a:custGeom>
            <a:avLst/>
            <a:gdLst>
              <a:gd name="connsiteX0" fmla="*/ 322118 w 3326036"/>
              <a:gd name="connsiteY0" fmla="*/ 508527 h 2226949"/>
              <a:gd name="connsiteX1" fmla="*/ 1501413 w 3326036"/>
              <a:gd name="connsiteY1" fmla="*/ 0 h 2226949"/>
              <a:gd name="connsiteX2" fmla="*/ 3317715 w 3326036"/>
              <a:gd name="connsiteY2" fmla="*/ 1778141 h 2226949"/>
              <a:gd name="connsiteX3" fmla="*/ 3326036 w 3326036"/>
              <a:gd name="connsiteY3" fmla="*/ 1843633 h 2226949"/>
              <a:gd name="connsiteX4" fmla="*/ 2942720 w 3326036"/>
              <a:gd name="connsiteY4" fmla="*/ 2226949 h 2226949"/>
              <a:gd name="connsiteX5" fmla="*/ 2428396 w 3326036"/>
              <a:gd name="connsiteY5" fmla="*/ 2226949 h 2226949"/>
              <a:gd name="connsiteX6" fmla="*/ 1501413 w 3326036"/>
              <a:gd name="connsiteY6" fmla="*/ 1113475 h 2226949"/>
              <a:gd name="connsiteX7" fmla="*/ 732744 w 3326036"/>
              <a:gd name="connsiteY7" fmla="*/ 1604395 h 2226949"/>
              <a:gd name="connsiteX8" fmla="*/ 715116 w 3326036"/>
              <a:gd name="connsiteY8" fmla="*/ 1639249 h 2226949"/>
              <a:gd name="connsiteX9" fmla="*/ 0 w 3326036"/>
              <a:gd name="connsiteY9" fmla="*/ 924133 h 2226949"/>
              <a:gd name="connsiteX10" fmla="*/ 70802 w 3326036"/>
              <a:gd name="connsiteY10" fmla="*/ 810403 h 2226949"/>
              <a:gd name="connsiteX11" fmla="*/ 322118 w 3326036"/>
              <a:gd name="connsiteY11" fmla="*/ 508527 h 222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26036" h="2226949">
                <a:moveTo>
                  <a:pt x="322118" y="508527"/>
                </a:moveTo>
                <a:cubicBezTo>
                  <a:pt x="642593" y="190840"/>
                  <a:pt x="1053449" y="0"/>
                  <a:pt x="1501413" y="0"/>
                </a:cubicBezTo>
                <a:cubicBezTo>
                  <a:pt x="2397341" y="0"/>
                  <a:pt x="3144839" y="763359"/>
                  <a:pt x="3317715" y="1778141"/>
                </a:cubicBezTo>
                <a:lnTo>
                  <a:pt x="3326036" y="1843633"/>
                </a:lnTo>
                <a:lnTo>
                  <a:pt x="2942720" y="2226949"/>
                </a:lnTo>
                <a:lnTo>
                  <a:pt x="2428396" y="2226949"/>
                </a:lnTo>
                <a:cubicBezTo>
                  <a:pt x="2428396" y="1611994"/>
                  <a:pt x="2013372" y="1113475"/>
                  <a:pt x="1501413" y="1113475"/>
                </a:cubicBezTo>
                <a:cubicBezTo>
                  <a:pt x="1181439" y="1113475"/>
                  <a:pt x="899329" y="1308209"/>
                  <a:pt x="732744" y="1604395"/>
                </a:cubicBezTo>
                <a:lnTo>
                  <a:pt x="715116" y="1639249"/>
                </a:lnTo>
                <a:lnTo>
                  <a:pt x="0" y="924133"/>
                </a:lnTo>
                <a:lnTo>
                  <a:pt x="70802" y="810403"/>
                </a:lnTo>
                <a:cubicBezTo>
                  <a:pt x="146367" y="700418"/>
                  <a:pt x="230553" y="599295"/>
                  <a:pt x="322118" y="508527"/>
                </a:cubicBezTo>
                <a:close/>
              </a:path>
            </a:pathLst>
          </a:custGeom>
          <a:solidFill>
            <a:schemeClr val="bg2">
              <a:lumMod val="50000"/>
              <a:lumOff val="50000"/>
              <a:alpha val="60000"/>
            </a:schemeClr>
          </a:solidFill>
          <a:ln>
            <a:noFill/>
          </a:ln>
          <a:effectLst>
            <a:softEdge rad="444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FB59F4D-13F5-4E73-B3D4-2CFDEC0C5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183572" y="4805365"/>
            <a:ext cx="214196" cy="933178"/>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356610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Oval 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Oval 11">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4" name="Group 1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5" name="Freeform: Shape 14">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useBgFill="1">
        <p:nvSpPr>
          <p:cNvPr id="20" name="Rectangle 19">
            <a:extLst>
              <a:ext uri="{FF2B5EF4-FFF2-40B4-BE49-F238E27FC236}">
                <a16:creationId xmlns:a16="http://schemas.microsoft.com/office/drawing/2014/main" id="{6DB9AC9A-C1ED-4713-9A6E-D5EBBB401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502FF8B-3BC6-C54D-9A51-29AF5D98A646}"/>
              </a:ext>
            </a:extLst>
          </p:cNvPr>
          <p:cNvSpPr>
            <a:spLocks noGrp="1"/>
          </p:cNvSpPr>
          <p:nvPr>
            <p:ph type="title"/>
          </p:nvPr>
        </p:nvSpPr>
        <p:spPr>
          <a:xfrm>
            <a:off x="3258582" y="549275"/>
            <a:ext cx="7445931" cy="4604616"/>
          </a:xfrm>
        </p:spPr>
        <p:txBody>
          <a:bodyPr vert="horz" wrap="square" lIns="0" tIns="0" rIns="0" bIns="0" rtlCol="0" anchor="b" anchorCtr="0">
            <a:normAutofit/>
          </a:bodyPr>
          <a:lstStyle/>
          <a:p>
            <a:pPr>
              <a:lnSpc>
                <a:spcPct val="100000"/>
              </a:lnSpc>
            </a:pPr>
            <a:r>
              <a:rPr lang="en-US" sz="3200" dirty="0">
                <a:latin typeface="PT Sans" panose="020B0503020203020204" pitchFamily="34" charset="77"/>
              </a:rPr>
              <a:t>What does the author want us to know about Healthcare-Associated Infections (HAI’s)? </a:t>
            </a:r>
            <a:br>
              <a:rPr lang="en-US" sz="3200" dirty="0">
                <a:latin typeface="PT Sans" panose="020B0503020203020204" pitchFamily="34" charset="77"/>
              </a:rPr>
            </a:br>
            <a:br>
              <a:rPr lang="en-US" sz="3200" dirty="0">
                <a:latin typeface="PT Sans" panose="020B0503020203020204" pitchFamily="34" charset="77"/>
              </a:rPr>
            </a:br>
            <a:r>
              <a:rPr lang="en-US" sz="3200" dirty="0">
                <a:latin typeface="PT Sans" panose="020B0503020203020204" pitchFamily="34" charset="77"/>
              </a:rPr>
              <a:t>What does the author include as intangible cost of HAI’s?</a:t>
            </a:r>
            <a:br>
              <a:rPr lang="en-US" sz="3200" dirty="0">
                <a:latin typeface="PT Sans" panose="020B0503020203020204" pitchFamily="34" charset="77"/>
              </a:rPr>
            </a:br>
            <a:br>
              <a:rPr lang="en-US" sz="3200" dirty="0">
                <a:latin typeface="PT Sans" panose="020B0503020203020204" pitchFamily="34" charset="77"/>
              </a:rPr>
            </a:br>
            <a:endParaRPr lang="en-US" sz="3200" dirty="0">
              <a:latin typeface="PT Sans" panose="020B0503020203020204" pitchFamily="34" charset="77"/>
            </a:endParaRPr>
          </a:p>
        </p:txBody>
      </p:sp>
      <p:sp>
        <p:nvSpPr>
          <p:cNvPr id="22" name="Oval 21">
            <a:extLst>
              <a:ext uri="{FF2B5EF4-FFF2-40B4-BE49-F238E27FC236}">
                <a16:creationId xmlns:a16="http://schemas.microsoft.com/office/drawing/2014/main" id="{2FCFAB40-DA7C-4B6C-AD10-4EC44B54B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796" y="46546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Freeform: Shape 23">
            <a:extLst>
              <a:ext uri="{FF2B5EF4-FFF2-40B4-BE49-F238E27FC236}">
                <a16:creationId xmlns:a16="http://schemas.microsoft.com/office/drawing/2014/main" id="{83296DCF-CBB7-4351-9E7E-623649419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94206" y="2826355"/>
            <a:ext cx="3366189" cy="1853969"/>
          </a:xfrm>
          <a:custGeom>
            <a:avLst/>
            <a:gdLst>
              <a:gd name="connsiteX0" fmla="*/ 201268 w 3366189"/>
              <a:gd name="connsiteY0" fmla="*/ 543015 h 1853969"/>
              <a:gd name="connsiteX1" fmla="*/ 1512221 w 3366189"/>
              <a:gd name="connsiteY1" fmla="*/ 0 h 1853969"/>
              <a:gd name="connsiteX2" fmla="*/ 3366189 w 3366189"/>
              <a:gd name="connsiteY2" fmla="*/ 1853969 h 1853969"/>
              <a:gd name="connsiteX3" fmla="*/ 2439204 w 3366189"/>
              <a:gd name="connsiteY3" fmla="*/ 1853969 h 1853969"/>
              <a:gd name="connsiteX4" fmla="*/ 1512221 w 3366189"/>
              <a:gd name="connsiteY4" fmla="*/ 926985 h 1853969"/>
              <a:gd name="connsiteX5" fmla="*/ 743552 w 3366189"/>
              <a:gd name="connsiteY5" fmla="*/ 1335684 h 1853969"/>
              <a:gd name="connsiteX6" fmla="*/ 676116 w 3366189"/>
              <a:gd name="connsiteY6" fmla="*/ 1459924 h 1853969"/>
              <a:gd name="connsiteX7" fmla="*/ 0 w 3366189"/>
              <a:gd name="connsiteY7" fmla="*/ 783808 h 1853969"/>
              <a:gd name="connsiteX8" fmla="*/ 81609 w 3366189"/>
              <a:gd name="connsiteY8" fmla="*/ 674673 h 1853969"/>
              <a:gd name="connsiteX9" fmla="*/ 201268 w 3366189"/>
              <a:gd name="connsiteY9" fmla="*/ 543015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66189" h="1853969">
                <a:moveTo>
                  <a:pt x="201268" y="543015"/>
                </a:moveTo>
                <a:cubicBezTo>
                  <a:pt x="536770" y="207513"/>
                  <a:pt x="1000262" y="0"/>
                  <a:pt x="1512221" y="0"/>
                </a:cubicBezTo>
                <a:cubicBezTo>
                  <a:pt x="2536139" y="0"/>
                  <a:pt x="3366189" y="830051"/>
                  <a:pt x="3366189" y="1853969"/>
                </a:cubicBezTo>
                <a:lnTo>
                  <a:pt x="2439204" y="1853969"/>
                </a:lnTo>
                <a:cubicBezTo>
                  <a:pt x="2439204" y="1342010"/>
                  <a:pt x="2024180" y="926985"/>
                  <a:pt x="1512221" y="926985"/>
                </a:cubicBezTo>
                <a:cubicBezTo>
                  <a:pt x="1192247" y="926985"/>
                  <a:pt x="910138" y="1089104"/>
                  <a:pt x="743552" y="1335684"/>
                </a:cubicBezTo>
                <a:lnTo>
                  <a:pt x="676116" y="1459924"/>
                </a:lnTo>
                <a:lnTo>
                  <a:pt x="0" y="783808"/>
                </a:lnTo>
                <a:lnTo>
                  <a:pt x="81609" y="674673"/>
                </a:lnTo>
                <a:cubicBezTo>
                  <a:pt x="119392" y="628891"/>
                  <a:pt x="159330" y="584953"/>
                  <a:pt x="201268" y="543015"/>
                </a:cubicBezTo>
                <a:close/>
              </a:path>
            </a:pathLst>
          </a:custGeom>
          <a:gradFill flip="none" rotWithShape="1">
            <a:gsLst>
              <a:gs pos="87000">
                <a:schemeClr val="bg2"/>
              </a:gs>
              <a:gs pos="0">
                <a:schemeClr val="bg2">
                  <a:lumMod val="90000"/>
                  <a:lumOff val="10000"/>
                </a:schemeClr>
              </a:gs>
            </a:gsLst>
            <a:lin ang="16200000" scaled="0"/>
            <a:tileRect/>
          </a:gradFill>
          <a:ln>
            <a:noFill/>
          </a:ln>
          <a:effectLst>
            <a:innerShdw blurRad="406400" dist="190500" dir="1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6" name="Freeform: Shape 25">
            <a:extLst>
              <a:ext uri="{FF2B5EF4-FFF2-40B4-BE49-F238E27FC236}">
                <a16:creationId xmlns:a16="http://schemas.microsoft.com/office/drawing/2014/main" id="{61AE2471-23B2-4B94-A613-E6860991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20971" y="2691401"/>
            <a:ext cx="3326036" cy="2226949"/>
          </a:xfrm>
          <a:custGeom>
            <a:avLst/>
            <a:gdLst>
              <a:gd name="connsiteX0" fmla="*/ 322118 w 3326036"/>
              <a:gd name="connsiteY0" fmla="*/ 508527 h 2226949"/>
              <a:gd name="connsiteX1" fmla="*/ 1501413 w 3326036"/>
              <a:gd name="connsiteY1" fmla="*/ 0 h 2226949"/>
              <a:gd name="connsiteX2" fmla="*/ 3317715 w 3326036"/>
              <a:gd name="connsiteY2" fmla="*/ 1778141 h 2226949"/>
              <a:gd name="connsiteX3" fmla="*/ 3326036 w 3326036"/>
              <a:gd name="connsiteY3" fmla="*/ 1843633 h 2226949"/>
              <a:gd name="connsiteX4" fmla="*/ 2942720 w 3326036"/>
              <a:gd name="connsiteY4" fmla="*/ 2226949 h 2226949"/>
              <a:gd name="connsiteX5" fmla="*/ 2428396 w 3326036"/>
              <a:gd name="connsiteY5" fmla="*/ 2226949 h 2226949"/>
              <a:gd name="connsiteX6" fmla="*/ 1501413 w 3326036"/>
              <a:gd name="connsiteY6" fmla="*/ 1113475 h 2226949"/>
              <a:gd name="connsiteX7" fmla="*/ 732744 w 3326036"/>
              <a:gd name="connsiteY7" fmla="*/ 1604395 h 2226949"/>
              <a:gd name="connsiteX8" fmla="*/ 715116 w 3326036"/>
              <a:gd name="connsiteY8" fmla="*/ 1639249 h 2226949"/>
              <a:gd name="connsiteX9" fmla="*/ 0 w 3326036"/>
              <a:gd name="connsiteY9" fmla="*/ 924133 h 2226949"/>
              <a:gd name="connsiteX10" fmla="*/ 70802 w 3326036"/>
              <a:gd name="connsiteY10" fmla="*/ 810403 h 2226949"/>
              <a:gd name="connsiteX11" fmla="*/ 322118 w 3326036"/>
              <a:gd name="connsiteY11" fmla="*/ 508527 h 222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26036" h="2226949">
                <a:moveTo>
                  <a:pt x="322118" y="508527"/>
                </a:moveTo>
                <a:cubicBezTo>
                  <a:pt x="642593" y="190840"/>
                  <a:pt x="1053449" y="0"/>
                  <a:pt x="1501413" y="0"/>
                </a:cubicBezTo>
                <a:cubicBezTo>
                  <a:pt x="2397341" y="0"/>
                  <a:pt x="3144839" y="763359"/>
                  <a:pt x="3317715" y="1778141"/>
                </a:cubicBezTo>
                <a:lnTo>
                  <a:pt x="3326036" y="1843633"/>
                </a:lnTo>
                <a:lnTo>
                  <a:pt x="2942720" y="2226949"/>
                </a:lnTo>
                <a:lnTo>
                  <a:pt x="2428396" y="2226949"/>
                </a:lnTo>
                <a:cubicBezTo>
                  <a:pt x="2428396" y="1611994"/>
                  <a:pt x="2013372" y="1113475"/>
                  <a:pt x="1501413" y="1113475"/>
                </a:cubicBezTo>
                <a:cubicBezTo>
                  <a:pt x="1181439" y="1113475"/>
                  <a:pt x="899329" y="1308209"/>
                  <a:pt x="732744" y="1604395"/>
                </a:cubicBezTo>
                <a:lnTo>
                  <a:pt x="715116" y="1639249"/>
                </a:lnTo>
                <a:lnTo>
                  <a:pt x="0" y="924133"/>
                </a:lnTo>
                <a:lnTo>
                  <a:pt x="70802" y="810403"/>
                </a:lnTo>
                <a:cubicBezTo>
                  <a:pt x="146367" y="700418"/>
                  <a:pt x="230553" y="599295"/>
                  <a:pt x="322118" y="508527"/>
                </a:cubicBezTo>
                <a:close/>
              </a:path>
            </a:pathLst>
          </a:custGeom>
          <a:solidFill>
            <a:schemeClr val="bg2">
              <a:lumMod val="50000"/>
              <a:lumOff val="50000"/>
              <a:alpha val="60000"/>
            </a:schemeClr>
          </a:solidFill>
          <a:ln>
            <a:noFill/>
          </a:ln>
          <a:effectLst>
            <a:softEdge rad="444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FB59F4D-13F5-4E73-B3D4-2CFDEC0C5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183572" y="4805365"/>
            <a:ext cx="214196" cy="933178"/>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267709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Oval 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Oval 11">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4" name="Group 1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5" name="Freeform: Shape 14">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useBgFill="1">
        <p:nvSpPr>
          <p:cNvPr id="20" name="Rectangle 19">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8C0AFA-BC6D-4A4F-ABB4-7B176349397B}"/>
              </a:ext>
            </a:extLst>
          </p:cNvPr>
          <p:cNvSpPr>
            <a:spLocks noGrp="1"/>
          </p:cNvSpPr>
          <p:nvPr>
            <p:ph type="title"/>
          </p:nvPr>
        </p:nvSpPr>
        <p:spPr>
          <a:xfrm>
            <a:off x="1487488" y="549275"/>
            <a:ext cx="5437187" cy="3456401"/>
          </a:xfrm>
        </p:spPr>
        <p:txBody>
          <a:bodyPr vert="horz" wrap="square" lIns="0" tIns="0" rIns="0" bIns="0" rtlCol="0" anchor="b" anchorCtr="0">
            <a:normAutofit/>
          </a:bodyPr>
          <a:lstStyle/>
          <a:p>
            <a:pPr>
              <a:lnSpc>
                <a:spcPct val="100000"/>
              </a:lnSpc>
            </a:pPr>
            <a:r>
              <a:rPr lang="en-US" sz="3200" dirty="0">
                <a:latin typeface="PT Sans" panose="020B0503020203020204" pitchFamily="34" charset="77"/>
              </a:rPr>
              <a:t>What does the author infer regarding the cost of HAI’s in relation to other medical conditions? </a:t>
            </a:r>
          </a:p>
        </p:txBody>
      </p:sp>
      <p:sp>
        <p:nvSpPr>
          <p:cNvPr id="22" name="Freeform: Shape 21">
            <a:extLst>
              <a:ext uri="{FF2B5EF4-FFF2-40B4-BE49-F238E27FC236}">
                <a16:creationId xmlns:a16="http://schemas.microsoft.com/office/drawing/2014/main" id="{74033C2F-EE38-427C-97E3-08EAC8822A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1760"/>
            <a:ext cx="666497" cy="1080000"/>
          </a:xfrm>
          <a:custGeom>
            <a:avLst/>
            <a:gdLst>
              <a:gd name="connsiteX0" fmla="*/ 126497 w 666497"/>
              <a:gd name="connsiteY0" fmla="*/ 0 h 1080000"/>
              <a:gd name="connsiteX1" fmla="*/ 666497 w 666497"/>
              <a:gd name="connsiteY1" fmla="*/ 540000 h 1080000"/>
              <a:gd name="connsiteX2" fmla="*/ 126497 w 666497"/>
              <a:gd name="connsiteY2" fmla="*/ 1080000 h 1080000"/>
              <a:gd name="connsiteX3" fmla="*/ 17668 w 666497"/>
              <a:gd name="connsiteY3" fmla="*/ 1069029 h 1080000"/>
              <a:gd name="connsiteX4" fmla="*/ 0 w 666497"/>
              <a:gd name="connsiteY4" fmla="*/ 1063545 h 1080000"/>
              <a:gd name="connsiteX5" fmla="*/ 0 w 666497"/>
              <a:gd name="connsiteY5" fmla="*/ 16455 h 1080000"/>
              <a:gd name="connsiteX6" fmla="*/ 17668 w 666497"/>
              <a:gd name="connsiteY6" fmla="*/ 10971 h 1080000"/>
              <a:gd name="connsiteX7" fmla="*/ 126497 w 666497"/>
              <a:gd name="connsiteY7" fmla="*/ 0 h 10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6497" h="1080000">
                <a:moveTo>
                  <a:pt x="126497" y="0"/>
                </a:moveTo>
                <a:cubicBezTo>
                  <a:pt x="424731" y="0"/>
                  <a:pt x="666497" y="241766"/>
                  <a:pt x="666497" y="540000"/>
                </a:cubicBezTo>
                <a:cubicBezTo>
                  <a:pt x="666497" y="838234"/>
                  <a:pt x="424731" y="1080000"/>
                  <a:pt x="126497" y="1080000"/>
                </a:cubicBezTo>
                <a:cubicBezTo>
                  <a:pt x="89218" y="1080000"/>
                  <a:pt x="52821" y="1076222"/>
                  <a:pt x="17668" y="1069029"/>
                </a:cubicBezTo>
                <a:lnTo>
                  <a:pt x="0" y="1063545"/>
                </a:lnTo>
                <a:lnTo>
                  <a:pt x="0" y="16455"/>
                </a:lnTo>
                <a:lnTo>
                  <a:pt x="17668" y="10971"/>
                </a:lnTo>
                <a:cubicBezTo>
                  <a:pt x="52821" y="3778"/>
                  <a:pt x="89218" y="0"/>
                  <a:pt x="126497" y="0"/>
                </a:cubicBezTo>
                <a:close/>
              </a:path>
            </a:pathLst>
          </a:cu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4" name="Group 23">
            <a:extLst>
              <a:ext uri="{FF2B5EF4-FFF2-40B4-BE49-F238E27FC236}">
                <a16:creationId xmlns:a16="http://schemas.microsoft.com/office/drawing/2014/main" id="{22940903-7865-4026-879C-CC1ADF9116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34337" y="800983"/>
            <a:ext cx="4006800" cy="3788841"/>
            <a:chOff x="7762003" y="672385"/>
            <a:chExt cx="4006800" cy="3788841"/>
          </a:xfrm>
        </p:grpSpPr>
        <p:sp>
          <p:nvSpPr>
            <p:cNvPr id="25" name="Freeform: Shape 24">
              <a:extLst>
                <a:ext uri="{FF2B5EF4-FFF2-40B4-BE49-F238E27FC236}">
                  <a16:creationId xmlns:a16="http://schemas.microsoft.com/office/drawing/2014/main" id="{982D1BD3-FFA8-4027-A890-672FDD8F70B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8528803" y="672385"/>
              <a:ext cx="3240000" cy="3788841"/>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508000" dist="203200" dir="9600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6" name="Oval 25">
              <a:extLst>
                <a:ext uri="{FF2B5EF4-FFF2-40B4-BE49-F238E27FC236}">
                  <a16:creationId xmlns:a16="http://schemas.microsoft.com/office/drawing/2014/main" id="{7BC5C6D9-8420-4B6F-A949-7B6565266B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8572003" y="180004"/>
              <a:ext cx="1620000" cy="3240000"/>
            </a:xfrm>
            <a:prstGeom prst="ellipse">
              <a:avLst/>
            </a:prstGeom>
            <a:gradFill>
              <a:gsLst>
                <a:gs pos="100000">
                  <a:schemeClr val="bg2">
                    <a:lumMod val="90000"/>
                    <a:lumOff val="10000"/>
                  </a:schemeClr>
                </a:gs>
                <a:gs pos="50000">
                  <a:schemeClr val="bg2">
                    <a:lumMod val="90000"/>
                    <a:lumOff val="10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grpSp>
        <p:nvGrpSpPr>
          <p:cNvPr id="28" name="Group 27">
            <a:extLst>
              <a:ext uri="{FF2B5EF4-FFF2-40B4-BE49-F238E27FC236}">
                <a16:creationId xmlns:a16="http://schemas.microsoft.com/office/drawing/2014/main" id="{E82CFC28-5F56-4F2C-A953-AB57C1CE5C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386" y="5149126"/>
            <a:ext cx="762805" cy="734873"/>
            <a:chOff x="7950336" y="1300590"/>
            <a:chExt cx="762805" cy="734873"/>
          </a:xfrm>
        </p:grpSpPr>
        <p:sp>
          <p:nvSpPr>
            <p:cNvPr id="29" name="Freeform 5">
              <a:extLst>
                <a:ext uri="{FF2B5EF4-FFF2-40B4-BE49-F238E27FC236}">
                  <a16:creationId xmlns:a16="http://schemas.microsoft.com/office/drawing/2014/main" id="{492EB854-02D8-4A9E-8BA5-5FEE21DD09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3600000">
              <a:off x="8220298" y="1428832"/>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60000"/>
                  </a:schemeClr>
                </a:gs>
                <a:gs pos="100000">
                  <a:schemeClr val="accent1">
                    <a:lumMod val="60000"/>
                    <a:lumOff val="40000"/>
                    <a:alpha val="60000"/>
                  </a:schemeClr>
                </a:gs>
              </a:gsLst>
              <a:lin ang="0" scaled="0"/>
              <a:tileRect/>
            </a:gradFill>
            <a:ln>
              <a:noFill/>
            </a:ln>
            <a:effectLst>
              <a:innerShdw blurRad="254000">
                <a:schemeClr val="bg2"/>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0" name="Freeform 6">
              <a:extLst>
                <a:ext uri="{FF2B5EF4-FFF2-40B4-BE49-F238E27FC236}">
                  <a16:creationId xmlns:a16="http://schemas.microsoft.com/office/drawing/2014/main" id="{A1676C39-91DD-4843-8315-4285BA1E7E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3600000">
              <a:off x="8066503" y="1339815"/>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60000"/>
                  </a:schemeClr>
                </a:gs>
                <a:gs pos="100000">
                  <a:schemeClr val="accent1">
                    <a:lumMod val="60000"/>
                    <a:lumOff val="40000"/>
                  </a:schemeClr>
                </a:gs>
              </a:gsLst>
              <a:lin ang="180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1" name="Freeform 8">
              <a:extLst>
                <a:ext uri="{FF2B5EF4-FFF2-40B4-BE49-F238E27FC236}">
                  <a16:creationId xmlns:a16="http://schemas.microsoft.com/office/drawing/2014/main" id="{B339FEEC-A688-4A3E-BA2C-8FC738A8AF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3600000">
              <a:off x="8217173" y="1608753"/>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60000"/>
                  </a:schemeClr>
                </a:gs>
                <a:gs pos="100000">
                  <a:schemeClr val="accent1">
                    <a:lumMod val="60000"/>
                    <a:lumOff val="40000"/>
                    <a:alpha val="60000"/>
                  </a:schemeClr>
                </a:gs>
              </a:gsLst>
              <a:lin ang="18000000" scaled="0"/>
              <a:tileRect/>
            </a:gradFill>
            <a:ln>
              <a:noFill/>
            </a:ln>
            <a:effectLst>
              <a:innerShdw blurRad="508000">
                <a:schemeClr val="bg2"/>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266434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46F94-B399-CE46-8C34-0240D9EB4AC5}"/>
              </a:ext>
            </a:extLst>
          </p:cNvPr>
          <p:cNvSpPr>
            <a:spLocks noGrp="1"/>
          </p:cNvSpPr>
          <p:nvPr>
            <p:ph type="title"/>
          </p:nvPr>
        </p:nvSpPr>
        <p:spPr/>
        <p:txBody>
          <a:bodyPr/>
          <a:lstStyle/>
          <a:p>
            <a:r>
              <a:rPr lang="en-US" dirty="0">
                <a:latin typeface="PT Sans" panose="020B0503020203020204" pitchFamily="34" charset="77"/>
              </a:rPr>
              <a:t>EPIDEMIOLOGY – HOSA Competitive Event</a:t>
            </a:r>
          </a:p>
        </p:txBody>
      </p:sp>
      <p:sp>
        <p:nvSpPr>
          <p:cNvPr id="3" name="Content Placeholder 2">
            <a:extLst>
              <a:ext uri="{FF2B5EF4-FFF2-40B4-BE49-F238E27FC236}">
                <a16:creationId xmlns:a16="http://schemas.microsoft.com/office/drawing/2014/main" id="{60097B32-85F8-3047-B8A2-CFC041467483}"/>
              </a:ext>
            </a:extLst>
          </p:cNvPr>
          <p:cNvSpPr>
            <a:spLocks noGrp="1"/>
          </p:cNvSpPr>
          <p:nvPr>
            <p:ph idx="1"/>
          </p:nvPr>
        </p:nvSpPr>
        <p:spPr/>
        <p:txBody>
          <a:bodyPr>
            <a:normAutofit/>
          </a:bodyPr>
          <a:lstStyle/>
          <a:p>
            <a:pPr marL="0" indent="0">
              <a:buNone/>
            </a:pPr>
            <a:r>
              <a:rPr lang="en-US" sz="3600" dirty="0">
                <a:latin typeface="PT Sans" panose="020B0503020203020204" pitchFamily="34" charset="77"/>
                <a:hlinkClick r:id="rId2"/>
              </a:rPr>
              <a:t>THE EVENT</a:t>
            </a:r>
            <a:endParaRPr lang="en-US" sz="3600" dirty="0">
              <a:latin typeface="PT Sans" panose="020B0503020203020204" pitchFamily="34" charset="77"/>
            </a:endParaRPr>
          </a:p>
        </p:txBody>
      </p:sp>
    </p:spTree>
    <p:extLst>
      <p:ext uri="{BB962C8B-B14F-4D97-AF65-F5344CB8AC3E}">
        <p14:creationId xmlns:p14="http://schemas.microsoft.com/office/powerpoint/2010/main" val="246219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3DFloatVTI">
  <a:themeElements>
    <a:clrScheme name="AnalogousFromLightSeed_2SEEDS">
      <a:dk1>
        <a:srgbClr val="000000"/>
      </a:dk1>
      <a:lt1>
        <a:srgbClr val="FFFFFF"/>
      </a:lt1>
      <a:dk2>
        <a:srgbClr val="412524"/>
      </a:dk2>
      <a:lt2>
        <a:srgbClr val="E2E5E8"/>
      </a:lt2>
      <a:accent1>
        <a:srgbClr val="B79D7A"/>
      </a:accent1>
      <a:accent2>
        <a:srgbClr val="C3988F"/>
      </a:accent2>
      <a:accent3>
        <a:srgbClr val="A3A37B"/>
      </a:accent3>
      <a:accent4>
        <a:srgbClr val="7FA7BA"/>
      </a:accent4>
      <a:accent5>
        <a:srgbClr val="93A0C5"/>
      </a:accent5>
      <a:accent6>
        <a:srgbClr val="887FBA"/>
      </a:accent6>
      <a:hlink>
        <a:srgbClr val="6482AC"/>
      </a:hlink>
      <a:folHlink>
        <a:srgbClr val="7F7F7F"/>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67</TotalTime>
  <Words>362</Words>
  <Application>Microsoft Macintosh PowerPoint</Application>
  <PresentationFormat>Widescreen</PresentationFormat>
  <Paragraphs>39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Gill Sans MT</vt:lpstr>
      <vt:lpstr>PT Sans</vt:lpstr>
      <vt:lpstr>Walbaum Display</vt:lpstr>
      <vt:lpstr>3DFloatVTI</vt:lpstr>
      <vt:lpstr>Infection Control</vt:lpstr>
      <vt:lpstr>Bell Ringer </vt:lpstr>
      <vt:lpstr>ACTUAL  CASE</vt:lpstr>
      <vt:lpstr>PowerPoint Presentation</vt:lpstr>
      <vt:lpstr>Assignment:  </vt:lpstr>
      <vt:lpstr>Hospital Associated Infections</vt:lpstr>
      <vt:lpstr>What does the author want us to know about Healthcare-Associated Infections (HAI’s)?   What does the author include as intangible cost of HAI’s?  </vt:lpstr>
      <vt:lpstr>What does the author infer regarding the cost of HAI’s in relation to other medical conditions? </vt:lpstr>
      <vt:lpstr>EPIDEMIOLOGY – HOSA Competitive Event</vt:lpstr>
      <vt:lpstr>Assignment:  </vt:lpstr>
      <vt:lpstr>Questions</vt:lpstr>
      <vt:lpstr>John Snow</vt:lpstr>
      <vt:lpstr>The Crows (first video)</vt:lpstr>
      <vt:lpstr>PowerPoint Presentation</vt:lpstr>
      <vt:lpstr>The Crows (second video)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 Control</dc:title>
  <dc:creator>Microsoft Office User</dc:creator>
  <cp:lastModifiedBy>Microsoft Office User</cp:lastModifiedBy>
  <cp:revision>10</cp:revision>
  <dcterms:created xsi:type="dcterms:W3CDTF">2020-08-05T20:43:59Z</dcterms:created>
  <dcterms:modified xsi:type="dcterms:W3CDTF">2021-08-10T18:15:23Z</dcterms:modified>
</cp:coreProperties>
</file>