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61" r:id="rId3"/>
    <p:sldId id="256" r:id="rId4"/>
    <p:sldId id="262" r:id="rId5"/>
    <p:sldId id="265" r:id="rId6"/>
    <p:sldId id="260" r:id="rId7"/>
    <p:sldId id="270" r:id="rId8"/>
    <p:sldId id="264" r:id="rId9"/>
    <p:sldId id="267" r:id="rId10"/>
    <p:sldId id="268" r:id="rId11"/>
    <p:sldId id="271" r:id="rId12"/>
    <p:sldId id="266"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12"/>
    <p:restoredTop sz="79048"/>
  </p:normalViewPr>
  <p:slideViewPr>
    <p:cSldViewPr snapToGrid="0" snapToObjects="1">
      <p:cViewPr varScale="1">
        <p:scale>
          <a:sx n="92" d="100"/>
          <a:sy n="92" d="100"/>
        </p:scale>
        <p:origin x="176"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3FFA3-276C-4B4E-BAA2-6FACD442B29E}" type="datetimeFigureOut">
              <a:rPr lang="en-US" smtClean="0"/>
              <a:t>8/10/21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715A13-6D2D-A14E-A879-1AB07818C061}" type="slidenum">
              <a:rPr lang="en-US" smtClean="0"/>
              <a:t>‹#›</a:t>
            </a:fld>
            <a:endParaRPr lang="en-US" dirty="0"/>
          </a:p>
        </p:txBody>
      </p:sp>
    </p:spTree>
    <p:extLst>
      <p:ext uri="{BB962C8B-B14F-4D97-AF65-F5344CB8AC3E}">
        <p14:creationId xmlns:p14="http://schemas.microsoft.com/office/powerpoint/2010/main" val="1862481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prototype (first ,preliminary model usually of a machine)  You may want to remember that definition.  It was developed in 1963 by Dr. Arnold Kadish.  Introduced to patients in the late 1970’s.  Drs. Sherr &amp; Tamborlane report that a fear of hypoglycemia with insulin injections 2 x day, led to many children averaging a blood sugar of 300. </a:t>
            </a:r>
          </a:p>
        </p:txBody>
      </p:sp>
      <p:sp>
        <p:nvSpPr>
          <p:cNvPr id="4" name="Slide Number Placeholder 3"/>
          <p:cNvSpPr>
            <a:spLocks noGrp="1"/>
          </p:cNvSpPr>
          <p:nvPr>
            <p:ph type="sldNum" sz="quarter" idx="5"/>
          </p:nvPr>
        </p:nvSpPr>
        <p:spPr/>
        <p:txBody>
          <a:bodyPr/>
          <a:lstStyle/>
          <a:p>
            <a:fld id="{AC715A13-6D2D-A14E-A879-1AB07818C061}" type="slidenum">
              <a:rPr lang="en-US" smtClean="0"/>
              <a:t>1</a:t>
            </a:fld>
            <a:endParaRPr lang="en-US" dirty="0"/>
          </a:p>
        </p:txBody>
      </p:sp>
    </p:spTree>
    <p:extLst>
      <p:ext uri="{BB962C8B-B14F-4D97-AF65-F5344CB8AC3E}">
        <p14:creationId xmlns:p14="http://schemas.microsoft.com/office/powerpoint/2010/main" val="134133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information now known about the correlation between increased blood sugar and long-term complications, the insulin pump is considered a very effective treatment for Type I Diabetics.  Work still continues </a:t>
            </a:r>
          </a:p>
        </p:txBody>
      </p:sp>
      <p:sp>
        <p:nvSpPr>
          <p:cNvPr id="4" name="Slide Number Placeholder 3"/>
          <p:cNvSpPr>
            <a:spLocks noGrp="1"/>
          </p:cNvSpPr>
          <p:nvPr>
            <p:ph type="sldNum" sz="quarter" idx="5"/>
          </p:nvPr>
        </p:nvSpPr>
        <p:spPr/>
        <p:txBody>
          <a:bodyPr/>
          <a:lstStyle/>
          <a:p>
            <a:fld id="{AC715A13-6D2D-A14E-A879-1AB07818C061}" type="slidenum">
              <a:rPr lang="en-US" smtClean="0"/>
              <a:t>2</a:t>
            </a:fld>
            <a:endParaRPr lang="en-US" dirty="0"/>
          </a:p>
        </p:txBody>
      </p:sp>
    </p:spTree>
    <p:extLst>
      <p:ext uri="{BB962C8B-B14F-4D97-AF65-F5344CB8AC3E}">
        <p14:creationId xmlns:p14="http://schemas.microsoft.com/office/powerpoint/2010/main" val="2822983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Happy to be with you today.  My name is Jan Mould, and I am Assistant Director of HOSA – Future Health Professionals Competitive Events.  I have been an RN for 32 years and taught in the classroom for 26 years.  My home is in the hills of East Tennessee.  Today I want to challenge you to understand the importance of the history of medicine and to explore the possibilities of the future of medicine.</a:t>
            </a:r>
          </a:p>
        </p:txBody>
      </p:sp>
      <p:sp>
        <p:nvSpPr>
          <p:cNvPr id="4" name="Slide Number Placeholder 3"/>
          <p:cNvSpPr>
            <a:spLocks noGrp="1"/>
          </p:cNvSpPr>
          <p:nvPr>
            <p:ph type="sldNum" sz="quarter" idx="5"/>
          </p:nvPr>
        </p:nvSpPr>
        <p:spPr/>
        <p:txBody>
          <a:bodyPr/>
          <a:lstStyle/>
          <a:p>
            <a:fld id="{AC715A13-6D2D-A14E-A879-1AB07818C061}" type="slidenum">
              <a:rPr lang="en-US" smtClean="0"/>
              <a:t>3</a:t>
            </a:fld>
            <a:endParaRPr lang="en-US" dirty="0"/>
          </a:p>
        </p:txBody>
      </p:sp>
    </p:spTree>
    <p:extLst>
      <p:ext uri="{BB962C8B-B14F-4D97-AF65-F5344CB8AC3E}">
        <p14:creationId xmlns:p14="http://schemas.microsoft.com/office/powerpoint/2010/main" val="1870075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probably know this story, but I think it is interesting that one of the most important discoveries in all of medicine came from “luck or sloppiness”.  Although discovered in 1928 it did not become widely outside of the military until 1945.  According to healthychildren.org, before the introduction of antibiotics 90% of children with bacterial meningitis died.  The use of antibiotics is considered by many to be “one of the most significant medical achievements of the 20</a:t>
            </a:r>
            <a:r>
              <a:rPr lang="en-US" baseline="30000" dirty="0"/>
              <a:t>th</a:t>
            </a:r>
            <a:r>
              <a:rPr lang="en-US" dirty="0"/>
              <a:t> centuries.</a:t>
            </a:r>
          </a:p>
        </p:txBody>
      </p:sp>
      <p:sp>
        <p:nvSpPr>
          <p:cNvPr id="4" name="Slide Number Placeholder 3"/>
          <p:cNvSpPr>
            <a:spLocks noGrp="1"/>
          </p:cNvSpPr>
          <p:nvPr>
            <p:ph type="sldNum" sz="quarter" idx="5"/>
          </p:nvPr>
        </p:nvSpPr>
        <p:spPr/>
        <p:txBody>
          <a:bodyPr/>
          <a:lstStyle/>
          <a:p>
            <a:fld id="{AC715A13-6D2D-A14E-A879-1AB07818C061}" type="slidenum">
              <a:rPr lang="en-US" smtClean="0"/>
              <a:t>4</a:t>
            </a:fld>
            <a:endParaRPr lang="en-US" dirty="0"/>
          </a:p>
        </p:txBody>
      </p:sp>
    </p:spTree>
    <p:extLst>
      <p:ext uri="{BB962C8B-B14F-4D97-AF65-F5344CB8AC3E}">
        <p14:creationId xmlns:p14="http://schemas.microsoft.com/office/powerpoint/2010/main" val="1956525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inventions occur in a laboratory.  According to the New York Times In 1978 a nurse named Vera Leonard was working in a hospital in Greensboro, NC.  She became concerned that if a fire occurred in the hospital how would the infants in the newborn nursery be evacuated safely with a limited number of staff and five flights of stairs.    Ms. Leonard invented an apron that had six pockets in which infants could be placed and carried.   Simple and one of those “Why didn’t I think of that?”</a:t>
            </a:r>
          </a:p>
        </p:txBody>
      </p:sp>
      <p:sp>
        <p:nvSpPr>
          <p:cNvPr id="4" name="Slide Number Placeholder 3"/>
          <p:cNvSpPr>
            <a:spLocks noGrp="1"/>
          </p:cNvSpPr>
          <p:nvPr>
            <p:ph type="sldNum" sz="quarter" idx="5"/>
          </p:nvPr>
        </p:nvSpPr>
        <p:spPr/>
        <p:txBody>
          <a:bodyPr/>
          <a:lstStyle/>
          <a:p>
            <a:fld id="{AC715A13-6D2D-A14E-A879-1AB07818C061}" type="slidenum">
              <a:rPr lang="en-US" smtClean="0"/>
              <a:t>5</a:t>
            </a:fld>
            <a:endParaRPr lang="en-US" dirty="0"/>
          </a:p>
        </p:txBody>
      </p:sp>
    </p:spTree>
    <p:extLst>
      <p:ext uri="{BB962C8B-B14F-4D97-AF65-F5344CB8AC3E}">
        <p14:creationId xmlns:p14="http://schemas.microsoft.com/office/powerpoint/2010/main" val="385252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news in China- genetically altered twins reported to be born in 2018. According to CBS News the baby’s DNA had been altered to provide immunity to HIV.  The physician was sentenced to three years in prison stating he had violated Chinese regulations and ethical practices.</a:t>
            </a:r>
          </a:p>
          <a:p>
            <a:r>
              <a:rPr lang="en-US" dirty="0"/>
              <a:t>See the National Human Genome Research Institute to learn more about this topic.</a:t>
            </a:r>
          </a:p>
        </p:txBody>
      </p:sp>
      <p:sp>
        <p:nvSpPr>
          <p:cNvPr id="4" name="Slide Number Placeholder 3"/>
          <p:cNvSpPr>
            <a:spLocks noGrp="1"/>
          </p:cNvSpPr>
          <p:nvPr>
            <p:ph type="sldNum" sz="quarter" idx="5"/>
          </p:nvPr>
        </p:nvSpPr>
        <p:spPr/>
        <p:txBody>
          <a:bodyPr/>
          <a:lstStyle/>
          <a:p>
            <a:fld id="{AC715A13-6D2D-A14E-A879-1AB07818C061}" type="slidenum">
              <a:rPr lang="en-US" smtClean="0"/>
              <a:t>6</a:t>
            </a:fld>
            <a:endParaRPr lang="en-US" dirty="0"/>
          </a:p>
        </p:txBody>
      </p:sp>
    </p:spTree>
    <p:extLst>
      <p:ext uri="{BB962C8B-B14F-4D97-AF65-F5344CB8AC3E}">
        <p14:creationId xmlns:p14="http://schemas.microsoft.com/office/powerpoint/2010/main" val="193074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when you do you have begun preparation for the HOSA CE Event – Biomedical Debate</a:t>
            </a:r>
          </a:p>
        </p:txBody>
      </p:sp>
      <p:sp>
        <p:nvSpPr>
          <p:cNvPr id="4" name="Slide Number Placeholder 3"/>
          <p:cNvSpPr>
            <a:spLocks noGrp="1"/>
          </p:cNvSpPr>
          <p:nvPr>
            <p:ph type="sldNum" sz="quarter" idx="5"/>
          </p:nvPr>
        </p:nvSpPr>
        <p:spPr/>
        <p:txBody>
          <a:bodyPr/>
          <a:lstStyle/>
          <a:p>
            <a:fld id="{AC715A13-6D2D-A14E-A879-1AB07818C061}" type="slidenum">
              <a:rPr lang="en-US" smtClean="0"/>
              <a:t>7</a:t>
            </a:fld>
            <a:endParaRPr lang="en-US" dirty="0"/>
          </a:p>
        </p:txBody>
      </p:sp>
    </p:spTree>
    <p:extLst>
      <p:ext uri="{BB962C8B-B14F-4D97-AF65-F5344CB8AC3E}">
        <p14:creationId xmlns:p14="http://schemas.microsoft.com/office/powerpoint/2010/main" val="3686128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715A13-6D2D-A14E-A879-1AB07818C061}" type="slidenum">
              <a:rPr lang="en-US" smtClean="0"/>
              <a:t>12</a:t>
            </a:fld>
            <a:endParaRPr lang="en-US" dirty="0"/>
          </a:p>
        </p:txBody>
      </p:sp>
    </p:spTree>
    <p:extLst>
      <p:ext uri="{BB962C8B-B14F-4D97-AF65-F5344CB8AC3E}">
        <p14:creationId xmlns:p14="http://schemas.microsoft.com/office/powerpoint/2010/main" val="118151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B79F0-D345-384A-AA07-D4A932E964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FAB18D-85F5-354A-B3C3-853D37B00F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1B4731-0C6A-6F44-9623-19FA1F898C4F}"/>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5" name="Footer Placeholder 4">
            <a:extLst>
              <a:ext uri="{FF2B5EF4-FFF2-40B4-BE49-F238E27FC236}">
                <a16:creationId xmlns:a16="http://schemas.microsoft.com/office/drawing/2014/main" id="{6F098360-9B95-9F47-8AC5-81D4DC1AAC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35DED2C-91FB-3E4F-B360-C9C48DE4A155}"/>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4129420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1B323-8DD5-4846-8012-3C290B3FE3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CA504B-0D04-E243-94E8-F7C5183C83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550F3-AD50-1D43-A0CE-7E2DAECBD1AB}"/>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5" name="Footer Placeholder 4">
            <a:extLst>
              <a:ext uri="{FF2B5EF4-FFF2-40B4-BE49-F238E27FC236}">
                <a16:creationId xmlns:a16="http://schemas.microsoft.com/office/drawing/2014/main" id="{EA4B69E3-5F50-034E-9C1C-F0CF448313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F1DD37-25E7-5242-956B-93EB39474706}"/>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317983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7B5DC5-BD31-1647-B7C5-2A8814C977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0BA72B-A0AF-1B4F-A15F-2B830EFE80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60C843-5C4B-B848-B5CA-0624F853D42C}"/>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5" name="Footer Placeholder 4">
            <a:extLst>
              <a:ext uri="{FF2B5EF4-FFF2-40B4-BE49-F238E27FC236}">
                <a16:creationId xmlns:a16="http://schemas.microsoft.com/office/drawing/2014/main" id="{6F6D4728-2A5F-AD42-8294-4BD7B18C527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0B71AE-36CD-CB4E-A35C-F071C5BB15D2}"/>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240172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F770-A19A-F442-8C0D-6D5D489403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7D7FED-F381-1E4B-9538-24E565F492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5ED53-3AA1-0B48-8209-1BF2D2B531A5}"/>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5" name="Footer Placeholder 4">
            <a:extLst>
              <a:ext uri="{FF2B5EF4-FFF2-40B4-BE49-F238E27FC236}">
                <a16:creationId xmlns:a16="http://schemas.microsoft.com/office/drawing/2014/main" id="{CAE00F69-1E10-9C49-9CF3-976A9A79E7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DF7BEF-7F00-674C-83FB-A8B7D2FA8B87}"/>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1082739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3D653-568B-7B4F-B4D6-AD78209A1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DE93EE-0E86-DD4E-A969-BFF9F12CFA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D2C45-3E44-8944-9687-391499567110}"/>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5" name="Footer Placeholder 4">
            <a:extLst>
              <a:ext uri="{FF2B5EF4-FFF2-40B4-BE49-F238E27FC236}">
                <a16:creationId xmlns:a16="http://schemas.microsoft.com/office/drawing/2014/main" id="{35E057F2-06D6-6446-B298-7DE88FF8EEC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5BBF40-A0F9-5B40-9B4B-563B4632A823}"/>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89300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840D-E4F7-9046-BAB3-9B2813F123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F346D2-8DD9-0143-849A-D3F535B41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D168A9-AC37-8C41-8770-4CB1BEDCC3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1C2482-8DEE-4446-BD77-F865589C73A8}"/>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6" name="Footer Placeholder 5">
            <a:extLst>
              <a:ext uri="{FF2B5EF4-FFF2-40B4-BE49-F238E27FC236}">
                <a16:creationId xmlns:a16="http://schemas.microsoft.com/office/drawing/2014/main" id="{26CE830C-5F9F-CE4D-92AF-16713BB46B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8213AE-844C-6043-B290-EF60ABEFE7DE}"/>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219638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2931B-6AF6-9740-A90D-60FCF2BE81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2DD4A9-3D75-A944-883D-37474767D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A0F6F4-0506-C84E-A12D-8EFB025078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58A69D-E348-6A48-BCEA-AEEEBD20A8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28A7E5-BDA5-6B4B-8BCD-5B70B71614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711CB5-B197-2143-BE91-12CD8D75D74F}"/>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8" name="Footer Placeholder 7">
            <a:extLst>
              <a:ext uri="{FF2B5EF4-FFF2-40B4-BE49-F238E27FC236}">
                <a16:creationId xmlns:a16="http://schemas.microsoft.com/office/drawing/2014/main" id="{48286701-4606-EB40-93DA-2843015C714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653E57-24D5-084F-8C26-19E3805ACD0E}"/>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2715333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7E66E-629A-794B-AEC8-FEED674D3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42B4C2-1AD4-2949-816E-977EA29B3B83}"/>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4" name="Footer Placeholder 3">
            <a:extLst>
              <a:ext uri="{FF2B5EF4-FFF2-40B4-BE49-F238E27FC236}">
                <a16:creationId xmlns:a16="http://schemas.microsoft.com/office/drawing/2014/main" id="{09EB4199-DBE3-CE4B-BC2C-C3EDB2A76EA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6117E42-9966-BD4F-9051-9931B1B32BDF}"/>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393718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7CD8C-8E47-2B40-B95E-E406C018B00E}"/>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3" name="Footer Placeholder 2">
            <a:extLst>
              <a:ext uri="{FF2B5EF4-FFF2-40B4-BE49-F238E27FC236}">
                <a16:creationId xmlns:a16="http://schemas.microsoft.com/office/drawing/2014/main" id="{F582BE1C-334C-5945-AF81-1BA8211066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BF6FA77-3233-4B47-AFBA-55CCD489AD2A}"/>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3256965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4836-9995-AA44-B70D-EE3FA7C552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685815-016E-C545-B3E3-13F4E285A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764B43-7804-824B-B5D1-174D07E5CF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2DA15-49C8-1844-9190-14FA9E1F1122}"/>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6" name="Footer Placeholder 5">
            <a:extLst>
              <a:ext uri="{FF2B5EF4-FFF2-40B4-BE49-F238E27FC236}">
                <a16:creationId xmlns:a16="http://schemas.microsoft.com/office/drawing/2014/main" id="{DEB4BC4A-F8B4-614F-B88E-88CDA555FBC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49B151-51D1-4543-87E3-8780D6D45B4C}"/>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245949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3658A-0BB9-324A-816E-959B4624E2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3947D3-F59C-0145-9AD8-36E9995CCB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0B19FA5-5545-D64A-ABD6-147C393BA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5A29A3-EAE6-9843-828A-ED5C493E8FA2}"/>
              </a:ext>
            </a:extLst>
          </p:cNvPr>
          <p:cNvSpPr>
            <a:spLocks noGrp="1"/>
          </p:cNvSpPr>
          <p:nvPr>
            <p:ph type="dt" sz="half" idx="10"/>
          </p:nvPr>
        </p:nvSpPr>
        <p:spPr/>
        <p:txBody>
          <a:bodyPr/>
          <a:lstStyle/>
          <a:p>
            <a:fld id="{8F92F1BE-20FB-AA4A-8E02-AA088DD7183E}" type="datetimeFigureOut">
              <a:rPr lang="en-US" smtClean="0"/>
              <a:t>8/10/21</a:t>
            </a:fld>
            <a:endParaRPr lang="en-US" dirty="0"/>
          </a:p>
        </p:txBody>
      </p:sp>
      <p:sp>
        <p:nvSpPr>
          <p:cNvPr id="6" name="Footer Placeholder 5">
            <a:extLst>
              <a:ext uri="{FF2B5EF4-FFF2-40B4-BE49-F238E27FC236}">
                <a16:creationId xmlns:a16="http://schemas.microsoft.com/office/drawing/2014/main" id="{3DCB1F77-781F-3342-B207-866F62E46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F384E7-EA1E-BB45-BBCA-B65C4C01ED70}"/>
              </a:ext>
            </a:extLst>
          </p:cNvPr>
          <p:cNvSpPr>
            <a:spLocks noGrp="1"/>
          </p:cNvSpPr>
          <p:nvPr>
            <p:ph type="sldNum" sz="quarter" idx="12"/>
          </p:nvPr>
        </p:nvSpPr>
        <p:spPr/>
        <p:txBody>
          <a:bodyPr/>
          <a:lstStyle/>
          <a:p>
            <a:fld id="{3DAD9133-2C78-CA46-B1F6-9E4BFB0808F6}" type="slidenum">
              <a:rPr lang="en-US" smtClean="0"/>
              <a:t>‹#›</a:t>
            </a:fld>
            <a:endParaRPr lang="en-US" dirty="0"/>
          </a:p>
        </p:txBody>
      </p:sp>
    </p:spTree>
    <p:extLst>
      <p:ext uri="{BB962C8B-B14F-4D97-AF65-F5344CB8AC3E}">
        <p14:creationId xmlns:p14="http://schemas.microsoft.com/office/powerpoint/2010/main" val="1505501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E664F-70A7-AD47-A5F7-94038A27B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BA53C-43C9-CF43-8C4D-0D9B03AFB2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EF2503-4832-BB48-8C25-B7C2CA0A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2F1BE-20FB-AA4A-8E02-AA088DD7183E}" type="datetimeFigureOut">
              <a:rPr lang="en-US" smtClean="0"/>
              <a:t>8/10/21</a:t>
            </a:fld>
            <a:endParaRPr lang="en-US" dirty="0"/>
          </a:p>
        </p:txBody>
      </p:sp>
      <p:sp>
        <p:nvSpPr>
          <p:cNvPr id="5" name="Footer Placeholder 4">
            <a:extLst>
              <a:ext uri="{FF2B5EF4-FFF2-40B4-BE49-F238E27FC236}">
                <a16:creationId xmlns:a16="http://schemas.microsoft.com/office/drawing/2014/main" id="{C124AC55-F96C-DF4F-A69C-D05207F6D8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51957F-6F2A-384B-847C-B4F86A78F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D9133-2C78-CA46-B1F6-9E4BFB0808F6}" type="slidenum">
              <a:rPr lang="en-US" smtClean="0"/>
              <a:t>‹#›</a:t>
            </a:fld>
            <a:endParaRPr lang="en-US" dirty="0"/>
          </a:p>
        </p:txBody>
      </p:sp>
    </p:spTree>
    <p:extLst>
      <p:ext uri="{BB962C8B-B14F-4D97-AF65-F5344CB8AC3E}">
        <p14:creationId xmlns:p14="http://schemas.microsoft.com/office/powerpoint/2010/main" val="225329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genome.gov/about-genomics/policy-issues/Genome-Editing/ethical-concern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hosa.org/guideline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hosa.org/guidelin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Content Placeholder 3">
            <a:extLst>
              <a:ext uri="{FF2B5EF4-FFF2-40B4-BE49-F238E27FC236}">
                <a16:creationId xmlns:a16="http://schemas.microsoft.com/office/drawing/2014/main" id="{E060AF9C-5DA5-1646-8489-00245A63EDE7}"/>
              </a:ext>
            </a:extLst>
          </p:cNvPr>
          <p:cNvPicPr>
            <a:picLocks noGrp="1" noChangeAspect="1"/>
          </p:cNvPicPr>
          <p:nvPr>
            <p:ph idx="1"/>
          </p:nvPr>
        </p:nvPicPr>
        <p:blipFill rotWithShape="1">
          <a:blip r:embed="rId4"/>
          <a:srcRect l="44801"/>
          <a:stretch/>
        </p:blipFill>
        <p:spPr>
          <a:xfrm>
            <a:off x="795565" y="1700784"/>
            <a:ext cx="3227759" cy="4379976"/>
          </a:xfrm>
          <a:prstGeom prst="rect">
            <a:avLst/>
          </a:prstGeom>
        </p:spPr>
      </p:pic>
      <p:sp>
        <p:nvSpPr>
          <p:cNvPr id="5" name="Text Placeholder 4">
            <a:extLst>
              <a:ext uri="{FF2B5EF4-FFF2-40B4-BE49-F238E27FC236}">
                <a16:creationId xmlns:a16="http://schemas.microsoft.com/office/drawing/2014/main" id="{3987335C-E280-484F-AD1D-FECF6A2E82C3}"/>
              </a:ext>
            </a:extLst>
          </p:cNvPr>
          <p:cNvSpPr>
            <a:spLocks noGrp="1"/>
          </p:cNvSpPr>
          <p:nvPr>
            <p:ph type="body" sz="half" idx="2"/>
          </p:nvPr>
        </p:nvSpPr>
        <p:spPr>
          <a:xfrm>
            <a:off x="6621072" y="2421683"/>
            <a:ext cx="4765949" cy="3353476"/>
          </a:xfrm>
        </p:spPr>
        <p:txBody>
          <a:bodyPr vert="horz" lIns="91440" tIns="45720" rIns="91440" bIns="45720" rtlCol="0" anchor="t">
            <a:normAutofit/>
          </a:bodyPr>
          <a:lstStyle/>
          <a:p>
            <a:r>
              <a:rPr lang="en-US" sz="3600" dirty="0">
                <a:solidFill>
                  <a:schemeClr val="accent5">
                    <a:lumMod val="75000"/>
                  </a:schemeClr>
                </a:solidFill>
                <a:latin typeface="PT Sans" panose="020B0503020203020204" pitchFamily="34" charset="77"/>
              </a:rPr>
              <a:t>Do you know what this is?</a:t>
            </a:r>
          </a:p>
        </p:txBody>
      </p:sp>
    </p:spTree>
    <p:extLst>
      <p:ext uri="{BB962C8B-B14F-4D97-AF65-F5344CB8AC3E}">
        <p14:creationId xmlns:p14="http://schemas.microsoft.com/office/powerpoint/2010/main" val="32472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EFD8B3F-1E5E-1549-831C-4D3E22DFB391}"/>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6000" kern="1200" dirty="0">
                <a:solidFill>
                  <a:schemeClr val="tx1"/>
                </a:solidFill>
                <a:latin typeface="PT Sans" panose="020B0503020203020204" pitchFamily="34" charset="77"/>
              </a:rPr>
              <a:t>Learn More About It</a:t>
            </a:r>
          </a:p>
        </p:txBody>
      </p:sp>
      <p:sp>
        <p:nvSpPr>
          <p:cNvPr id="20" name="Freeform: Shape 19">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Books">
            <a:extLst>
              <a:ext uri="{FF2B5EF4-FFF2-40B4-BE49-F238E27FC236}">
                <a16:creationId xmlns:a16="http://schemas.microsoft.com/office/drawing/2014/main" id="{5BA17AA7-FDC0-4FFE-BA69-86E4B888A9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Tree>
    <p:extLst>
      <p:ext uri="{BB962C8B-B14F-4D97-AF65-F5344CB8AC3E}">
        <p14:creationId xmlns:p14="http://schemas.microsoft.com/office/powerpoint/2010/main" val="349011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8" name="Group 17">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9" name="Freeform: Shape 18">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3" name="TextBox 2">
            <a:extLst>
              <a:ext uri="{FF2B5EF4-FFF2-40B4-BE49-F238E27FC236}">
                <a16:creationId xmlns:a16="http://schemas.microsoft.com/office/drawing/2014/main" id="{B9B9CC64-C38B-474A-81E0-E920C3F64979}"/>
              </a:ext>
            </a:extLst>
          </p:cNvPr>
          <p:cNvSpPr txBox="1"/>
          <p:nvPr/>
        </p:nvSpPr>
        <p:spPr>
          <a:xfrm>
            <a:off x="3409889" y="1694460"/>
            <a:ext cx="5786437" cy="4339650"/>
          </a:xfrm>
          <a:prstGeom prst="rect">
            <a:avLst/>
          </a:prstGeom>
          <a:noFill/>
        </p:spPr>
        <p:txBody>
          <a:bodyPr wrap="square" rtlCol="0">
            <a:spAutoFit/>
          </a:bodyPr>
          <a:lstStyle/>
          <a:p>
            <a:r>
              <a:rPr lang="en-US" sz="2400" b="1" i="1" u="sng" dirty="0">
                <a:latin typeface="PT Sans" panose="020B0503020203020204" pitchFamily="34" charset="77"/>
              </a:rPr>
              <a:t>Assignments:</a:t>
            </a:r>
          </a:p>
          <a:p>
            <a:endParaRPr lang="en-US" sz="2400" dirty="0"/>
          </a:p>
          <a:p>
            <a:r>
              <a:rPr lang="en-US" sz="2400" dirty="0"/>
              <a:t>R</a:t>
            </a:r>
            <a:r>
              <a:rPr lang="en-US" sz="2400" dirty="0">
                <a:latin typeface="PT Sans" panose="020B0503020203020204" pitchFamily="34" charset="77"/>
              </a:rPr>
              <a:t>esearch designer babies.  Write an essay supporting your decision regarding if it is acceptable or not.</a:t>
            </a:r>
          </a:p>
          <a:p>
            <a:endParaRPr lang="en-US" sz="2400" dirty="0">
              <a:latin typeface="PT Sans" panose="020B0503020203020204" pitchFamily="34" charset="77"/>
            </a:endParaRPr>
          </a:p>
          <a:p>
            <a:r>
              <a:rPr lang="en-US" sz="2400" dirty="0">
                <a:latin typeface="PT Sans" panose="020B0503020203020204" pitchFamily="34" charset="77"/>
              </a:rPr>
              <a:t>Design a prototype of your own medical innovation using household materials.  Include a write up about the product for a sales pitch to Shark Tank.</a:t>
            </a:r>
          </a:p>
          <a:p>
            <a:endParaRPr lang="en-US" dirty="0"/>
          </a:p>
          <a:p>
            <a:endParaRPr lang="en-US" dirty="0"/>
          </a:p>
        </p:txBody>
      </p:sp>
    </p:spTree>
    <p:extLst>
      <p:ext uri="{BB962C8B-B14F-4D97-AF65-F5344CB8AC3E}">
        <p14:creationId xmlns:p14="http://schemas.microsoft.com/office/powerpoint/2010/main" val="20604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2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2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52" name="Rectangle 3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8FA348-1D39-A348-A5CF-3B7D11D21880}"/>
              </a:ext>
            </a:extLst>
          </p:cNvPr>
          <p:cNvSpPr>
            <a:spLocks noGrp="1"/>
          </p:cNvSpPr>
          <p:nvPr>
            <p:ph type="title"/>
          </p:nvPr>
        </p:nvSpPr>
        <p:spPr>
          <a:xfrm>
            <a:off x="3636891" y="812111"/>
            <a:ext cx="5448730" cy="2387918"/>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THE FUTURE IS YOURS!  </a:t>
            </a:r>
            <a:br>
              <a:rPr lang="en-US" sz="5200" kern="1200" dirty="0">
                <a:solidFill>
                  <a:schemeClr val="tx2"/>
                </a:solidFill>
                <a:latin typeface="+mj-lt"/>
                <a:ea typeface="+mj-ea"/>
                <a:cs typeface="+mj-cs"/>
              </a:rPr>
            </a:br>
            <a:endParaRPr lang="en-US" sz="5200" kern="1200" dirty="0">
              <a:solidFill>
                <a:schemeClr val="tx2"/>
              </a:solidFill>
              <a:latin typeface="+mj-lt"/>
              <a:ea typeface="+mj-ea"/>
              <a:cs typeface="+mj-cs"/>
            </a:endParaRPr>
          </a:p>
        </p:txBody>
      </p:sp>
      <p:grpSp>
        <p:nvGrpSpPr>
          <p:cNvPr id="53" name="Group 3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35" name="Freeform: Shape 3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3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3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3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41" name="Freeform: Shape 4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4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58" name="Freeform: Shape 4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Content Placeholder 6" descr="A picture containing background pattern&#10;&#10;Description automatically generated">
            <a:extLst>
              <a:ext uri="{FF2B5EF4-FFF2-40B4-BE49-F238E27FC236}">
                <a16:creationId xmlns:a16="http://schemas.microsoft.com/office/drawing/2014/main" id="{A11331A7-3681-FA4B-959B-B94E1326BDB0}"/>
              </a:ext>
            </a:extLst>
          </p:cNvPr>
          <p:cNvPicPr>
            <a:picLocks noGrp="1" noChangeAspect="1"/>
          </p:cNvPicPr>
          <p:nvPr>
            <p:ph idx="1"/>
          </p:nvPr>
        </p:nvPicPr>
        <p:blipFill>
          <a:blip r:embed="rId3"/>
          <a:stretch>
            <a:fillRect/>
          </a:stretch>
        </p:blipFill>
        <p:spPr>
          <a:xfrm>
            <a:off x="4805506" y="2934389"/>
            <a:ext cx="3111500" cy="3111500"/>
          </a:xfrm>
        </p:spPr>
      </p:pic>
    </p:spTree>
    <p:extLst>
      <p:ext uri="{BB962C8B-B14F-4D97-AF65-F5344CB8AC3E}">
        <p14:creationId xmlns:p14="http://schemas.microsoft.com/office/powerpoint/2010/main" val="70793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itle 4">
            <a:extLst>
              <a:ext uri="{FF2B5EF4-FFF2-40B4-BE49-F238E27FC236}">
                <a16:creationId xmlns:a16="http://schemas.microsoft.com/office/drawing/2014/main" id="{922DF3B9-5363-AD4B-88DC-2A430581167F}"/>
              </a:ext>
            </a:extLst>
          </p:cNvPr>
          <p:cNvSpPr>
            <a:spLocks noGrp="1"/>
          </p:cNvSpPr>
          <p:nvPr>
            <p:ph type="title"/>
          </p:nvPr>
        </p:nvSpPr>
        <p:spPr>
          <a:xfrm>
            <a:off x="2555631" y="1441938"/>
            <a:ext cx="7080738" cy="3974124"/>
          </a:xfrm>
        </p:spPr>
        <p:txBody>
          <a:bodyPr>
            <a:normAutofit/>
          </a:bodyPr>
          <a:lstStyle/>
          <a:p>
            <a:pPr algn="ctr"/>
            <a:r>
              <a:rPr lang="en-US" sz="2600" u="sng" dirty="0">
                <a:solidFill>
                  <a:schemeClr val="bg1">
                    <a:lumMod val="95000"/>
                    <a:lumOff val="5000"/>
                  </a:schemeClr>
                </a:solidFill>
                <a:latin typeface="PT Sans" panose="020B0503020203020204" pitchFamily="34" charset="77"/>
              </a:rPr>
              <a:t>NCHSE </a:t>
            </a:r>
            <a:br>
              <a:rPr lang="en-US" sz="2600" dirty="0">
                <a:solidFill>
                  <a:schemeClr val="bg1">
                    <a:lumMod val="95000"/>
                    <a:lumOff val="5000"/>
                  </a:schemeClr>
                </a:solidFill>
                <a:latin typeface="PT Sans" panose="020B0503020203020204" pitchFamily="34" charset="77"/>
              </a:rPr>
            </a:br>
            <a:r>
              <a:rPr lang="en-US" sz="2600" dirty="0">
                <a:solidFill>
                  <a:schemeClr val="bg1">
                    <a:lumMod val="95000"/>
                    <a:lumOff val="5000"/>
                  </a:schemeClr>
                </a:solidFill>
                <a:latin typeface="PT Sans" panose="020B0503020203020204" pitchFamily="34" charset="77"/>
              </a:rPr>
              <a:t>Standard 3.1.3</a:t>
            </a:r>
            <a:br>
              <a:rPr lang="en-US" sz="2600" dirty="0">
                <a:solidFill>
                  <a:schemeClr val="bg1">
                    <a:lumMod val="95000"/>
                    <a:lumOff val="5000"/>
                  </a:schemeClr>
                </a:solidFill>
                <a:latin typeface="PT Sans" panose="020B0503020203020204" pitchFamily="34" charset="77"/>
              </a:rPr>
            </a:br>
            <a:r>
              <a:rPr lang="en-US" sz="2600" dirty="0">
                <a:solidFill>
                  <a:schemeClr val="bg1">
                    <a:lumMod val="95000"/>
                    <a:lumOff val="5000"/>
                  </a:schemeClr>
                </a:solidFill>
                <a:latin typeface="PT Sans" panose="020B0503020203020204" pitchFamily="34" charset="77"/>
              </a:rPr>
              <a:t>Lessons 2, 3, 8, &amp; 11</a:t>
            </a:r>
            <a:br>
              <a:rPr lang="en-US" sz="2600" dirty="0">
                <a:solidFill>
                  <a:schemeClr val="bg1">
                    <a:lumMod val="95000"/>
                    <a:lumOff val="5000"/>
                  </a:schemeClr>
                </a:solidFill>
                <a:latin typeface="PT Sans" panose="020B0503020203020204" pitchFamily="34" charset="77"/>
              </a:rPr>
            </a:br>
            <a:br>
              <a:rPr lang="en-US" sz="2600" dirty="0">
                <a:solidFill>
                  <a:schemeClr val="bg1">
                    <a:lumMod val="95000"/>
                    <a:lumOff val="5000"/>
                  </a:schemeClr>
                </a:solidFill>
                <a:latin typeface="PT Sans" panose="020B0503020203020204" pitchFamily="34" charset="77"/>
              </a:rPr>
            </a:br>
            <a:r>
              <a:rPr lang="en-US" sz="2600" u="sng" dirty="0">
                <a:solidFill>
                  <a:schemeClr val="bg1">
                    <a:lumMod val="95000"/>
                    <a:lumOff val="5000"/>
                  </a:schemeClr>
                </a:solidFill>
                <a:latin typeface="PT Sans" panose="020B0503020203020204" pitchFamily="34" charset="77"/>
              </a:rPr>
              <a:t>Common Career Technical Core </a:t>
            </a:r>
            <a:br>
              <a:rPr lang="en-US" sz="2600" dirty="0">
                <a:solidFill>
                  <a:schemeClr val="bg1">
                    <a:lumMod val="95000"/>
                    <a:lumOff val="5000"/>
                  </a:schemeClr>
                </a:solidFill>
                <a:latin typeface="PT Sans" panose="020B0503020203020204" pitchFamily="34" charset="77"/>
              </a:rPr>
            </a:br>
            <a:r>
              <a:rPr lang="en-US" sz="2400" dirty="0">
                <a:solidFill>
                  <a:schemeClr val="bg1">
                    <a:lumMod val="95000"/>
                    <a:lumOff val="5000"/>
                  </a:schemeClr>
                </a:solidFill>
                <a:latin typeface="PT Sans" panose="020B0503020203020204" pitchFamily="34" charset="77"/>
              </a:rPr>
              <a:t>Apply appropriate academic and technical skills.</a:t>
            </a:r>
            <a:br>
              <a:rPr lang="en-US" sz="2400" dirty="0">
                <a:solidFill>
                  <a:schemeClr val="bg1">
                    <a:lumMod val="95000"/>
                    <a:lumOff val="5000"/>
                  </a:schemeClr>
                </a:solidFill>
                <a:latin typeface="PT Sans" panose="020B0503020203020204" pitchFamily="34" charset="77"/>
              </a:rPr>
            </a:br>
            <a:r>
              <a:rPr lang="en-US" sz="2400" dirty="0">
                <a:solidFill>
                  <a:schemeClr val="bg1">
                    <a:lumMod val="95000"/>
                    <a:lumOff val="5000"/>
                  </a:schemeClr>
                </a:solidFill>
                <a:latin typeface="PT Sans" panose="020B0503020203020204" pitchFamily="34" charset="77"/>
              </a:rPr>
              <a:t>Demonstrate creativity and innovation.</a:t>
            </a:r>
            <a:br>
              <a:rPr lang="en-US" sz="2600" dirty="0">
                <a:solidFill>
                  <a:schemeClr val="bg1">
                    <a:lumMod val="95000"/>
                    <a:lumOff val="5000"/>
                  </a:schemeClr>
                </a:solidFill>
              </a:rPr>
            </a:br>
            <a:br>
              <a:rPr lang="en-US" sz="2600" dirty="0">
                <a:solidFill>
                  <a:schemeClr val="bg1">
                    <a:lumMod val="95000"/>
                    <a:lumOff val="5000"/>
                  </a:schemeClr>
                </a:solidFill>
              </a:rPr>
            </a:br>
            <a:endParaRPr lang="en-US" sz="2600" dirty="0">
              <a:solidFill>
                <a:schemeClr val="bg1">
                  <a:lumMod val="95000"/>
                  <a:lumOff val="5000"/>
                </a:schemeClr>
              </a:solidFill>
            </a:endParaRPr>
          </a:p>
        </p:txBody>
      </p:sp>
    </p:spTree>
    <p:extLst>
      <p:ext uri="{BB962C8B-B14F-4D97-AF65-F5344CB8AC3E}">
        <p14:creationId xmlns:p14="http://schemas.microsoft.com/office/powerpoint/2010/main" val="12171922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CBE53889-3B53-044A-A6FA-1DC2C6380061}"/>
              </a:ext>
            </a:extLst>
          </p:cNvPr>
          <p:cNvSpPr>
            <a:spLocks noGrp="1"/>
          </p:cNvSpPr>
          <p:nvPr>
            <p:ph type="title"/>
          </p:nvPr>
        </p:nvSpPr>
        <p:spPr>
          <a:xfrm>
            <a:off x="7559812" y="2723322"/>
            <a:ext cx="3510355" cy="2236738"/>
          </a:xfrm>
        </p:spPr>
        <p:txBody>
          <a:bodyPr vert="horz" lIns="91440" tIns="45720" rIns="91440" bIns="45720" rtlCol="0" anchor="b">
            <a:normAutofit fontScale="90000"/>
          </a:bodyPr>
          <a:lstStyle/>
          <a:p>
            <a:r>
              <a:rPr lang="en-US" sz="3100" dirty="0">
                <a:solidFill>
                  <a:srgbClr val="FFFFFF"/>
                </a:solidFill>
                <a:latin typeface="PT Sans" panose="020B0503020203020204" pitchFamily="34" charset="77"/>
              </a:rPr>
              <a:t>This may look a little more familiar.  The insulin pump has come a long way!</a:t>
            </a:r>
            <a:br>
              <a:rPr lang="en-US" sz="3100" dirty="0">
                <a:solidFill>
                  <a:srgbClr val="FFFFFF"/>
                </a:solidFill>
              </a:rPr>
            </a:br>
            <a:endParaRPr lang="en-US" sz="3100" dirty="0">
              <a:solidFill>
                <a:srgbClr val="FFFFFF"/>
              </a:solidFill>
            </a:endParaRPr>
          </a:p>
        </p:txBody>
      </p:sp>
      <p:sp>
        <p:nvSpPr>
          <p:cNvPr id="19"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 name="Content Placeholder 4">
            <a:extLst>
              <a:ext uri="{FF2B5EF4-FFF2-40B4-BE49-F238E27FC236}">
                <a16:creationId xmlns:a16="http://schemas.microsoft.com/office/drawing/2014/main" id="{F466E399-D54B-BF4E-9EFA-A2816808F3BA}"/>
              </a:ext>
            </a:extLst>
          </p:cNvPr>
          <p:cNvPicPr>
            <a:picLocks noGrp="1" noChangeAspect="1"/>
          </p:cNvPicPr>
          <p:nvPr>
            <p:ph idx="1"/>
          </p:nvPr>
        </p:nvPicPr>
        <p:blipFill rotWithShape="1">
          <a:blip r:embed="rId3"/>
          <a:srcRect r="6801" b="-1"/>
          <a:stretch/>
        </p:blipFill>
        <p:spPr>
          <a:xfrm>
            <a:off x="1258859" y="1120046"/>
            <a:ext cx="5635819" cy="3509504"/>
          </a:xfrm>
          <a:prstGeom prst="rect">
            <a:avLst/>
          </a:prstGeom>
        </p:spPr>
      </p:pic>
    </p:spTree>
    <p:extLst>
      <p:ext uri="{BB962C8B-B14F-4D97-AF65-F5344CB8AC3E}">
        <p14:creationId xmlns:p14="http://schemas.microsoft.com/office/powerpoint/2010/main" val="3984769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EADCAF8-8823-4E89-8612-21029831A4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8CA07B2-0819-4B62-9425-7A52BBDD7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02BEE4-A5D4-40AF-882D-49D34B086F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p:grpSpPr>
        <p:sp>
          <p:nvSpPr>
            <p:cNvPr id="13" name="Freeform: Shape 12">
              <a:extLst>
                <a:ext uri="{FF2B5EF4-FFF2-40B4-BE49-F238E27FC236}">
                  <a16:creationId xmlns:a16="http://schemas.microsoft.com/office/drawing/2014/main" id="{0F5843EB-154F-4459-8954-BB1DF64BBD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5905135-55D9-431B-8D5A-4C5C92B1FE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B732812-A0BB-4324-B390-DFEF26C109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01FEC055-6F76-4E20-BC93-76C2F58EAF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D74CD21D-122E-4F3D-82AF-F4A37C278A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5A7FF51F-3820-41BE-8690-7E758ECFA7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gradFill>
              <a:gsLst>
                <a:gs pos="813">
                  <a:schemeClr val="bg1">
                    <a:alpha val="41000"/>
                  </a:schemeClr>
                </a:gs>
                <a:gs pos="20000">
                  <a:schemeClr val="accent5">
                    <a:lumMod val="85000"/>
                    <a:alpha val="56000"/>
                  </a:schemeClr>
                </a:gs>
                <a:gs pos="44000">
                  <a:schemeClr val="accent6">
                    <a:lumMod val="40000"/>
                    <a:lumOff val="60000"/>
                    <a:alpha val="57000"/>
                  </a:schemeClr>
                </a:gs>
                <a:gs pos="100000">
                  <a:schemeClr val="bg1">
                    <a:alpha val="59000"/>
                  </a:schemeClr>
                </a:gs>
                <a:gs pos="74000">
                  <a:schemeClr val="accent1">
                    <a:lumMod val="91000"/>
                    <a:lumOff val="9000"/>
                    <a:alpha val="34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85EAD889-EA4D-485F-BA9C-F6473A432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0A7E5EAA-4E1B-F64F-8FE2-2C073B78EBB0}"/>
              </a:ext>
            </a:extLst>
          </p:cNvPr>
          <p:cNvSpPr>
            <a:spLocks noGrp="1"/>
          </p:cNvSpPr>
          <p:nvPr>
            <p:ph type="ctrTitle"/>
          </p:nvPr>
        </p:nvSpPr>
        <p:spPr>
          <a:xfrm>
            <a:off x="3045368" y="2043663"/>
            <a:ext cx="6105194" cy="2031055"/>
          </a:xfrm>
        </p:spPr>
        <p:txBody>
          <a:bodyPr>
            <a:normAutofit/>
          </a:bodyPr>
          <a:lstStyle/>
          <a:p>
            <a:r>
              <a:rPr lang="en-US" sz="5200" dirty="0">
                <a:solidFill>
                  <a:schemeClr val="tx2"/>
                </a:solidFill>
                <a:latin typeface="PT Sans" panose="020B0503020203020204" pitchFamily="34" charset="77"/>
              </a:rPr>
              <a:t>The History &amp; Future of Medicine</a:t>
            </a:r>
          </a:p>
        </p:txBody>
      </p:sp>
      <p:sp>
        <p:nvSpPr>
          <p:cNvPr id="3" name="Subtitle 2">
            <a:extLst>
              <a:ext uri="{FF2B5EF4-FFF2-40B4-BE49-F238E27FC236}">
                <a16:creationId xmlns:a16="http://schemas.microsoft.com/office/drawing/2014/main" id="{53B38FFD-96E7-2F4E-A82E-CFE52EDB8593}"/>
              </a:ext>
            </a:extLst>
          </p:cNvPr>
          <p:cNvSpPr>
            <a:spLocks noGrp="1"/>
          </p:cNvSpPr>
          <p:nvPr>
            <p:ph type="subTitle" idx="1"/>
          </p:nvPr>
        </p:nvSpPr>
        <p:spPr>
          <a:xfrm>
            <a:off x="3045368" y="4160126"/>
            <a:ext cx="6105194" cy="682079"/>
          </a:xfrm>
        </p:spPr>
        <p:txBody>
          <a:bodyPr>
            <a:normAutofit fontScale="85000" lnSpcReduction="20000"/>
          </a:bodyPr>
          <a:lstStyle/>
          <a:p>
            <a:r>
              <a:rPr lang="en-US" dirty="0">
                <a:solidFill>
                  <a:schemeClr val="tx2"/>
                </a:solidFill>
                <a:latin typeface="PT Sans" panose="020B0503020203020204" pitchFamily="34" charset="77"/>
              </a:rPr>
              <a:t>Jan Mould, RN, BSN, MEd</a:t>
            </a:r>
          </a:p>
          <a:p>
            <a:r>
              <a:rPr lang="en-US" dirty="0">
                <a:solidFill>
                  <a:schemeClr val="tx2"/>
                </a:solidFill>
                <a:latin typeface="PT Sans" panose="020B0503020203020204" pitchFamily="34" charset="77"/>
              </a:rPr>
              <a:t>HOSA - Future Health Professionals</a:t>
            </a:r>
          </a:p>
        </p:txBody>
      </p:sp>
    </p:spTree>
    <p:extLst>
      <p:ext uri="{BB962C8B-B14F-4D97-AF65-F5344CB8AC3E}">
        <p14:creationId xmlns:p14="http://schemas.microsoft.com/office/powerpoint/2010/main" val="408999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86863BC9-3334-BD4F-91DB-52CB323AF94B}"/>
              </a:ext>
            </a:extLst>
          </p:cNvPr>
          <p:cNvSpPr>
            <a:spLocks noGrp="1"/>
          </p:cNvSpPr>
          <p:nvPr>
            <p:ph type="title"/>
          </p:nvPr>
        </p:nvSpPr>
        <p:spPr>
          <a:xfrm>
            <a:off x="8671919" y="281222"/>
            <a:ext cx="2926080" cy="2468880"/>
          </a:xfrm>
        </p:spPr>
        <p:txBody>
          <a:bodyPr vert="horz" lIns="91440" tIns="45720" rIns="91440" bIns="45720" rtlCol="0" anchor="b">
            <a:normAutofit/>
          </a:bodyPr>
          <a:lstStyle/>
          <a:p>
            <a:r>
              <a:rPr lang="en-US" sz="4000" dirty="0">
                <a:latin typeface="PT Sans" panose="020B0503020203020204" pitchFamily="34" charset="77"/>
              </a:rPr>
              <a:t>The Vacation Discovery </a:t>
            </a:r>
          </a:p>
        </p:txBody>
      </p:sp>
      <p:sp>
        <p:nvSpPr>
          <p:cNvPr id="9" name="Content Placeholder 8">
            <a:extLst>
              <a:ext uri="{FF2B5EF4-FFF2-40B4-BE49-F238E27FC236}">
                <a16:creationId xmlns:a16="http://schemas.microsoft.com/office/drawing/2014/main" id="{C2C38B4E-0911-432D-9EA1-14E7C30C0DFE}"/>
              </a:ext>
            </a:extLst>
          </p:cNvPr>
          <p:cNvSpPr>
            <a:spLocks noGrp="1"/>
          </p:cNvSpPr>
          <p:nvPr>
            <p:ph idx="1"/>
          </p:nvPr>
        </p:nvSpPr>
        <p:spPr>
          <a:xfrm>
            <a:off x="8700070" y="2758564"/>
            <a:ext cx="2926080" cy="1307592"/>
          </a:xfrm>
        </p:spPr>
        <p:txBody>
          <a:bodyPr vert="horz" lIns="91440" tIns="45720" rIns="91440" bIns="45720" rtlCol="0">
            <a:normAutofit/>
          </a:bodyPr>
          <a:lstStyle/>
          <a:p>
            <a:pPr marL="0" indent="0">
              <a:buNone/>
            </a:pPr>
            <a:r>
              <a:rPr lang="en-US" sz="2000" dirty="0">
                <a:latin typeface="PT Sans" panose="020B0503020203020204" pitchFamily="34" charset="77"/>
              </a:rPr>
              <a:t>Sir Alexander Fleming</a:t>
            </a:r>
          </a:p>
        </p:txBody>
      </p:sp>
      <p:sp>
        <p:nvSpPr>
          <p:cNvPr id="45"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Shape 48">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4" name="Content Placeholder 3">
            <a:extLst>
              <a:ext uri="{FF2B5EF4-FFF2-40B4-BE49-F238E27FC236}">
                <a16:creationId xmlns:a16="http://schemas.microsoft.com/office/drawing/2014/main" id="{C421E1BF-F5E0-274F-B189-145D953F6B9C}"/>
              </a:ext>
            </a:extLst>
          </p:cNvPr>
          <p:cNvPicPr>
            <a:picLocks noChangeAspect="1"/>
          </p:cNvPicPr>
          <p:nvPr/>
        </p:nvPicPr>
        <p:blipFill rotWithShape="1">
          <a:blip r:embed="rId3"/>
          <a:srcRect r="1" b="8100"/>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163872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8"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6941B48-E6A9-8F46-9E4B-C80EA23803F9}"/>
              </a:ext>
            </a:extLst>
          </p:cNvPr>
          <p:cNvSpPr>
            <a:spLocks noGrp="1"/>
          </p:cNvSpPr>
          <p:nvPr>
            <p:ph type="title"/>
          </p:nvPr>
        </p:nvSpPr>
        <p:spPr>
          <a:xfrm>
            <a:off x="838200" y="963877"/>
            <a:ext cx="3494362" cy="4930246"/>
          </a:xfrm>
        </p:spPr>
        <p:txBody>
          <a:bodyPr>
            <a:normAutofit/>
          </a:bodyPr>
          <a:lstStyle/>
          <a:p>
            <a:pPr algn="r"/>
            <a:r>
              <a:rPr lang="en-US" dirty="0">
                <a:solidFill>
                  <a:schemeClr val="accent1"/>
                </a:solidFill>
                <a:latin typeface="PT Sans" panose="020B0503020203020204" pitchFamily="34" charset="77"/>
              </a:rPr>
              <a:t>The Nanny Apron</a:t>
            </a:r>
          </a:p>
        </p:txBody>
      </p:sp>
      <p:cxnSp>
        <p:nvCxnSpPr>
          <p:cNvPr id="22" name="Straight Connector 2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F4B7ED-5299-654A-8339-F35F7D8E5869}"/>
              </a:ext>
            </a:extLst>
          </p:cNvPr>
          <p:cNvSpPr>
            <a:spLocks noGrp="1"/>
          </p:cNvSpPr>
          <p:nvPr>
            <p:ph idx="1"/>
          </p:nvPr>
        </p:nvSpPr>
        <p:spPr>
          <a:xfrm>
            <a:off x="4976031" y="963877"/>
            <a:ext cx="6377769" cy="1458689"/>
          </a:xfrm>
        </p:spPr>
        <p:txBody>
          <a:bodyPr anchor="ctr">
            <a:normAutofit/>
          </a:bodyPr>
          <a:lstStyle/>
          <a:p>
            <a:pPr marL="0" indent="0">
              <a:buNone/>
            </a:pPr>
            <a:r>
              <a:rPr lang="en-US" sz="3200" dirty="0">
                <a:latin typeface="PT Sans" panose="020B0503020203020204" pitchFamily="34" charset="77"/>
              </a:rPr>
              <a:t>Not all discoveries or inventions are complicated.</a:t>
            </a:r>
          </a:p>
          <a:p>
            <a:pPr marL="0" indent="0">
              <a:buNone/>
            </a:pPr>
            <a:endParaRPr lang="en-US" sz="2400" dirty="0"/>
          </a:p>
        </p:txBody>
      </p:sp>
      <p:pic>
        <p:nvPicPr>
          <p:cNvPr id="4" name="Picture 3">
            <a:extLst>
              <a:ext uri="{FF2B5EF4-FFF2-40B4-BE49-F238E27FC236}">
                <a16:creationId xmlns:a16="http://schemas.microsoft.com/office/drawing/2014/main" id="{DD7EF706-0468-C24B-B44B-E420420B3938}"/>
              </a:ext>
            </a:extLst>
          </p:cNvPr>
          <p:cNvPicPr>
            <a:picLocks noChangeAspect="1"/>
          </p:cNvPicPr>
          <p:nvPr/>
        </p:nvPicPr>
        <p:blipFill>
          <a:blip r:embed="rId3"/>
          <a:stretch>
            <a:fillRect/>
          </a:stretch>
        </p:blipFill>
        <p:spPr>
          <a:xfrm>
            <a:off x="6791072" y="1947552"/>
            <a:ext cx="3214031" cy="43630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6404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20F2D3-DBC1-0342-B514-9CC3877D62B8}"/>
              </a:ext>
            </a:extLst>
          </p:cNvPr>
          <p:cNvSpPr>
            <a:spLocks noGrp="1"/>
          </p:cNvSpPr>
          <p:nvPr>
            <p:ph sz="half" idx="1"/>
          </p:nvPr>
        </p:nvSpPr>
        <p:spPr>
          <a:xfrm>
            <a:off x="4215161" y="356187"/>
            <a:ext cx="2878409" cy="1792281"/>
          </a:xfrm>
        </p:spPr>
        <p:txBody>
          <a:bodyPr anchor="ctr">
            <a:normAutofit/>
          </a:bodyPr>
          <a:lstStyle/>
          <a:p>
            <a:pPr marL="0" indent="0">
              <a:buNone/>
            </a:pPr>
            <a:r>
              <a:rPr lang="en-US" sz="2000" dirty="0">
                <a:latin typeface="PT Sans" panose="020B0503020203020204" pitchFamily="34" charset="77"/>
              </a:rPr>
              <a:t>What is genetic design?</a:t>
            </a:r>
          </a:p>
          <a:p>
            <a:pPr marL="0" indent="0">
              <a:buNone/>
            </a:pPr>
            <a:endParaRPr lang="en-US" sz="2000" dirty="0">
              <a:latin typeface="PT Sans" panose="020B0503020203020204" pitchFamily="34" charset="77"/>
            </a:endParaRPr>
          </a:p>
          <a:p>
            <a:pPr marL="0" indent="0">
              <a:buNone/>
            </a:pPr>
            <a:r>
              <a:rPr lang="en-US" sz="2000" dirty="0">
                <a:latin typeface="PT Sans" panose="020B0503020203020204" pitchFamily="34" charset="77"/>
              </a:rPr>
              <a:t>How far should we go?</a:t>
            </a:r>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379B6AF-C8C6-814C-8604-BA744F997DE9}"/>
              </a:ext>
            </a:extLst>
          </p:cNvPr>
          <p:cNvSpPr>
            <a:spLocks noGrp="1"/>
          </p:cNvSpPr>
          <p:nvPr>
            <p:ph sz="half" idx="2"/>
          </p:nvPr>
        </p:nvSpPr>
        <p:spPr>
          <a:xfrm>
            <a:off x="8386139" y="3143438"/>
            <a:ext cx="3474621" cy="2780412"/>
          </a:xfrm>
        </p:spPr>
        <p:txBody>
          <a:bodyPr anchor="ctr">
            <a:normAutofit/>
          </a:bodyPr>
          <a:lstStyle/>
          <a:p>
            <a:r>
              <a:rPr lang="en-US" sz="2000" dirty="0">
                <a:latin typeface="PT Sans" panose="020B0503020203020204" pitchFamily="34" charset="77"/>
              </a:rPr>
              <a:t>Why or Why Not?</a:t>
            </a:r>
          </a:p>
          <a:p>
            <a:r>
              <a:rPr lang="en-US" sz="2000" dirty="0">
                <a:latin typeface="PT Sans" panose="020B0503020203020204" pitchFamily="34" charset="77"/>
                <a:hlinkClick r:id="rId3"/>
              </a:rPr>
              <a:t>National Human Genome Research Institute</a:t>
            </a:r>
            <a:endParaRPr lang="en-US" sz="2000" dirty="0">
              <a:latin typeface="PT Sans" panose="020B0503020203020204" pitchFamily="34" charset="77"/>
            </a:endParaRPr>
          </a:p>
        </p:txBody>
      </p:sp>
    </p:spTree>
    <p:extLst>
      <p:ext uri="{BB962C8B-B14F-4D97-AF65-F5344CB8AC3E}">
        <p14:creationId xmlns:p14="http://schemas.microsoft.com/office/powerpoint/2010/main" val="141010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checkerboard(across)">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checkerboard(across)">
                                      <p:cBhvr>
                                        <p:cTn id="2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Rectangle 10">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0BF36E-FE88-D14F-A4FA-6D36C792783C}"/>
              </a:ext>
            </a:extLst>
          </p:cNvPr>
          <p:cNvSpPr>
            <a:spLocks noGrp="1"/>
          </p:cNvSpPr>
          <p:nvPr>
            <p:ph type="title"/>
          </p:nvPr>
        </p:nvSpPr>
        <p:spPr>
          <a:xfrm>
            <a:off x="992206" y="1608667"/>
            <a:ext cx="2823275" cy="4501127"/>
          </a:xfrm>
        </p:spPr>
        <p:txBody>
          <a:bodyPr anchor="t">
            <a:normAutofit/>
          </a:bodyPr>
          <a:lstStyle/>
          <a:p>
            <a:r>
              <a:rPr lang="en-US" sz="3200" b="1" i="1" dirty="0">
                <a:latin typeface="PT Sans" panose="020B0503020203020204" pitchFamily="34" charset="77"/>
                <a:hlinkClick r:id="rId3">
                  <a:extLst>
                    <a:ext uri="{A12FA001-AC4F-418D-AE19-62706E023703}">
                      <ahyp:hlinkClr xmlns:ahyp="http://schemas.microsoft.com/office/drawing/2018/hyperlinkcolor" val="tx"/>
                    </a:ext>
                  </a:extLst>
                </a:hlinkClick>
              </a:rPr>
              <a:t>Biomedical Debate- guidelines</a:t>
            </a:r>
            <a:br>
              <a:rPr lang="en-US" sz="3200" b="1" i="1" dirty="0"/>
            </a:br>
            <a:endParaRPr lang="en-US" sz="3200" dirty="0">
              <a:solidFill>
                <a:srgbClr val="FFFFFF"/>
              </a:solidFill>
            </a:endParaRPr>
          </a:p>
        </p:txBody>
      </p:sp>
      <p:sp>
        <p:nvSpPr>
          <p:cNvPr id="3" name="Content Placeholder 2">
            <a:extLst>
              <a:ext uri="{FF2B5EF4-FFF2-40B4-BE49-F238E27FC236}">
                <a16:creationId xmlns:a16="http://schemas.microsoft.com/office/drawing/2014/main" id="{7A819262-BB7F-B545-92B2-776FCC23D07B}"/>
              </a:ext>
            </a:extLst>
          </p:cNvPr>
          <p:cNvSpPr>
            <a:spLocks noGrp="1"/>
          </p:cNvSpPr>
          <p:nvPr>
            <p:ph sz="half" idx="1"/>
          </p:nvPr>
        </p:nvSpPr>
        <p:spPr>
          <a:xfrm>
            <a:off x="4547698" y="1608667"/>
            <a:ext cx="3421958" cy="4501127"/>
          </a:xfrm>
        </p:spPr>
        <p:txBody>
          <a:bodyPr>
            <a:normAutofit/>
          </a:bodyPr>
          <a:lstStyle/>
          <a:p>
            <a:pPr marL="0" indent="0">
              <a:buNone/>
            </a:pPr>
            <a:r>
              <a:rPr lang="en-US" dirty="0">
                <a:latin typeface="PT Sans" panose="020B0503020203020204" pitchFamily="34" charset="77"/>
              </a:rPr>
              <a:t>2020 – 2021 Biomedical Debate Topic:</a:t>
            </a:r>
          </a:p>
          <a:p>
            <a:pPr marL="0" indent="0">
              <a:buNone/>
            </a:pPr>
            <a:r>
              <a:rPr lang="en-US" dirty="0">
                <a:latin typeface="PT Sans" panose="020B0503020203020204" pitchFamily="34" charset="77"/>
              </a:rPr>
              <a:t>Designer Babies:  Parents should be allowed to genetically design their offspring.</a:t>
            </a:r>
          </a:p>
          <a:p>
            <a:endParaRPr lang="en-US" sz="2000" dirty="0"/>
          </a:p>
        </p:txBody>
      </p:sp>
    </p:spTree>
    <p:extLst>
      <p:ext uri="{BB962C8B-B14F-4D97-AF65-F5344CB8AC3E}">
        <p14:creationId xmlns:p14="http://schemas.microsoft.com/office/powerpoint/2010/main" val="13300813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D3A239-FB6B-C84B-9A68-E1589B6BCA38}"/>
              </a:ext>
            </a:extLst>
          </p:cNvPr>
          <p:cNvSpPr>
            <a:spLocks noGrp="1"/>
          </p:cNvSpPr>
          <p:nvPr>
            <p:ph type="title"/>
          </p:nvPr>
        </p:nvSpPr>
        <p:spPr>
          <a:xfrm>
            <a:off x="804672" y="1412489"/>
            <a:ext cx="2871095" cy="2156621"/>
          </a:xfrm>
        </p:spPr>
        <p:txBody>
          <a:bodyPr anchor="t">
            <a:noAutofit/>
          </a:bodyPr>
          <a:lstStyle/>
          <a:p>
            <a:r>
              <a:rPr lang="en-US" sz="3200" dirty="0">
                <a:solidFill>
                  <a:srgbClr val="FFFFFF"/>
                </a:solidFill>
                <a:latin typeface="PT Sans" panose="020B0503020203020204" pitchFamily="34" charset="77"/>
              </a:rPr>
              <a:t>What does the future hold for healthcare and new innovations?  </a:t>
            </a:r>
          </a:p>
        </p:txBody>
      </p:sp>
      <p:sp>
        <p:nvSpPr>
          <p:cNvPr id="3" name="Content Placeholder 2">
            <a:extLst>
              <a:ext uri="{FF2B5EF4-FFF2-40B4-BE49-F238E27FC236}">
                <a16:creationId xmlns:a16="http://schemas.microsoft.com/office/drawing/2014/main" id="{230AC6E5-61D5-4746-9CE2-06A6286B80E0}"/>
              </a:ext>
            </a:extLst>
          </p:cNvPr>
          <p:cNvSpPr>
            <a:spLocks noGrp="1"/>
          </p:cNvSpPr>
          <p:nvPr>
            <p:ph sz="half" idx="1"/>
          </p:nvPr>
        </p:nvSpPr>
        <p:spPr>
          <a:xfrm>
            <a:off x="5198993" y="1412489"/>
            <a:ext cx="2926080" cy="4363844"/>
          </a:xfrm>
        </p:spPr>
        <p:txBody>
          <a:bodyPr>
            <a:normAutofit/>
          </a:bodyPr>
          <a:lstStyle/>
          <a:p>
            <a:pPr marL="0" indent="0">
              <a:buNone/>
            </a:pPr>
            <a:r>
              <a:rPr lang="en-US" i="1" dirty="0">
                <a:latin typeface="PT Sans" panose="020B0503020203020204" pitchFamily="34" charset="77"/>
              </a:rPr>
              <a:t>What do we not have vaccines for?</a:t>
            </a:r>
          </a:p>
          <a:p>
            <a:pPr marL="0" indent="0">
              <a:buNone/>
            </a:pPr>
            <a:r>
              <a:rPr lang="en-US" dirty="0">
                <a:latin typeface="PT Sans" panose="020B0503020203020204" pitchFamily="34" charset="77"/>
              </a:rPr>
              <a:t>COVID – 19</a:t>
            </a:r>
          </a:p>
          <a:p>
            <a:pPr marL="0" indent="0">
              <a:buNone/>
            </a:pPr>
            <a:r>
              <a:rPr lang="en-US" dirty="0">
                <a:latin typeface="PT Sans" panose="020B0503020203020204" pitchFamily="34" charset="77"/>
              </a:rPr>
              <a:t>Diabetes</a:t>
            </a:r>
          </a:p>
          <a:p>
            <a:pPr marL="0" indent="0">
              <a:buNone/>
            </a:pPr>
            <a:r>
              <a:rPr lang="en-US" dirty="0">
                <a:latin typeface="PT Sans" panose="020B0503020203020204" pitchFamily="34" charset="77"/>
              </a:rPr>
              <a:t>Cancer</a:t>
            </a:r>
          </a:p>
          <a:p>
            <a:pPr marL="0" indent="0">
              <a:buNone/>
            </a:pPr>
            <a:r>
              <a:rPr lang="en-US" dirty="0">
                <a:latin typeface="PT Sans" panose="020B0503020203020204" pitchFamily="34" charset="77"/>
              </a:rPr>
              <a:t>HIV </a:t>
            </a:r>
          </a:p>
          <a:p>
            <a:pPr marL="0" indent="0">
              <a:buNone/>
            </a:pPr>
            <a:r>
              <a:rPr lang="en-US" dirty="0">
                <a:latin typeface="PT Sans" panose="020B0503020203020204" pitchFamily="34" charset="77"/>
              </a:rPr>
              <a:t>………………</a:t>
            </a:r>
          </a:p>
          <a:p>
            <a:pPr marL="0" indent="0">
              <a:buNone/>
            </a:pPr>
            <a:endParaRPr lang="en-US" sz="2000" dirty="0"/>
          </a:p>
          <a:p>
            <a:endParaRPr lang="en-US" sz="2000" dirty="0"/>
          </a:p>
        </p:txBody>
      </p:sp>
      <p:sp>
        <p:nvSpPr>
          <p:cNvPr id="4" name="Content Placeholder 3">
            <a:extLst>
              <a:ext uri="{FF2B5EF4-FFF2-40B4-BE49-F238E27FC236}">
                <a16:creationId xmlns:a16="http://schemas.microsoft.com/office/drawing/2014/main" id="{B49604B9-3FED-774C-953C-F9A5D4259CE4}"/>
              </a:ext>
            </a:extLst>
          </p:cNvPr>
          <p:cNvSpPr>
            <a:spLocks noGrp="1"/>
          </p:cNvSpPr>
          <p:nvPr>
            <p:ph sz="half" idx="2"/>
          </p:nvPr>
        </p:nvSpPr>
        <p:spPr>
          <a:xfrm>
            <a:off x="8451604" y="1412489"/>
            <a:ext cx="2926080" cy="4363844"/>
          </a:xfrm>
        </p:spPr>
        <p:txBody>
          <a:bodyPr>
            <a:normAutofit/>
          </a:bodyPr>
          <a:lstStyle/>
          <a:p>
            <a:pPr marL="0" indent="0">
              <a:buNone/>
            </a:pPr>
            <a:r>
              <a:rPr lang="en-US" i="1" dirty="0">
                <a:latin typeface="PT Sans" panose="020B0503020203020204" pitchFamily="34" charset="77"/>
              </a:rPr>
              <a:t>Equipment:  </a:t>
            </a:r>
          </a:p>
          <a:p>
            <a:pPr marL="0" indent="0">
              <a:buNone/>
            </a:pPr>
            <a:r>
              <a:rPr lang="en-US" dirty="0">
                <a:latin typeface="PT Sans" panose="020B0503020203020204" pitchFamily="34" charset="77"/>
              </a:rPr>
              <a:t>What is needed?</a:t>
            </a:r>
          </a:p>
        </p:txBody>
      </p:sp>
    </p:spTree>
    <p:extLst>
      <p:ext uri="{BB962C8B-B14F-4D97-AF65-F5344CB8AC3E}">
        <p14:creationId xmlns:p14="http://schemas.microsoft.com/office/powerpoint/2010/main" val="148537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0B41F4-A4B1-C742-BC1E-44F9FF6EF033}"/>
              </a:ext>
            </a:extLst>
          </p:cNvPr>
          <p:cNvSpPr>
            <a:spLocks noGrp="1"/>
          </p:cNvSpPr>
          <p:nvPr>
            <p:ph type="title"/>
          </p:nvPr>
        </p:nvSpPr>
        <p:spPr>
          <a:xfrm>
            <a:off x="764949" y="3499076"/>
            <a:ext cx="6053558" cy="2424774"/>
          </a:xfrm>
        </p:spPr>
        <p:txBody>
          <a:bodyPr>
            <a:normAutofit/>
          </a:bodyPr>
          <a:lstStyle/>
          <a:p>
            <a:r>
              <a:rPr lang="en-US" dirty="0">
                <a:solidFill>
                  <a:srgbClr val="FFFFFF"/>
                </a:solidFill>
                <a:latin typeface="PT Sans" panose="020B0503020203020204" pitchFamily="34" charset="77"/>
              </a:rPr>
              <a:t>HOSA Alignment </a:t>
            </a:r>
          </a:p>
        </p:txBody>
      </p:sp>
      <p:sp>
        <p:nvSpPr>
          <p:cNvPr id="11" name="Freeform: Shape 10">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BE29340-9A93-C04D-87DB-F78BA4B539F1}"/>
              </a:ext>
            </a:extLst>
          </p:cNvPr>
          <p:cNvSpPr>
            <a:spLocks noGrp="1"/>
          </p:cNvSpPr>
          <p:nvPr>
            <p:ph sz="half" idx="1"/>
          </p:nvPr>
        </p:nvSpPr>
        <p:spPr>
          <a:xfrm>
            <a:off x="4215161" y="356187"/>
            <a:ext cx="2878409" cy="1792281"/>
          </a:xfrm>
        </p:spPr>
        <p:txBody>
          <a:bodyPr anchor="ctr">
            <a:normAutofit fontScale="92500"/>
          </a:bodyPr>
          <a:lstStyle/>
          <a:p>
            <a:pPr marL="0" indent="0" algn="ctr">
              <a:buNone/>
            </a:pPr>
            <a:r>
              <a:rPr lang="en-US" dirty="0">
                <a:latin typeface="PT Sans" panose="020B0503020203020204" pitchFamily="34" charset="77"/>
              </a:rPr>
              <a:t>Middle School Event</a:t>
            </a:r>
          </a:p>
          <a:p>
            <a:pPr marL="0" indent="0" algn="ctr">
              <a:buNone/>
            </a:pPr>
            <a:r>
              <a:rPr lang="en-US" dirty="0">
                <a:latin typeface="PT Sans" panose="020B0503020203020204" pitchFamily="34" charset="77"/>
                <a:hlinkClick r:id="rId2"/>
              </a:rPr>
              <a:t>Exploring Medical Innovation</a:t>
            </a:r>
            <a:endParaRPr lang="en-US" dirty="0">
              <a:latin typeface="PT Sans" panose="020B0503020203020204" pitchFamily="34" charset="77"/>
            </a:endParaRPr>
          </a:p>
          <a:p>
            <a:pPr marL="0" indent="0">
              <a:buNone/>
            </a:pPr>
            <a:endParaRPr lang="en-US" sz="2000" dirty="0"/>
          </a:p>
        </p:txBody>
      </p:sp>
      <p:sp>
        <p:nvSpPr>
          <p:cNvPr id="17" name="Freeform: Shape 16">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39F2485E-9BC3-1449-90A9-D390506B7B60}"/>
              </a:ext>
            </a:extLst>
          </p:cNvPr>
          <p:cNvSpPr>
            <a:spLocks noGrp="1"/>
          </p:cNvSpPr>
          <p:nvPr>
            <p:ph sz="half" idx="2"/>
          </p:nvPr>
        </p:nvSpPr>
        <p:spPr>
          <a:xfrm>
            <a:off x="8386139" y="3143438"/>
            <a:ext cx="3474621" cy="2780412"/>
          </a:xfrm>
        </p:spPr>
        <p:txBody>
          <a:bodyPr tIns="91440" bIns="0" anchor="ctr">
            <a:normAutofit fontScale="92500"/>
          </a:bodyPr>
          <a:lstStyle/>
          <a:p>
            <a:pPr marL="0" indent="0" algn="ctr">
              <a:buNone/>
            </a:pPr>
            <a:r>
              <a:rPr lang="en-US" dirty="0">
                <a:latin typeface="PT Sans" panose="020B0503020203020204" pitchFamily="34" charset="77"/>
              </a:rPr>
              <a:t>Secondary &amp;</a:t>
            </a:r>
          </a:p>
          <a:p>
            <a:pPr marL="0" indent="0" algn="ctr">
              <a:buNone/>
            </a:pPr>
            <a:r>
              <a:rPr lang="en-US" dirty="0">
                <a:latin typeface="PT Sans" panose="020B0503020203020204" pitchFamily="34" charset="77"/>
              </a:rPr>
              <a:t> Postsecondary/</a:t>
            </a:r>
          </a:p>
          <a:p>
            <a:pPr marL="0" indent="0" algn="ctr">
              <a:buNone/>
            </a:pPr>
            <a:r>
              <a:rPr lang="en-US" dirty="0">
                <a:latin typeface="PT Sans" panose="020B0503020203020204" pitchFamily="34" charset="77"/>
              </a:rPr>
              <a:t>Collegiate</a:t>
            </a:r>
          </a:p>
          <a:p>
            <a:pPr marL="0" indent="0" algn="ctr">
              <a:buNone/>
            </a:pPr>
            <a:r>
              <a:rPr lang="en-US" dirty="0">
                <a:latin typeface="PT Sans" panose="020B0503020203020204" pitchFamily="34" charset="77"/>
                <a:hlinkClick r:id="rId2"/>
              </a:rPr>
              <a:t>Medical Innovation</a:t>
            </a:r>
            <a:endParaRPr lang="en-US" dirty="0">
              <a:latin typeface="PT Sans" panose="020B0503020203020204" pitchFamily="34" charset="77"/>
            </a:endParaRPr>
          </a:p>
        </p:txBody>
      </p:sp>
    </p:spTree>
    <p:extLst>
      <p:ext uri="{BB962C8B-B14F-4D97-AF65-F5344CB8AC3E}">
        <p14:creationId xmlns:p14="http://schemas.microsoft.com/office/powerpoint/2010/main" val="429025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702</Words>
  <Application>Microsoft Macintosh PowerPoint</Application>
  <PresentationFormat>Widescreen</PresentationFormat>
  <Paragraphs>57</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PT Sans</vt:lpstr>
      <vt:lpstr>Rockwell</vt:lpstr>
      <vt:lpstr>Office Theme</vt:lpstr>
      <vt:lpstr>PowerPoint Presentation</vt:lpstr>
      <vt:lpstr>This may look a little more familiar.  The insulin pump has come a long way! </vt:lpstr>
      <vt:lpstr>The History &amp; Future of Medicine</vt:lpstr>
      <vt:lpstr>The Vacation Discovery </vt:lpstr>
      <vt:lpstr>The Nanny Apron</vt:lpstr>
      <vt:lpstr>PowerPoint Presentation</vt:lpstr>
      <vt:lpstr>Biomedical Debate- guidelines </vt:lpstr>
      <vt:lpstr>What does the future hold for healthcare and new innovations?  </vt:lpstr>
      <vt:lpstr>HOSA Alignment </vt:lpstr>
      <vt:lpstr>Learn More About It</vt:lpstr>
      <vt:lpstr>PowerPoint Presentation</vt:lpstr>
      <vt:lpstr>THE FUTURE IS YOURS!   </vt:lpstr>
      <vt:lpstr>NCHSE  Standard 3.1.3 Lessons 2, 3, 8, &amp; 11  Common Career Technical Core  Apply appropriate academic and technical skills. Demonstrate creativity and innovation.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10</cp:revision>
  <dcterms:created xsi:type="dcterms:W3CDTF">2020-07-27T17:43:47Z</dcterms:created>
  <dcterms:modified xsi:type="dcterms:W3CDTF">2021-08-10T13:59:14Z</dcterms:modified>
</cp:coreProperties>
</file>