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slideLayouts/slideLayout8.xml" ContentType="application/vnd.openxmlformats-officedocument.presentationml.slideLayout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8.xml" ContentType="application/vnd.openxmlformats-officedocument.theme+xml"/>
  <Override PartName="/ppt/slideLayouts/slideLayout10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5" r:id="rId2"/>
    <p:sldMasterId id="2147483707" r:id="rId3"/>
    <p:sldMasterId id="2147483650" r:id="rId4"/>
    <p:sldMasterId id="2147483657" r:id="rId5"/>
    <p:sldMasterId id="2147483659" r:id="rId6"/>
    <p:sldMasterId id="2147483662" r:id="rId7"/>
    <p:sldMasterId id="2147483665" r:id="rId8"/>
    <p:sldMasterId id="2147483670" r:id="rId9"/>
  </p:sldMasterIdLst>
  <p:notesMasterIdLst>
    <p:notesMasterId r:id="rId27"/>
  </p:notesMasterIdLst>
  <p:sldIdLst>
    <p:sldId id="311" r:id="rId10"/>
    <p:sldId id="271" r:id="rId11"/>
    <p:sldId id="298" r:id="rId12"/>
    <p:sldId id="299" r:id="rId13"/>
    <p:sldId id="297" r:id="rId14"/>
    <p:sldId id="313" r:id="rId15"/>
    <p:sldId id="314" r:id="rId16"/>
    <p:sldId id="315" r:id="rId17"/>
    <p:sldId id="316" r:id="rId18"/>
    <p:sldId id="317" r:id="rId19"/>
    <p:sldId id="320" r:id="rId20"/>
    <p:sldId id="289" r:id="rId21"/>
    <p:sldId id="291" r:id="rId22"/>
    <p:sldId id="319" r:id="rId23"/>
    <p:sldId id="276" r:id="rId24"/>
    <p:sldId id="305" r:id="rId25"/>
    <p:sldId id="293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608E"/>
    <a:srgbClr val="800000"/>
    <a:srgbClr val="D996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6" autoAdjust="0"/>
    <p:restoredTop sz="72496" autoAdjust="0"/>
  </p:normalViewPr>
  <p:slideViewPr>
    <p:cSldViewPr snapToGrid="0" snapToObjects="1">
      <p:cViewPr varScale="1">
        <p:scale>
          <a:sx n="113" d="100"/>
          <a:sy n="113" d="100"/>
        </p:scale>
        <p:origin x="1624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9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949409584418"/>
          <c:y val="0.0820120015864687"/>
          <c:w val="0.858209580801337"/>
          <c:h val="0.79647724570102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Chapters</c:v>
                </c:pt>
              </c:strCache>
            </c:strRef>
          </c:tx>
          <c:spPr>
            <a:ln>
              <a:solidFill>
                <a:srgbClr val="800000"/>
              </a:solidFill>
            </a:ln>
          </c:spPr>
          <c:marker>
            <c:spPr>
              <a:solidFill>
                <a:srgbClr val="800000"/>
              </a:solidFill>
              <a:ln>
                <a:solidFill>
                  <a:srgbClr val="800000"/>
                </a:solidFill>
              </a:ln>
            </c:spPr>
          </c:marker>
          <c:dLbls>
            <c:dLbl>
              <c:idx val="0"/>
              <c:layout>
                <c:manualLayout>
                  <c:x val="-0.0440171895289141"/>
                  <c:y val="0.050658004928638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344117063863479"/>
                  <c:y val="0.05508033847914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0424162756718197"/>
                  <c:y val="0.050658004928638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376135341005367"/>
                  <c:y val="0.063925005580149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0408153618147254"/>
                  <c:y val="0.0420125169450241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800000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3535.0</c:v>
                </c:pt>
                <c:pt idx="1">
                  <c:v>3751.0</c:v>
                </c:pt>
                <c:pt idx="2">
                  <c:v>4088.0</c:v>
                </c:pt>
                <c:pt idx="3">
                  <c:v>4380.0</c:v>
                </c:pt>
                <c:pt idx="4">
                  <c:v>4685.0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1114224"/>
        <c:axId val="245121968"/>
      </c:lineChart>
      <c:catAx>
        <c:axId val="311114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800000"/>
                </a:solidFill>
              </a:defRPr>
            </a:pPr>
            <a:endParaRPr lang="en-US"/>
          </a:p>
        </c:txPr>
        <c:crossAx val="245121968"/>
        <c:crosses val="autoZero"/>
        <c:auto val="1"/>
        <c:lblAlgn val="ctr"/>
        <c:lblOffset val="100"/>
        <c:noMultiLvlLbl val="0"/>
      </c:catAx>
      <c:valAx>
        <c:axId val="245121968"/>
        <c:scaling>
          <c:orientation val="minMax"/>
          <c:max val="5000.0"/>
          <c:min val="250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>
                    <a:solidFill>
                      <a:srgbClr val="800000"/>
                    </a:solidFill>
                  </a:defRPr>
                </a:pPr>
                <a:r>
                  <a:rPr lang="en-US" sz="1400" dirty="0" smtClean="0">
                    <a:solidFill>
                      <a:srgbClr val="800000"/>
                    </a:solidFill>
                  </a:rPr>
                  <a:t>Number of Chapters</a:t>
                </a:r>
                <a:endParaRPr lang="en-US" sz="1400" dirty="0">
                  <a:solidFill>
                    <a:srgbClr val="8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00985875949066794"/>
              <c:y val="0.20898451034147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800000"/>
                </a:solidFill>
              </a:defRPr>
            </a:pPr>
            <a:endParaRPr lang="en-US"/>
          </a:p>
        </c:txPr>
        <c:crossAx val="311114224"/>
        <c:crosses val="autoZero"/>
        <c:crossBetween val="between"/>
        <c:majorUnit val="1000.0"/>
        <c:minorUnit val="500.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5086084188199"/>
          <c:y val="0.0563391530757312"/>
          <c:w val="0.835492487112958"/>
          <c:h val="0.796477245701021"/>
        </c:manualLayout>
      </c:layout>
      <c:lineChart>
        <c:grouping val="standard"/>
        <c:varyColors val="0"/>
        <c:ser>
          <c:idx val="0"/>
          <c:order val="0"/>
          <c:spPr>
            <a:ln>
              <a:solidFill>
                <a:srgbClr val="800000"/>
              </a:solidFill>
            </a:ln>
          </c:spPr>
          <c:marker>
            <c:spPr>
              <a:solidFill>
                <a:srgbClr val="800000"/>
              </a:solidFill>
              <a:ln>
                <a:solidFill>
                  <a:srgbClr val="800000"/>
                </a:solidFill>
              </a:ln>
            </c:spPr>
          </c:marker>
          <c:dLbls>
            <c:dLbl>
              <c:idx val="0"/>
              <c:layout>
                <c:manualLayout>
                  <c:x val="-0.0584387517035195"/>
                  <c:y val="0.064358159507271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506655737700904"/>
                  <c:y val="0.056029722682727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0537748449434621"/>
                  <c:y val="0.0768508147440875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0.0397831246632898"/>
                  <c:y val="0.056029722682727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0508042668503829"/>
                  <c:y val="0.0706802299960128"/>
                </c:manualLayout>
              </c:layout>
              <c:tx>
                <c:rich>
                  <a:bodyPr/>
                  <a:lstStyle/>
                  <a:p>
                    <a:fld id="{9DCA718C-0A23-4368-B2F7-DAFB62E5ED66}" type="VALUE">
                      <a:rPr lang="is-IS" smtClean="0"/>
                      <a:pPr/>
                      <a:t>[VALUE]</a:t>
                    </a:fld>
                    <a:r>
                      <a:rPr lang="is-IS" dirty="0" smtClean="0"/>
                      <a:t>+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800000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2012-2013</c:v>
                </c:pt>
                <c:pt idx="1">
                  <c:v>2013-2014</c:v>
                </c:pt>
                <c:pt idx="2">
                  <c:v>2014-2015</c:v>
                </c:pt>
                <c:pt idx="3">
                  <c:v>2015-2016</c:v>
                </c:pt>
                <c:pt idx="4">
                  <c:v>2016-2017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150270.0</c:v>
                </c:pt>
                <c:pt idx="1">
                  <c:v>165822.0</c:v>
                </c:pt>
                <c:pt idx="2">
                  <c:v>180680.0</c:v>
                </c:pt>
                <c:pt idx="3" formatCode="#,##0">
                  <c:v>201502.0</c:v>
                </c:pt>
                <c:pt idx="4">
                  <c:v>217902.0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1152592"/>
        <c:axId val="311120816"/>
      </c:lineChart>
      <c:catAx>
        <c:axId val="3111525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800000"/>
                </a:solidFill>
              </a:defRPr>
            </a:pPr>
            <a:endParaRPr lang="en-US"/>
          </a:p>
        </c:txPr>
        <c:crossAx val="311120816"/>
        <c:crosses val="autoZero"/>
        <c:auto val="1"/>
        <c:lblAlgn val="ctr"/>
        <c:lblOffset val="100"/>
        <c:noMultiLvlLbl val="0"/>
      </c:catAx>
      <c:valAx>
        <c:axId val="311120816"/>
        <c:scaling>
          <c:orientation val="minMax"/>
          <c:max val="235000.0"/>
          <c:min val="100000.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400">
                    <a:solidFill>
                      <a:srgbClr val="800000"/>
                    </a:solidFill>
                  </a:defRPr>
                </a:pPr>
                <a:r>
                  <a:rPr lang="en-US" sz="1400" dirty="0" smtClean="0">
                    <a:solidFill>
                      <a:srgbClr val="800000"/>
                    </a:solidFill>
                  </a:rPr>
                  <a:t>Number of</a:t>
                </a:r>
                <a:r>
                  <a:rPr lang="en-US" sz="1400" baseline="0" dirty="0" smtClean="0">
                    <a:solidFill>
                      <a:srgbClr val="800000"/>
                    </a:solidFill>
                  </a:rPr>
                  <a:t> Members</a:t>
                </a:r>
                <a:endParaRPr lang="en-US" sz="1400" dirty="0">
                  <a:solidFill>
                    <a:srgbClr val="800000"/>
                  </a:solidFill>
                </a:endParaRPr>
              </a:p>
            </c:rich>
          </c:tx>
          <c:layout>
            <c:manualLayout>
              <c:xMode val="edge"/>
              <c:yMode val="edge"/>
              <c:x val="0.00808674666479016"/>
              <c:y val="0.194173158190857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800000"/>
                </a:solidFill>
              </a:defRPr>
            </a:pPr>
            <a:endParaRPr lang="en-US"/>
          </a:p>
        </c:txPr>
        <c:crossAx val="311152592"/>
        <c:crosses val="autoZero"/>
        <c:crossBetween val="between"/>
        <c:majorUnit val="50000.0"/>
        <c:minorUnit val="25000.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F0668A-776B-42E8-B9F0-189EDB6415B5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66F900-EF04-4E05-9058-B77BE9E5303C}">
      <dgm:prSet phldrT="[Text]" phldr="1"/>
      <dgm:spPr>
        <a:noFill/>
        <a:ln>
          <a:solidFill>
            <a:srgbClr val="800000"/>
          </a:solidFill>
        </a:ln>
      </dgm:spPr>
      <dgm:t>
        <a:bodyPr/>
        <a:lstStyle/>
        <a:p>
          <a:endParaRPr lang="en-US" dirty="0"/>
        </a:p>
      </dgm:t>
    </dgm:pt>
    <dgm:pt modelId="{ACB58A5C-2370-4432-8C2F-7CD79B23B0FC}" type="parTrans" cxnId="{67003752-FD8B-405A-8C9C-8F2332481C39}">
      <dgm:prSet/>
      <dgm:spPr/>
      <dgm:t>
        <a:bodyPr/>
        <a:lstStyle/>
        <a:p>
          <a:endParaRPr lang="en-US"/>
        </a:p>
      </dgm:t>
    </dgm:pt>
    <dgm:pt modelId="{A31A9191-0B05-4365-873A-1CF16CE36AB0}" type="sibTrans" cxnId="{67003752-FD8B-405A-8C9C-8F2332481C39}">
      <dgm:prSet/>
      <dgm:spPr>
        <a:noFill/>
        <a:ln>
          <a:solidFill>
            <a:srgbClr val="800000"/>
          </a:solidFill>
        </a:ln>
      </dgm:spPr>
      <dgm:t>
        <a:bodyPr/>
        <a:lstStyle/>
        <a:p>
          <a:endParaRPr lang="en-US"/>
        </a:p>
      </dgm:t>
    </dgm:pt>
    <dgm:pt modelId="{2B5FB408-12BB-4D41-AF08-CB3F5502CC11}">
      <dgm:prSet phldrT="[Text]" phldr="1"/>
      <dgm:spPr>
        <a:noFill/>
        <a:ln>
          <a:solidFill>
            <a:srgbClr val="800000"/>
          </a:solidFill>
        </a:ln>
      </dgm:spPr>
      <dgm:t>
        <a:bodyPr/>
        <a:lstStyle/>
        <a:p>
          <a:endParaRPr lang="en-US" dirty="0"/>
        </a:p>
      </dgm:t>
    </dgm:pt>
    <dgm:pt modelId="{ADD13A42-E788-4CFF-82F3-B37383DAC83D}" type="parTrans" cxnId="{AA56D32A-4DC6-4868-80C4-897318B170B8}">
      <dgm:prSet/>
      <dgm:spPr/>
      <dgm:t>
        <a:bodyPr/>
        <a:lstStyle/>
        <a:p>
          <a:endParaRPr lang="en-US"/>
        </a:p>
      </dgm:t>
    </dgm:pt>
    <dgm:pt modelId="{26B042FE-4D22-4FDB-A45A-95BF2052136F}" type="sibTrans" cxnId="{AA56D32A-4DC6-4868-80C4-897318B170B8}">
      <dgm:prSet/>
      <dgm:spPr>
        <a:noFill/>
        <a:ln>
          <a:solidFill>
            <a:srgbClr val="800000"/>
          </a:solidFill>
        </a:ln>
      </dgm:spPr>
      <dgm:t>
        <a:bodyPr/>
        <a:lstStyle/>
        <a:p>
          <a:endParaRPr lang="en-US"/>
        </a:p>
      </dgm:t>
    </dgm:pt>
    <dgm:pt modelId="{D6594336-24A6-476F-9510-56DCC97E8D69}">
      <dgm:prSet/>
      <dgm:spPr>
        <a:noFill/>
        <a:ln>
          <a:solidFill>
            <a:srgbClr val="800000"/>
          </a:solidFill>
        </a:ln>
      </dgm:spPr>
      <dgm:t>
        <a:bodyPr/>
        <a:lstStyle/>
        <a:p>
          <a:endParaRPr lang="en-US" dirty="0"/>
        </a:p>
      </dgm:t>
    </dgm:pt>
    <dgm:pt modelId="{1B1FCEBA-D9E8-422E-8019-407861B6DCBE}" type="parTrans" cxnId="{2E0FA4C1-7748-4E3D-AB1C-B31A8B439C41}">
      <dgm:prSet/>
      <dgm:spPr/>
      <dgm:t>
        <a:bodyPr/>
        <a:lstStyle/>
        <a:p>
          <a:endParaRPr lang="en-US"/>
        </a:p>
      </dgm:t>
    </dgm:pt>
    <dgm:pt modelId="{BD285B0C-25A5-4A32-9D66-5ED3DEF36735}" type="sibTrans" cxnId="{2E0FA4C1-7748-4E3D-AB1C-B31A8B439C41}">
      <dgm:prSet/>
      <dgm:spPr>
        <a:noFill/>
        <a:ln>
          <a:solidFill>
            <a:srgbClr val="800000"/>
          </a:solidFill>
        </a:ln>
      </dgm:spPr>
      <dgm:t>
        <a:bodyPr/>
        <a:lstStyle/>
        <a:p>
          <a:endParaRPr lang="en-US"/>
        </a:p>
      </dgm:t>
    </dgm:pt>
    <dgm:pt modelId="{0BDEE541-8A68-4961-B7F6-8E0176A57E64}">
      <dgm:prSet/>
      <dgm:spPr>
        <a:noFill/>
        <a:ln>
          <a:solidFill>
            <a:srgbClr val="800000"/>
          </a:solidFill>
        </a:ln>
      </dgm:spPr>
      <dgm:t>
        <a:bodyPr/>
        <a:lstStyle/>
        <a:p>
          <a:endParaRPr lang="en-US" dirty="0"/>
        </a:p>
      </dgm:t>
    </dgm:pt>
    <dgm:pt modelId="{F8FCB1AC-4ED7-4605-9A9D-46E5EB12F971}" type="parTrans" cxnId="{F9D7CB0D-4074-41A8-A29F-4103037072BD}">
      <dgm:prSet/>
      <dgm:spPr/>
      <dgm:t>
        <a:bodyPr/>
        <a:lstStyle/>
        <a:p>
          <a:endParaRPr lang="en-US"/>
        </a:p>
      </dgm:t>
    </dgm:pt>
    <dgm:pt modelId="{79856F29-6871-4CEA-B567-5D9DC49ADCC4}" type="sibTrans" cxnId="{F9D7CB0D-4074-41A8-A29F-4103037072BD}">
      <dgm:prSet/>
      <dgm:spPr>
        <a:noFill/>
        <a:ln>
          <a:solidFill>
            <a:srgbClr val="800000"/>
          </a:solidFill>
        </a:ln>
      </dgm:spPr>
      <dgm:t>
        <a:bodyPr/>
        <a:lstStyle/>
        <a:p>
          <a:endParaRPr lang="en-US"/>
        </a:p>
      </dgm:t>
    </dgm:pt>
    <dgm:pt modelId="{6957B4E4-707B-4245-9D43-014810F2E612}" type="pres">
      <dgm:prSet presAssocID="{5AF0668A-776B-42E8-B9F0-189EDB6415B5}" presName="Name0" presStyleCnt="0">
        <dgm:presLayoutVars>
          <dgm:chMax val="21"/>
          <dgm:chPref val="21"/>
        </dgm:presLayoutVars>
      </dgm:prSet>
      <dgm:spPr/>
      <dgm:t>
        <a:bodyPr/>
        <a:lstStyle/>
        <a:p>
          <a:endParaRPr lang="en-US"/>
        </a:p>
      </dgm:t>
    </dgm:pt>
    <dgm:pt modelId="{5EF66163-40F5-494E-8933-FBA22C8F29E1}" type="pres">
      <dgm:prSet presAssocID="{F966F900-EF04-4E05-9058-B77BE9E5303C}" presName="text1" presStyleCnt="0"/>
      <dgm:spPr/>
    </dgm:pt>
    <dgm:pt modelId="{B232CB2B-56CF-4D8B-ADF5-42391504688E}" type="pres">
      <dgm:prSet presAssocID="{F966F900-EF04-4E05-9058-B77BE9E5303C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A3E1C5-7641-45D3-9249-C9DFFB8DCE50}" type="pres">
      <dgm:prSet presAssocID="{F966F900-EF04-4E05-9058-B77BE9E5303C}" presName="textaccent1" presStyleCnt="0"/>
      <dgm:spPr/>
    </dgm:pt>
    <dgm:pt modelId="{C0D80AC7-9F96-4B1C-90E1-6BA9D823721D}" type="pres">
      <dgm:prSet presAssocID="{F966F900-EF04-4E05-9058-B77BE9E5303C}" presName="accentRepeatNode" presStyleLbl="solidAlignAcc1" presStyleIdx="0" presStyleCnt="8"/>
      <dgm:spPr>
        <a:noFill/>
        <a:ln>
          <a:noFill/>
        </a:ln>
      </dgm:spPr>
    </dgm:pt>
    <dgm:pt modelId="{DA3DFE27-A9CB-41B9-98A6-0823FA47137A}" type="pres">
      <dgm:prSet presAssocID="{A31A9191-0B05-4365-873A-1CF16CE36AB0}" presName="image1" presStyleCnt="0"/>
      <dgm:spPr/>
    </dgm:pt>
    <dgm:pt modelId="{3C48BBD4-30E2-4C82-8E66-38DE63D4A351}" type="pres">
      <dgm:prSet presAssocID="{A31A9191-0B05-4365-873A-1CF16CE36AB0}" presName="imageRepeatNode" presStyleLbl="alignAcc1" presStyleIdx="0" presStyleCnt="4"/>
      <dgm:spPr/>
      <dgm:t>
        <a:bodyPr/>
        <a:lstStyle/>
        <a:p>
          <a:endParaRPr lang="en-US"/>
        </a:p>
      </dgm:t>
    </dgm:pt>
    <dgm:pt modelId="{9D56A797-DA8B-4C99-8001-8DD5998FB0D1}" type="pres">
      <dgm:prSet presAssocID="{A31A9191-0B05-4365-873A-1CF16CE36AB0}" presName="imageaccent1" presStyleCnt="0"/>
      <dgm:spPr/>
    </dgm:pt>
    <dgm:pt modelId="{76792BEC-E5D0-4FB1-B37A-8173EC8E8304}" type="pres">
      <dgm:prSet presAssocID="{A31A9191-0B05-4365-873A-1CF16CE36AB0}" presName="accentRepeatNode" presStyleLbl="solidAlignAcc1" presStyleIdx="1" presStyleCnt="8"/>
      <dgm:spPr>
        <a:noFill/>
        <a:ln>
          <a:noFill/>
        </a:ln>
      </dgm:spPr>
    </dgm:pt>
    <dgm:pt modelId="{55F32442-436C-49EF-8914-B665869A0AFD}" type="pres">
      <dgm:prSet presAssocID="{2B5FB408-12BB-4D41-AF08-CB3F5502CC11}" presName="text2" presStyleCnt="0"/>
      <dgm:spPr/>
    </dgm:pt>
    <dgm:pt modelId="{7AF2622D-C22B-43B9-B921-1748A5E2AAD2}" type="pres">
      <dgm:prSet presAssocID="{2B5FB408-12BB-4D41-AF08-CB3F5502CC11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66A294-EC55-4B9D-8CD4-479DC9794CE2}" type="pres">
      <dgm:prSet presAssocID="{2B5FB408-12BB-4D41-AF08-CB3F5502CC11}" presName="textaccent2" presStyleCnt="0"/>
      <dgm:spPr/>
    </dgm:pt>
    <dgm:pt modelId="{B4C1077B-CEFB-43A0-9C25-B10ED0B5BB29}" type="pres">
      <dgm:prSet presAssocID="{2B5FB408-12BB-4D41-AF08-CB3F5502CC11}" presName="accentRepeatNode" presStyleLbl="solidAlignAcc1" presStyleIdx="2" presStyleCnt="8"/>
      <dgm:spPr>
        <a:noFill/>
        <a:ln>
          <a:noFill/>
        </a:ln>
      </dgm:spPr>
    </dgm:pt>
    <dgm:pt modelId="{E4328414-8EF0-4ACB-B38A-379289E46849}" type="pres">
      <dgm:prSet presAssocID="{26B042FE-4D22-4FDB-A45A-95BF2052136F}" presName="image2" presStyleCnt="0"/>
      <dgm:spPr/>
    </dgm:pt>
    <dgm:pt modelId="{368CAEDF-BAD9-4563-A41C-67BE109CE014}" type="pres">
      <dgm:prSet presAssocID="{26B042FE-4D22-4FDB-A45A-95BF2052136F}" presName="imageRepeatNode" presStyleLbl="alignAcc1" presStyleIdx="1" presStyleCnt="4"/>
      <dgm:spPr/>
      <dgm:t>
        <a:bodyPr/>
        <a:lstStyle/>
        <a:p>
          <a:endParaRPr lang="en-US"/>
        </a:p>
      </dgm:t>
    </dgm:pt>
    <dgm:pt modelId="{CAAD02D8-11E3-42EA-96A0-8BFAC9F15974}" type="pres">
      <dgm:prSet presAssocID="{26B042FE-4D22-4FDB-A45A-95BF2052136F}" presName="imageaccent2" presStyleCnt="0"/>
      <dgm:spPr/>
    </dgm:pt>
    <dgm:pt modelId="{7F2A02C4-5D35-40AA-AB0D-5B581E244270}" type="pres">
      <dgm:prSet presAssocID="{26B042FE-4D22-4FDB-A45A-95BF2052136F}" presName="accentRepeatNode" presStyleLbl="solidAlignAcc1" presStyleIdx="3" presStyleCnt="8"/>
      <dgm:spPr>
        <a:noFill/>
        <a:ln>
          <a:noFill/>
        </a:ln>
      </dgm:spPr>
    </dgm:pt>
    <dgm:pt modelId="{F1CD7442-28C9-424C-B53A-247B183129BA}" type="pres">
      <dgm:prSet presAssocID="{D6594336-24A6-476F-9510-56DCC97E8D69}" presName="text3" presStyleCnt="0"/>
      <dgm:spPr/>
    </dgm:pt>
    <dgm:pt modelId="{A918C114-E8D5-4FBB-AE6D-32516B73B07A}" type="pres">
      <dgm:prSet presAssocID="{D6594336-24A6-476F-9510-56DCC97E8D69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BA7CDB-CAD2-42F2-8208-137A1F2D21ED}" type="pres">
      <dgm:prSet presAssocID="{D6594336-24A6-476F-9510-56DCC97E8D69}" presName="textaccent3" presStyleCnt="0"/>
      <dgm:spPr/>
    </dgm:pt>
    <dgm:pt modelId="{01A165D8-DABD-4120-9258-C326A3B25847}" type="pres">
      <dgm:prSet presAssocID="{D6594336-24A6-476F-9510-56DCC97E8D69}" presName="accentRepeatNode" presStyleLbl="solidAlignAcc1" presStyleIdx="4" presStyleCnt="8"/>
      <dgm:spPr>
        <a:noFill/>
        <a:ln>
          <a:noFill/>
        </a:ln>
      </dgm:spPr>
    </dgm:pt>
    <dgm:pt modelId="{175D0555-94B9-4A2F-9474-1F5BE48F4631}" type="pres">
      <dgm:prSet presAssocID="{BD285B0C-25A5-4A32-9D66-5ED3DEF36735}" presName="image3" presStyleCnt="0"/>
      <dgm:spPr/>
    </dgm:pt>
    <dgm:pt modelId="{C8E64DB8-6426-4047-87D7-5533D38944FB}" type="pres">
      <dgm:prSet presAssocID="{BD285B0C-25A5-4A32-9D66-5ED3DEF36735}" presName="imageRepeatNode" presStyleLbl="alignAcc1" presStyleIdx="2" presStyleCnt="4"/>
      <dgm:spPr/>
      <dgm:t>
        <a:bodyPr/>
        <a:lstStyle/>
        <a:p>
          <a:endParaRPr lang="en-US"/>
        </a:p>
      </dgm:t>
    </dgm:pt>
    <dgm:pt modelId="{D278CDF0-E3B3-4444-AFE4-72D43F574C9D}" type="pres">
      <dgm:prSet presAssocID="{BD285B0C-25A5-4A32-9D66-5ED3DEF36735}" presName="imageaccent3" presStyleCnt="0"/>
      <dgm:spPr/>
    </dgm:pt>
    <dgm:pt modelId="{BC11F528-F57F-421C-A81E-E8D2451FA1BB}" type="pres">
      <dgm:prSet presAssocID="{BD285B0C-25A5-4A32-9D66-5ED3DEF36735}" presName="accentRepeatNode" presStyleLbl="solidAlignAcc1" presStyleIdx="5" presStyleCnt="8"/>
      <dgm:spPr>
        <a:noFill/>
        <a:ln>
          <a:noFill/>
        </a:ln>
      </dgm:spPr>
    </dgm:pt>
    <dgm:pt modelId="{CBB5CBE5-92F7-4B12-997B-0C867D99608B}" type="pres">
      <dgm:prSet presAssocID="{0BDEE541-8A68-4961-B7F6-8E0176A57E64}" presName="text4" presStyleCnt="0"/>
      <dgm:spPr/>
    </dgm:pt>
    <dgm:pt modelId="{A4D428FE-27E0-4EA7-B7EC-890EDE3638EC}" type="pres">
      <dgm:prSet presAssocID="{0BDEE541-8A68-4961-B7F6-8E0176A57E64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523526-ED02-4E84-B05C-AAAC09A5258C}" type="pres">
      <dgm:prSet presAssocID="{0BDEE541-8A68-4961-B7F6-8E0176A57E64}" presName="textaccent4" presStyleCnt="0"/>
      <dgm:spPr/>
    </dgm:pt>
    <dgm:pt modelId="{493736EC-0D60-46AE-B085-97D0CD7E0C16}" type="pres">
      <dgm:prSet presAssocID="{0BDEE541-8A68-4961-B7F6-8E0176A57E64}" presName="accentRepeatNode" presStyleLbl="solidAlignAcc1" presStyleIdx="6" presStyleCnt="8"/>
      <dgm:spPr>
        <a:noFill/>
        <a:ln>
          <a:noFill/>
        </a:ln>
      </dgm:spPr>
    </dgm:pt>
    <dgm:pt modelId="{8280B660-3C88-42AD-B9EE-7232A4C0D11F}" type="pres">
      <dgm:prSet presAssocID="{79856F29-6871-4CEA-B567-5D9DC49ADCC4}" presName="image4" presStyleCnt="0"/>
      <dgm:spPr/>
    </dgm:pt>
    <dgm:pt modelId="{91E00845-C840-4B45-9D42-BE1220DF3B75}" type="pres">
      <dgm:prSet presAssocID="{79856F29-6871-4CEA-B567-5D9DC49ADCC4}" presName="imageRepeatNode" presStyleLbl="alignAcc1" presStyleIdx="3" presStyleCnt="4"/>
      <dgm:spPr/>
      <dgm:t>
        <a:bodyPr/>
        <a:lstStyle/>
        <a:p>
          <a:endParaRPr lang="en-US"/>
        </a:p>
      </dgm:t>
    </dgm:pt>
    <dgm:pt modelId="{DE271BA4-B5D7-4664-B419-0D6359744E63}" type="pres">
      <dgm:prSet presAssocID="{79856F29-6871-4CEA-B567-5D9DC49ADCC4}" presName="imageaccent4" presStyleCnt="0"/>
      <dgm:spPr/>
    </dgm:pt>
    <dgm:pt modelId="{7BCB5C8C-0B63-4C13-A736-489C9D1F4897}" type="pres">
      <dgm:prSet presAssocID="{79856F29-6871-4CEA-B567-5D9DC49ADCC4}" presName="accentRepeatNode" presStyleLbl="solidAlignAcc1" presStyleIdx="7" presStyleCnt="8"/>
      <dgm:spPr>
        <a:noFill/>
        <a:ln>
          <a:noFill/>
        </a:ln>
      </dgm:spPr>
    </dgm:pt>
  </dgm:ptLst>
  <dgm:cxnLst>
    <dgm:cxn modelId="{3E95A247-B9BB-4807-8DF2-80F8B6F01811}" type="presOf" srcId="{A31A9191-0B05-4365-873A-1CF16CE36AB0}" destId="{3C48BBD4-30E2-4C82-8E66-38DE63D4A351}" srcOrd="0" destOrd="0" presId="urn:microsoft.com/office/officeart/2008/layout/HexagonCluster"/>
    <dgm:cxn modelId="{7CE48B8A-433F-4099-9757-87CCA66D4E73}" type="presOf" srcId="{2B5FB408-12BB-4D41-AF08-CB3F5502CC11}" destId="{7AF2622D-C22B-43B9-B921-1748A5E2AAD2}" srcOrd="0" destOrd="0" presId="urn:microsoft.com/office/officeart/2008/layout/HexagonCluster"/>
    <dgm:cxn modelId="{2E0FA4C1-7748-4E3D-AB1C-B31A8B439C41}" srcId="{5AF0668A-776B-42E8-B9F0-189EDB6415B5}" destId="{D6594336-24A6-476F-9510-56DCC97E8D69}" srcOrd="2" destOrd="0" parTransId="{1B1FCEBA-D9E8-422E-8019-407861B6DCBE}" sibTransId="{BD285B0C-25A5-4A32-9D66-5ED3DEF36735}"/>
    <dgm:cxn modelId="{910704E1-E458-4F80-A17E-7DFE41CE4D56}" type="presOf" srcId="{0BDEE541-8A68-4961-B7F6-8E0176A57E64}" destId="{A4D428FE-27E0-4EA7-B7EC-890EDE3638EC}" srcOrd="0" destOrd="0" presId="urn:microsoft.com/office/officeart/2008/layout/HexagonCluster"/>
    <dgm:cxn modelId="{04B83D63-2AE3-4895-92CE-00F36ACFD8C2}" type="presOf" srcId="{BD285B0C-25A5-4A32-9D66-5ED3DEF36735}" destId="{C8E64DB8-6426-4047-87D7-5533D38944FB}" srcOrd="0" destOrd="0" presId="urn:microsoft.com/office/officeart/2008/layout/HexagonCluster"/>
    <dgm:cxn modelId="{E2DB3AAC-5DC7-44C5-B74D-7AB4667278A4}" type="presOf" srcId="{F966F900-EF04-4E05-9058-B77BE9E5303C}" destId="{B232CB2B-56CF-4D8B-ADF5-42391504688E}" srcOrd="0" destOrd="0" presId="urn:microsoft.com/office/officeart/2008/layout/HexagonCluster"/>
    <dgm:cxn modelId="{B7ABE3EE-43A1-4CF7-836F-B1BD2EBB5BA9}" type="presOf" srcId="{79856F29-6871-4CEA-B567-5D9DC49ADCC4}" destId="{91E00845-C840-4B45-9D42-BE1220DF3B75}" srcOrd="0" destOrd="0" presId="urn:microsoft.com/office/officeart/2008/layout/HexagonCluster"/>
    <dgm:cxn modelId="{67003752-FD8B-405A-8C9C-8F2332481C39}" srcId="{5AF0668A-776B-42E8-B9F0-189EDB6415B5}" destId="{F966F900-EF04-4E05-9058-B77BE9E5303C}" srcOrd="0" destOrd="0" parTransId="{ACB58A5C-2370-4432-8C2F-7CD79B23B0FC}" sibTransId="{A31A9191-0B05-4365-873A-1CF16CE36AB0}"/>
    <dgm:cxn modelId="{F9D7CB0D-4074-41A8-A29F-4103037072BD}" srcId="{5AF0668A-776B-42E8-B9F0-189EDB6415B5}" destId="{0BDEE541-8A68-4961-B7F6-8E0176A57E64}" srcOrd="3" destOrd="0" parTransId="{F8FCB1AC-4ED7-4605-9A9D-46E5EB12F971}" sibTransId="{79856F29-6871-4CEA-B567-5D9DC49ADCC4}"/>
    <dgm:cxn modelId="{1205AF40-DE63-437E-BA13-99E7F1B1A215}" type="presOf" srcId="{D6594336-24A6-476F-9510-56DCC97E8D69}" destId="{A918C114-E8D5-4FBB-AE6D-32516B73B07A}" srcOrd="0" destOrd="0" presId="urn:microsoft.com/office/officeart/2008/layout/HexagonCluster"/>
    <dgm:cxn modelId="{23E85EB0-68A4-49E7-91FE-22F5EE8BE339}" type="presOf" srcId="{26B042FE-4D22-4FDB-A45A-95BF2052136F}" destId="{368CAEDF-BAD9-4563-A41C-67BE109CE014}" srcOrd="0" destOrd="0" presId="urn:microsoft.com/office/officeart/2008/layout/HexagonCluster"/>
    <dgm:cxn modelId="{AA56D32A-4DC6-4868-80C4-897318B170B8}" srcId="{5AF0668A-776B-42E8-B9F0-189EDB6415B5}" destId="{2B5FB408-12BB-4D41-AF08-CB3F5502CC11}" srcOrd="1" destOrd="0" parTransId="{ADD13A42-E788-4CFF-82F3-B37383DAC83D}" sibTransId="{26B042FE-4D22-4FDB-A45A-95BF2052136F}"/>
    <dgm:cxn modelId="{25644C65-DC59-48AF-85AD-8C1991D95C23}" type="presOf" srcId="{5AF0668A-776B-42E8-B9F0-189EDB6415B5}" destId="{6957B4E4-707B-4245-9D43-014810F2E612}" srcOrd="0" destOrd="0" presId="urn:microsoft.com/office/officeart/2008/layout/HexagonCluster"/>
    <dgm:cxn modelId="{F896DDEE-030C-4FB4-9AF0-C78F52610EED}" type="presParOf" srcId="{6957B4E4-707B-4245-9D43-014810F2E612}" destId="{5EF66163-40F5-494E-8933-FBA22C8F29E1}" srcOrd="0" destOrd="0" presId="urn:microsoft.com/office/officeart/2008/layout/HexagonCluster"/>
    <dgm:cxn modelId="{73FFF453-879A-4555-93E6-D826F298A471}" type="presParOf" srcId="{5EF66163-40F5-494E-8933-FBA22C8F29E1}" destId="{B232CB2B-56CF-4D8B-ADF5-42391504688E}" srcOrd="0" destOrd="0" presId="urn:microsoft.com/office/officeart/2008/layout/HexagonCluster"/>
    <dgm:cxn modelId="{C26AD5DC-7E8B-4368-8D4E-F46955F35DD9}" type="presParOf" srcId="{6957B4E4-707B-4245-9D43-014810F2E612}" destId="{82A3E1C5-7641-45D3-9249-C9DFFB8DCE50}" srcOrd="1" destOrd="0" presId="urn:microsoft.com/office/officeart/2008/layout/HexagonCluster"/>
    <dgm:cxn modelId="{9906F68E-585E-4AE2-BE32-8B1FAE63BADB}" type="presParOf" srcId="{82A3E1C5-7641-45D3-9249-C9DFFB8DCE50}" destId="{C0D80AC7-9F96-4B1C-90E1-6BA9D823721D}" srcOrd="0" destOrd="0" presId="urn:microsoft.com/office/officeart/2008/layout/HexagonCluster"/>
    <dgm:cxn modelId="{0F1689E8-38C1-4952-8E2B-8303A92BC91F}" type="presParOf" srcId="{6957B4E4-707B-4245-9D43-014810F2E612}" destId="{DA3DFE27-A9CB-41B9-98A6-0823FA47137A}" srcOrd="2" destOrd="0" presId="urn:microsoft.com/office/officeart/2008/layout/HexagonCluster"/>
    <dgm:cxn modelId="{154B1C41-2D64-4893-A1D8-9AB1836EF449}" type="presParOf" srcId="{DA3DFE27-A9CB-41B9-98A6-0823FA47137A}" destId="{3C48BBD4-30E2-4C82-8E66-38DE63D4A351}" srcOrd="0" destOrd="0" presId="urn:microsoft.com/office/officeart/2008/layout/HexagonCluster"/>
    <dgm:cxn modelId="{2BA8C966-D4A4-4A18-AD93-374F723FE466}" type="presParOf" srcId="{6957B4E4-707B-4245-9D43-014810F2E612}" destId="{9D56A797-DA8B-4C99-8001-8DD5998FB0D1}" srcOrd="3" destOrd="0" presId="urn:microsoft.com/office/officeart/2008/layout/HexagonCluster"/>
    <dgm:cxn modelId="{B311EE8E-7016-4A4F-A5CD-50AA2CC0C905}" type="presParOf" srcId="{9D56A797-DA8B-4C99-8001-8DD5998FB0D1}" destId="{76792BEC-E5D0-4FB1-B37A-8173EC8E8304}" srcOrd="0" destOrd="0" presId="urn:microsoft.com/office/officeart/2008/layout/HexagonCluster"/>
    <dgm:cxn modelId="{958F960A-26BA-4965-B54C-A28BECB41440}" type="presParOf" srcId="{6957B4E4-707B-4245-9D43-014810F2E612}" destId="{55F32442-436C-49EF-8914-B665869A0AFD}" srcOrd="4" destOrd="0" presId="urn:microsoft.com/office/officeart/2008/layout/HexagonCluster"/>
    <dgm:cxn modelId="{5346EF8D-B187-4870-96D1-3474C6D526C2}" type="presParOf" srcId="{55F32442-436C-49EF-8914-B665869A0AFD}" destId="{7AF2622D-C22B-43B9-B921-1748A5E2AAD2}" srcOrd="0" destOrd="0" presId="urn:microsoft.com/office/officeart/2008/layout/HexagonCluster"/>
    <dgm:cxn modelId="{547D318A-85EA-47C7-9983-DF16B4C975B6}" type="presParOf" srcId="{6957B4E4-707B-4245-9D43-014810F2E612}" destId="{8766A294-EC55-4B9D-8CD4-479DC9794CE2}" srcOrd="5" destOrd="0" presId="urn:microsoft.com/office/officeart/2008/layout/HexagonCluster"/>
    <dgm:cxn modelId="{3CA4A9ED-E6F2-43AF-B110-419903F12B91}" type="presParOf" srcId="{8766A294-EC55-4B9D-8CD4-479DC9794CE2}" destId="{B4C1077B-CEFB-43A0-9C25-B10ED0B5BB29}" srcOrd="0" destOrd="0" presId="urn:microsoft.com/office/officeart/2008/layout/HexagonCluster"/>
    <dgm:cxn modelId="{4855341D-872A-4812-90F0-7BF9BD5FDD63}" type="presParOf" srcId="{6957B4E4-707B-4245-9D43-014810F2E612}" destId="{E4328414-8EF0-4ACB-B38A-379289E46849}" srcOrd="6" destOrd="0" presId="urn:microsoft.com/office/officeart/2008/layout/HexagonCluster"/>
    <dgm:cxn modelId="{EFBE582A-EDDF-4FE0-A06A-90387CCA4F2F}" type="presParOf" srcId="{E4328414-8EF0-4ACB-B38A-379289E46849}" destId="{368CAEDF-BAD9-4563-A41C-67BE109CE014}" srcOrd="0" destOrd="0" presId="urn:microsoft.com/office/officeart/2008/layout/HexagonCluster"/>
    <dgm:cxn modelId="{9A14920B-2BDB-4260-9504-3ACE73CC9E1C}" type="presParOf" srcId="{6957B4E4-707B-4245-9D43-014810F2E612}" destId="{CAAD02D8-11E3-42EA-96A0-8BFAC9F15974}" srcOrd="7" destOrd="0" presId="urn:microsoft.com/office/officeart/2008/layout/HexagonCluster"/>
    <dgm:cxn modelId="{F63B0E63-426F-4BB9-A4A4-D87B684670B1}" type="presParOf" srcId="{CAAD02D8-11E3-42EA-96A0-8BFAC9F15974}" destId="{7F2A02C4-5D35-40AA-AB0D-5B581E244270}" srcOrd="0" destOrd="0" presId="urn:microsoft.com/office/officeart/2008/layout/HexagonCluster"/>
    <dgm:cxn modelId="{015916ED-891F-44EF-A587-5DE4F2145452}" type="presParOf" srcId="{6957B4E4-707B-4245-9D43-014810F2E612}" destId="{F1CD7442-28C9-424C-B53A-247B183129BA}" srcOrd="8" destOrd="0" presId="urn:microsoft.com/office/officeart/2008/layout/HexagonCluster"/>
    <dgm:cxn modelId="{151A9155-C0C8-415B-BB2A-982EB4A467FB}" type="presParOf" srcId="{F1CD7442-28C9-424C-B53A-247B183129BA}" destId="{A918C114-E8D5-4FBB-AE6D-32516B73B07A}" srcOrd="0" destOrd="0" presId="urn:microsoft.com/office/officeart/2008/layout/HexagonCluster"/>
    <dgm:cxn modelId="{2CB47AE0-A12B-470E-8C7C-912CF379AA42}" type="presParOf" srcId="{6957B4E4-707B-4245-9D43-014810F2E612}" destId="{72BA7CDB-CAD2-42F2-8208-137A1F2D21ED}" srcOrd="9" destOrd="0" presId="urn:microsoft.com/office/officeart/2008/layout/HexagonCluster"/>
    <dgm:cxn modelId="{C35E78D0-3B37-4736-BDE5-29205157C3C9}" type="presParOf" srcId="{72BA7CDB-CAD2-42F2-8208-137A1F2D21ED}" destId="{01A165D8-DABD-4120-9258-C326A3B25847}" srcOrd="0" destOrd="0" presId="urn:microsoft.com/office/officeart/2008/layout/HexagonCluster"/>
    <dgm:cxn modelId="{3524E048-AA1C-45B5-9FCE-38629265A8A7}" type="presParOf" srcId="{6957B4E4-707B-4245-9D43-014810F2E612}" destId="{175D0555-94B9-4A2F-9474-1F5BE48F4631}" srcOrd="10" destOrd="0" presId="urn:microsoft.com/office/officeart/2008/layout/HexagonCluster"/>
    <dgm:cxn modelId="{54616D09-922D-4DE2-9F84-EE36DE3F9C5B}" type="presParOf" srcId="{175D0555-94B9-4A2F-9474-1F5BE48F4631}" destId="{C8E64DB8-6426-4047-87D7-5533D38944FB}" srcOrd="0" destOrd="0" presId="urn:microsoft.com/office/officeart/2008/layout/HexagonCluster"/>
    <dgm:cxn modelId="{6AECAD42-B655-40A0-84A9-8181ACB7289B}" type="presParOf" srcId="{6957B4E4-707B-4245-9D43-014810F2E612}" destId="{D278CDF0-E3B3-4444-AFE4-72D43F574C9D}" srcOrd="11" destOrd="0" presId="urn:microsoft.com/office/officeart/2008/layout/HexagonCluster"/>
    <dgm:cxn modelId="{E6B69EFE-590B-49C0-BEC2-81F99C67CBDE}" type="presParOf" srcId="{D278CDF0-E3B3-4444-AFE4-72D43F574C9D}" destId="{BC11F528-F57F-421C-A81E-E8D2451FA1BB}" srcOrd="0" destOrd="0" presId="urn:microsoft.com/office/officeart/2008/layout/HexagonCluster"/>
    <dgm:cxn modelId="{52CE8B07-2B9C-4019-8429-70CB250A2ECA}" type="presParOf" srcId="{6957B4E4-707B-4245-9D43-014810F2E612}" destId="{CBB5CBE5-92F7-4B12-997B-0C867D99608B}" srcOrd="12" destOrd="0" presId="urn:microsoft.com/office/officeart/2008/layout/HexagonCluster"/>
    <dgm:cxn modelId="{60824617-1E6A-4F65-9EB7-63A17CF826CB}" type="presParOf" srcId="{CBB5CBE5-92F7-4B12-997B-0C867D99608B}" destId="{A4D428FE-27E0-4EA7-B7EC-890EDE3638EC}" srcOrd="0" destOrd="0" presId="urn:microsoft.com/office/officeart/2008/layout/HexagonCluster"/>
    <dgm:cxn modelId="{927DD82D-2073-490F-98BC-7C56968CFC61}" type="presParOf" srcId="{6957B4E4-707B-4245-9D43-014810F2E612}" destId="{4C523526-ED02-4E84-B05C-AAAC09A5258C}" srcOrd="13" destOrd="0" presId="urn:microsoft.com/office/officeart/2008/layout/HexagonCluster"/>
    <dgm:cxn modelId="{2F10C74F-CFE4-44ED-9680-92818BD8F909}" type="presParOf" srcId="{4C523526-ED02-4E84-B05C-AAAC09A5258C}" destId="{493736EC-0D60-46AE-B085-97D0CD7E0C16}" srcOrd="0" destOrd="0" presId="urn:microsoft.com/office/officeart/2008/layout/HexagonCluster"/>
    <dgm:cxn modelId="{C7A9050A-48F4-45D3-9A41-E5898348EE10}" type="presParOf" srcId="{6957B4E4-707B-4245-9D43-014810F2E612}" destId="{8280B660-3C88-42AD-B9EE-7232A4C0D11F}" srcOrd="14" destOrd="0" presId="urn:microsoft.com/office/officeart/2008/layout/HexagonCluster"/>
    <dgm:cxn modelId="{24B23EA5-07FC-49C8-9866-4C3FE5D48A83}" type="presParOf" srcId="{8280B660-3C88-42AD-B9EE-7232A4C0D11F}" destId="{91E00845-C840-4B45-9D42-BE1220DF3B75}" srcOrd="0" destOrd="0" presId="urn:microsoft.com/office/officeart/2008/layout/HexagonCluster"/>
    <dgm:cxn modelId="{AEA89494-8C6A-4C66-8A1F-F23D69CD5DBE}" type="presParOf" srcId="{6957B4E4-707B-4245-9D43-014810F2E612}" destId="{DE271BA4-B5D7-4664-B419-0D6359744E63}" srcOrd="15" destOrd="0" presId="urn:microsoft.com/office/officeart/2008/layout/HexagonCluster"/>
    <dgm:cxn modelId="{D420B744-0BCA-41A3-932D-5912B9D00D98}" type="presParOf" srcId="{DE271BA4-B5D7-4664-B419-0D6359744E63}" destId="{7BCB5C8C-0B63-4C13-A736-489C9D1F4897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32CB2B-56CF-4D8B-ADF5-42391504688E}">
      <dsp:nvSpPr>
        <dsp:cNvPr id="0" name=""/>
        <dsp:cNvSpPr/>
      </dsp:nvSpPr>
      <dsp:spPr>
        <a:xfrm>
          <a:off x="2121164" y="1807194"/>
          <a:ext cx="1282720" cy="1101067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8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 dirty="0"/>
        </a:p>
      </dsp:txBody>
      <dsp:txXfrm>
        <a:off x="2319813" y="1977711"/>
        <a:ext cx="885422" cy="760033"/>
      </dsp:txXfrm>
    </dsp:sp>
    <dsp:sp modelId="{C0D80AC7-9F96-4B1C-90E1-6BA9D823721D}">
      <dsp:nvSpPr>
        <dsp:cNvPr id="0" name=""/>
        <dsp:cNvSpPr/>
      </dsp:nvSpPr>
      <dsp:spPr>
        <a:xfrm>
          <a:off x="2161284" y="2293746"/>
          <a:ext cx="149744" cy="129126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48BBD4-30E2-4C82-8E66-38DE63D4A351}">
      <dsp:nvSpPr>
        <dsp:cNvPr id="0" name=""/>
        <dsp:cNvSpPr/>
      </dsp:nvSpPr>
      <dsp:spPr>
        <a:xfrm>
          <a:off x="1032264" y="1208673"/>
          <a:ext cx="1282720" cy="1101067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8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792BEC-E5D0-4FB1-B37A-8173EC8E8304}">
      <dsp:nvSpPr>
        <dsp:cNvPr id="0" name=""/>
        <dsp:cNvSpPr/>
      </dsp:nvSpPr>
      <dsp:spPr>
        <a:xfrm>
          <a:off x="1900785" y="2157057"/>
          <a:ext cx="149744" cy="129126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F2622D-C22B-43B9-B921-1748A5E2AAD2}">
      <dsp:nvSpPr>
        <dsp:cNvPr id="0" name=""/>
        <dsp:cNvSpPr/>
      </dsp:nvSpPr>
      <dsp:spPr>
        <a:xfrm>
          <a:off x="3208934" y="1200239"/>
          <a:ext cx="1282720" cy="1101067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8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000" kern="1200" dirty="0"/>
        </a:p>
      </dsp:txBody>
      <dsp:txXfrm>
        <a:off x="3407583" y="1370756"/>
        <a:ext cx="885422" cy="760033"/>
      </dsp:txXfrm>
    </dsp:sp>
    <dsp:sp modelId="{B4C1077B-CEFB-43A0-9C25-B10ED0B5BB29}">
      <dsp:nvSpPr>
        <dsp:cNvPr id="0" name=""/>
        <dsp:cNvSpPr/>
      </dsp:nvSpPr>
      <dsp:spPr>
        <a:xfrm>
          <a:off x="4087626" y="2147460"/>
          <a:ext cx="149744" cy="129126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8CAEDF-BAD9-4563-A41C-67BE109CE014}">
      <dsp:nvSpPr>
        <dsp:cNvPr id="0" name=""/>
        <dsp:cNvSpPr/>
      </dsp:nvSpPr>
      <dsp:spPr>
        <a:xfrm>
          <a:off x="4302355" y="1805449"/>
          <a:ext cx="1282720" cy="1101067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8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2A02C4-5D35-40AA-AB0D-5B581E244270}">
      <dsp:nvSpPr>
        <dsp:cNvPr id="0" name=""/>
        <dsp:cNvSpPr/>
      </dsp:nvSpPr>
      <dsp:spPr>
        <a:xfrm>
          <a:off x="4331739" y="2298690"/>
          <a:ext cx="149744" cy="129126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18C114-E8D5-4FBB-AE6D-32516B73B07A}">
      <dsp:nvSpPr>
        <dsp:cNvPr id="0" name=""/>
        <dsp:cNvSpPr/>
      </dsp:nvSpPr>
      <dsp:spPr>
        <a:xfrm>
          <a:off x="2121164" y="606954"/>
          <a:ext cx="1282720" cy="1101067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8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420" rIns="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600" kern="1200" dirty="0"/>
        </a:p>
      </dsp:txBody>
      <dsp:txXfrm>
        <a:off x="2319813" y="777471"/>
        <a:ext cx="885422" cy="760033"/>
      </dsp:txXfrm>
    </dsp:sp>
    <dsp:sp modelId="{01A165D8-DABD-4120-9258-C326A3B25847}">
      <dsp:nvSpPr>
        <dsp:cNvPr id="0" name=""/>
        <dsp:cNvSpPr/>
      </dsp:nvSpPr>
      <dsp:spPr>
        <a:xfrm>
          <a:off x="2994205" y="629638"/>
          <a:ext cx="149744" cy="129126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E64DB8-6426-4047-87D7-5533D38944FB}">
      <dsp:nvSpPr>
        <dsp:cNvPr id="0" name=""/>
        <dsp:cNvSpPr/>
      </dsp:nvSpPr>
      <dsp:spPr>
        <a:xfrm>
          <a:off x="3208934" y="0"/>
          <a:ext cx="1282720" cy="1101067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8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11F528-F57F-421C-A81E-E8D2451FA1BB}">
      <dsp:nvSpPr>
        <dsp:cNvPr id="0" name=""/>
        <dsp:cNvSpPr/>
      </dsp:nvSpPr>
      <dsp:spPr>
        <a:xfrm>
          <a:off x="3238318" y="488006"/>
          <a:ext cx="149744" cy="129126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D428FE-27E0-4EA7-B7EC-890EDE3638EC}">
      <dsp:nvSpPr>
        <dsp:cNvPr id="0" name=""/>
        <dsp:cNvSpPr/>
      </dsp:nvSpPr>
      <dsp:spPr>
        <a:xfrm>
          <a:off x="4302355" y="605209"/>
          <a:ext cx="1282720" cy="1101067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8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8420" rIns="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600" kern="1200" dirty="0"/>
        </a:p>
      </dsp:txBody>
      <dsp:txXfrm>
        <a:off x="4501004" y="775726"/>
        <a:ext cx="885422" cy="760033"/>
      </dsp:txXfrm>
    </dsp:sp>
    <dsp:sp modelId="{493736EC-0D60-46AE-B085-97D0CD7E0C16}">
      <dsp:nvSpPr>
        <dsp:cNvPr id="0" name=""/>
        <dsp:cNvSpPr/>
      </dsp:nvSpPr>
      <dsp:spPr>
        <a:xfrm>
          <a:off x="5405382" y="1091179"/>
          <a:ext cx="149744" cy="129126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E00845-C840-4B45-9D42-BE1220DF3B75}">
      <dsp:nvSpPr>
        <dsp:cNvPr id="0" name=""/>
        <dsp:cNvSpPr/>
      </dsp:nvSpPr>
      <dsp:spPr>
        <a:xfrm>
          <a:off x="5400296" y="1210418"/>
          <a:ext cx="1282720" cy="1101067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solidFill>
            <a:srgbClr val="8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CB5C8C-0B63-4C13-A736-489C9D1F4897}">
      <dsp:nvSpPr>
        <dsp:cNvPr id="0" name=""/>
        <dsp:cNvSpPr/>
      </dsp:nvSpPr>
      <dsp:spPr>
        <a:xfrm>
          <a:off x="5659101" y="1229903"/>
          <a:ext cx="149744" cy="129126"/>
        </a:xfrm>
        <a:prstGeom prst="hexagon">
          <a:avLst>
            <a:gd name="adj" fmla="val 25000"/>
            <a:gd name="vf" fmla="val 11547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BBBB7-6C79-468F-9EB1-29764C1DE278}" type="datetimeFigureOut">
              <a:rPr lang="en-US" smtClean="0"/>
              <a:t>10/27/17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98C5F-A7C5-4069-B5FC-390A23A358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187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6196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235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6900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4611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887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21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8321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5712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221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42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827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8933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625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071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439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Slides</a:t>
            </a:r>
            <a:r>
              <a:rPr lang="en-US" baseline="0" dirty="0" smtClean="0"/>
              <a:t> 9-how many you two ladies need to tell your stories.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451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98C5F-A7C5-4069-B5FC-390A23A3586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500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0290" y="2781014"/>
            <a:ext cx="4113851" cy="552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1608E"/>
                </a:solidFill>
                <a:latin typeface="PT Sans"/>
                <a:cs typeface="PT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51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5219" y="469287"/>
            <a:ext cx="2298512" cy="3582023"/>
          </a:xfrm>
          <a:prstGeom prst="rect">
            <a:avLst/>
          </a:prstGeom>
        </p:spPr>
        <p:txBody>
          <a:bodyPr/>
          <a:lstStyle>
            <a:lvl1pPr algn="r">
              <a:lnSpc>
                <a:spcPct val="70000"/>
              </a:lnSpc>
              <a:spcAft>
                <a:spcPts val="1800"/>
              </a:spcAft>
              <a:defRPr b="1" cap="all">
                <a:solidFill>
                  <a:schemeClr val="bg1"/>
                </a:solidFill>
                <a:latin typeface="Aldo SemiBold"/>
                <a:cs typeface="Aldo SemiBold"/>
              </a:defRPr>
            </a:lvl1pPr>
          </a:lstStyle>
          <a:p>
            <a:r>
              <a:rPr lang="en-US" dirty="0" smtClean="0"/>
              <a:t>Click </a:t>
            </a:r>
            <a:br>
              <a:rPr lang="en-US" dirty="0" smtClean="0"/>
            </a:br>
            <a:r>
              <a:rPr lang="en-US" dirty="0" smtClean="0"/>
              <a:t>to </a:t>
            </a:r>
            <a:br>
              <a:rPr lang="en-US" dirty="0" smtClean="0"/>
            </a:br>
            <a:r>
              <a:rPr lang="en-US" dirty="0" smtClean="0"/>
              <a:t>edit </a:t>
            </a:r>
            <a:br>
              <a:rPr lang="en-US" dirty="0" smtClean="0"/>
            </a:br>
            <a:r>
              <a:rPr lang="en-US" dirty="0" smtClean="0"/>
              <a:t>Master </a:t>
            </a:r>
            <a:br>
              <a:rPr lang="en-US" dirty="0" smtClean="0"/>
            </a:br>
            <a:r>
              <a:rPr lang="en-US" dirty="0" smtClean="0"/>
              <a:t>title </a:t>
            </a:r>
            <a:br>
              <a:rPr lang="en-US" dirty="0" smtClean="0"/>
            </a:br>
            <a:r>
              <a:rPr lang="en-US" dirty="0" smtClean="0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8379" y="469287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>
                <a:solidFill>
                  <a:srgbClr val="01608E"/>
                </a:solidFill>
                <a:latin typeface="PT Sans"/>
                <a:cs typeface="PT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593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763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296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0290" y="2781014"/>
            <a:ext cx="4113851" cy="552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1608E"/>
                </a:solidFill>
                <a:latin typeface="PT Sans"/>
                <a:cs typeface="PT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019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0404" y="246143"/>
            <a:ext cx="6281923" cy="623963"/>
          </a:xfrm>
          <a:prstGeom prst="rect">
            <a:avLst/>
          </a:prstGeom>
        </p:spPr>
        <p:txBody>
          <a:bodyPr/>
          <a:lstStyle>
            <a:lvl1pPr algn="l">
              <a:defRPr b="1" cap="all">
                <a:solidFill>
                  <a:schemeClr val="bg1"/>
                </a:solidFill>
                <a:latin typeface="Aldo SemiBold"/>
                <a:cs typeface="Aldo Semi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80403" y="1106401"/>
            <a:ext cx="7645229" cy="13144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700">
                <a:solidFill>
                  <a:srgbClr val="800000"/>
                </a:solidFill>
                <a:latin typeface="PT Sans"/>
                <a:cs typeface="PT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6" name="Picture 5" descr="Logo-On-Red-Updated.ps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17" y="132485"/>
            <a:ext cx="1660198" cy="93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6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883" y="158063"/>
            <a:ext cx="7715282" cy="857250"/>
          </a:xfrm>
          <a:prstGeom prst="rect">
            <a:avLst/>
          </a:prstGeom>
        </p:spPr>
        <p:txBody>
          <a:bodyPr/>
          <a:lstStyle>
            <a:lvl1pPr algn="l">
              <a:defRPr b="1" cap="all">
                <a:solidFill>
                  <a:srgbClr val="800000"/>
                </a:solidFill>
                <a:latin typeface="Aldo SemiBold"/>
                <a:cs typeface="Aldo Semi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877462" y="483119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0"/>
          </p:nvPr>
        </p:nvSpPr>
        <p:spPr>
          <a:xfrm>
            <a:off x="974883" y="1096623"/>
            <a:ext cx="7715282" cy="2871861"/>
          </a:xfrm>
          <a:prstGeom prst="rect">
            <a:avLst/>
          </a:prstGeom>
        </p:spPr>
        <p:txBody>
          <a:bodyPr/>
          <a:lstStyle>
            <a:lvl1pPr marL="342900" indent="-342900">
              <a:buSzPct val="55000"/>
              <a:buFont typeface="Lucida Grande"/>
              <a:buChar char="▲"/>
              <a:defRPr sz="2800">
                <a:solidFill>
                  <a:srgbClr val="01608E"/>
                </a:solidFill>
                <a:latin typeface="PT Sans"/>
                <a:cs typeface="PT Sans"/>
              </a:defRPr>
            </a:lvl1pPr>
            <a:lvl2pPr marL="742950" indent="-285750">
              <a:buSzPct val="55000"/>
              <a:buFont typeface="Lucida Grande"/>
              <a:buChar char="▲"/>
              <a:defRPr sz="1800">
                <a:solidFill>
                  <a:srgbClr val="800000"/>
                </a:solidFill>
                <a:latin typeface="PT Sans"/>
                <a:cs typeface="PT Sans"/>
              </a:defRPr>
            </a:lvl2pPr>
            <a:lvl3pPr marL="1143000" indent="-228600">
              <a:buSzPct val="55000"/>
              <a:buFont typeface="Lucida Grande"/>
              <a:buChar char="▲"/>
              <a:defRPr sz="1600">
                <a:solidFill>
                  <a:srgbClr val="800000"/>
                </a:solidFill>
                <a:latin typeface="PT Sans"/>
                <a:cs typeface="PT Sans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47998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78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09393" y="369832"/>
            <a:ext cx="6024186" cy="857250"/>
          </a:xfrm>
          <a:prstGeom prst="rect">
            <a:avLst/>
          </a:prstGeom>
        </p:spPr>
        <p:txBody>
          <a:bodyPr/>
          <a:lstStyle>
            <a:lvl1pPr algn="l">
              <a:lnSpc>
                <a:spcPct val="70000"/>
              </a:lnSpc>
              <a:defRPr b="1" cap="all">
                <a:solidFill>
                  <a:srgbClr val="FFFFFF"/>
                </a:solidFill>
                <a:latin typeface="Aldo SemiBold"/>
                <a:cs typeface="Aldo SemiBold"/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393" y="1469316"/>
            <a:ext cx="7715282" cy="3394075"/>
          </a:xfrm>
          <a:prstGeom prst="rect">
            <a:avLst/>
          </a:prstGeom>
        </p:spPr>
        <p:txBody>
          <a:bodyPr/>
          <a:lstStyle>
            <a:lvl1pPr marL="342900" indent="-342900">
              <a:buSzPct val="55000"/>
              <a:buFont typeface="Lucida Grande"/>
              <a:buChar char="▲"/>
              <a:defRPr sz="2800">
                <a:solidFill>
                  <a:srgbClr val="01608E"/>
                </a:solidFill>
                <a:latin typeface="PT Sans"/>
                <a:cs typeface="PT Sans"/>
              </a:defRPr>
            </a:lvl1pPr>
            <a:lvl2pPr marL="742950" indent="-285750">
              <a:buSzPct val="55000"/>
              <a:buFont typeface="Lucida Grande"/>
              <a:buChar char="▲"/>
              <a:defRPr sz="1800">
                <a:solidFill>
                  <a:srgbClr val="800000"/>
                </a:solidFill>
                <a:latin typeface="PT Sans"/>
                <a:cs typeface="PT Sans"/>
              </a:defRPr>
            </a:lvl2pPr>
            <a:lvl3pPr marL="1143000" indent="-228600">
              <a:buSzPct val="55000"/>
              <a:buFont typeface="Lucida Grande"/>
              <a:buChar char="▲"/>
              <a:defRPr sz="1600">
                <a:solidFill>
                  <a:srgbClr val="800000"/>
                </a:solidFill>
                <a:latin typeface="PT Sans"/>
                <a:cs typeface="PT Sans"/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94274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1588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 sz="4500" b="1" cap="all">
                <a:solidFill>
                  <a:schemeClr val="bg1"/>
                </a:solidFill>
                <a:latin typeface="Aldo SemiBold"/>
                <a:cs typeface="Aldo SemiBol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9594"/>
            <a:ext cx="4038600" cy="3394075"/>
          </a:xfrm>
          <a:prstGeom prst="rect">
            <a:avLst/>
          </a:prstGeom>
        </p:spPr>
        <p:txBody>
          <a:bodyPr/>
          <a:lstStyle>
            <a:lvl1pPr marL="342900" indent="-342900">
              <a:buSzPct val="55000"/>
              <a:buFont typeface="Lucida Grande"/>
              <a:buChar char="▲"/>
              <a:defRPr sz="2100">
                <a:solidFill>
                  <a:srgbClr val="D99695"/>
                </a:solidFill>
                <a:latin typeface="PT Sans"/>
                <a:cs typeface="PT San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9594"/>
            <a:ext cx="4038600" cy="3394075"/>
          </a:xfrm>
          <a:prstGeom prst="rect">
            <a:avLst/>
          </a:prstGeom>
        </p:spPr>
        <p:txBody>
          <a:bodyPr/>
          <a:lstStyle>
            <a:lvl1pPr marL="342900" indent="-342900">
              <a:buSzPct val="55000"/>
              <a:buFont typeface="Lucida Grande"/>
              <a:buChar char="▲"/>
              <a:defRPr sz="2100">
                <a:solidFill>
                  <a:srgbClr val="D99695"/>
                </a:solidFill>
                <a:latin typeface="PT Sans"/>
                <a:cs typeface="PT San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9708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4" Type="http://schemas.openxmlformats.org/officeDocument/2006/relationships/image" Target="../media/image10.jp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-Slide-Logo-Blue.ps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15" y="408418"/>
            <a:ext cx="7155402" cy="402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9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-Slide-Logo-Red.ps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15" y="408418"/>
            <a:ext cx="7155403" cy="402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28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-Slide-Logo-White.ps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14" y="408418"/>
            <a:ext cx="7155403" cy="402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83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tle-Slide-Logo-Blue.ps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469" y="-342552"/>
            <a:ext cx="5974149" cy="336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5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1600" kern="1200">
          <a:solidFill>
            <a:schemeClr val="accent5">
              <a:lumMod val="75000"/>
            </a:schemeClr>
          </a:solidFill>
          <a:latin typeface="DIN-Bold"/>
          <a:ea typeface="+mj-ea"/>
          <a:cs typeface="DIN-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-On-Red-Updated.ps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17" y="132485"/>
            <a:ext cx="1660198" cy="93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5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-On-Blue-Updated.psd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17" y="4126139"/>
            <a:ext cx="1660197" cy="93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6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20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-On-Blue-Updated.ps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17" y="132485"/>
            <a:ext cx="1660197" cy="93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6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-On-Blue-Updated.ps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617" y="132485"/>
            <a:ext cx="1660197" cy="93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7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-On-Red-Updated.ps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18" y="4025428"/>
            <a:ext cx="1660198" cy="93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1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microsoft.com/office/2007/relationships/hdphoto" Target="../media/hdphoto1.wdp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9" Type="http://schemas.microsoft.com/office/2007/relationships/hdphoto" Target="../media/hdphoto2.wdp"/><Relationship Id="rId20" Type="http://schemas.openxmlformats.org/officeDocument/2006/relationships/image" Target="../media/image37.png"/><Relationship Id="rId10" Type="http://schemas.openxmlformats.org/officeDocument/2006/relationships/image" Target="../media/image31.png"/><Relationship Id="rId11" Type="http://schemas.openxmlformats.org/officeDocument/2006/relationships/image" Target="../media/image32.png"/><Relationship Id="rId12" Type="http://schemas.microsoft.com/office/2007/relationships/hdphoto" Target="../media/hdphoto3.wdp"/><Relationship Id="rId13" Type="http://schemas.openxmlformats.org/officeDocument/2006/relationships/image" Target="../media/image33.png"/><Relationship Id="rId14" Type="http://schemas.microsoft.com/office/2007/relationships/hdphoto" Target="../media/hdphoto4.wdp"/><Relationship Id="rId15" Type="http://schemas.openxmlformats.org/officeDocument/2006/relationships/image" Target="../media/image34.png"/><Relationship Id="rId16" Type="http://schemas.microsoft.com/office/2007/relationships/hdphoto" Target="../media/hdphoto5.wdp"/><Relationship Id="rId17" Type="http://schemas.openxmlformats.org/officeDocument/2006/relationships/image" Target="../media/image35.png"/><Relationship Id="rId18" Type="http://schemas.microsoft.com/office/2007/relationships/hdphoto" Target="../media/hdphoto6.wdp"/><Relationship Id="rId19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nancy.allen@hosa.org" TargetMode="External"/><Relationship Id="rId4" Type="http://schemas.openxmlformats.org/officeDocument/2006/relationships/image" Target="../media/image40.png"/><Relationship Id="rId5" Type="http://schemas.microsoft.com/office/2007/relationships/hdphoto" Target="../media/hdphoto7.wdp"/><Relationship Id="rId6" Type="http://schemas.openxmlformats.org/officeDocument/2006/relationships/image" Target="../media/image41.png"/><Relationship Id="rId7" Type="http://schemas.microsoft.com/office/2007/relationships/hdphoto" Target="../media/hdphoto8.wdp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sa.org/affiliation" TargetMode="External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sa.org/" TargetMode="External"/><Relationship Id="rId4" Type="http://schemas.openxmlformats.org/officeDocument/2006/relationships/image" Target="../media/image20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7067" y="3605100"/>
            <a:ext cx="8556977" cy="552898"/>
          </a:xfrm>
        </p:spPr>
        <p:txBody>
          <a:bodyPr/>
          <a:lstStyle/>
          <a:p>
            <a:r>
              <a:rPr lang="en-US" sz="2800" b="1" dirty="0">
                <a:solidFill>
                  <a:schemeClr val="bg1"/>
                </a:solidFill>
              </a:rPr>
              <a:t>Connect, Inspire and Engage with </a:t>
            </a: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Middle </a:t>
            </a:r>
            <a:r>
              <a:rPr lang="en-US" sz="2800" b="1" dirty="0">
                <a:solidFill>
                  <a:schemeClr val="bg1"/>
                </a:solidFill>
              </a:rPr>
              <a:t>and High School Students</a:t>
            </a:r>
            <a:r>
              <a:rPr lang="en-US" sz="2800" b="1" dirty="0" smtClean="0">
                <a:solidFill>
                  <a:schemeClr val="bg1"/>
                </a:solidFill>
              </a:rPr>
              <a:t>—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The </a:t>
            </a:r>
            <a:r>
              <a:rPr lang="en-US" sz="2800" dirty="0">
                <a:solidFill>
                  <a:schemeClr val="bg1"/>
                </a:solidFill>
              </a:rPr>
              <a:t>Next Generation of Health Professionals!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84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competition</a:t>
            </a:r>
            <a:endParaRPr lang="en-US" dirty="0"/>
          </a:p>
        </p:txBody>
      </p:sp>
      <p:pic>
        <p:nvPicPr>
          <p:cNvPr id="5" name="Picture 4" descr="DSC_01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773" y="1158223"/>
            <a:ext cx="3922047" cy="2615515"/>
          </a:xfrm>
          <a:prstGeom prst="rect">
            <a:avLst/>
          </a:prstGeom>
        </p:spPr>
      </p:pic>
      <p:pic>
        <p:nvPicPr>
          <p:cNvPr id="6" name="Picture 5" descr="DSC_01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74" y="1158223"/>
            <a:ext cx="3922047" cy="2615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5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789985" y="2233246"/>
            <a:ext cx="958361" cy="3692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12175" y="94437"/>
            <a:ext cx="83076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latin typeface="Dekar" panose="02000000000000000000" pitchFamily="50" charset="0"/>
              </a:rPr>
              <a:t>Competitive</a:t>
            </a:r>
            <a:r>
              <a:rPr lang="en-US" dirty="0" smtClean="0">
                <a:solidFill>
                  <a:srgbClr val="800000"/>
                </a:solidFill>
                <a:latin typeface="Dekar" panose="02000000000000000000" pitchFamily="50" charset="0"/>
              </a:rPr>
              <a:t> </a:t>
            </a:r>
            <a:r>
              <a:rPr lang="en-US" sz="2400" dirty="0" smtClean="0">
                <a:solidFill>
                  <a:srgbClr val="800000"/>
                </a:solidFill>
                <a:latin typeface="Dekar" panose="02000000000000000000" pitchFamily="50" charset="0"/>
              </a:rPr>
              <a:t>Events </a:t>
            </a:r>
            <a:r>
              <a:rPr lang="en-US" sz="2400" dirty="0" smtClean="0">
                <a:solidFill>
                  <a:srgbClr val="800000"/>
                </a:solidFill>
                <a:latin typeface="Dekar" panose="02000000000000000000" pitchFamily="50" charset="0"/>
              </a:rPr>
              <a:t>Program</a:t>
            </a:r>
            <a:r>
              <a:rPr lang="en-US" sz="1600" dirty="0"/>
              <a:t/>
            </a:r>
            <a:br>
              <a:rPr lang="en-US" sz="1600" dirty="0"/>
            </a:b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548053" y="596410"/>
          <a:ext cx="8317524" cy="437564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392166"/>
                <a:gridCol w="1534042"/>
                <a:gridCol w="1409900"/>
                <a:gridCol w="1347829"/>
                <a:gridCol w="1276890"/>
                <a:gridCol w="1356697"/>
              </a:tblGrid>
              <a:tr h="47687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Health Professions Events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Health Science </a:t>
                      </a:r>
                    </a:p>
                    <a:p>
                      <a:pPr algn="ctr"/>
                      <a:r>
                        <a:rPr lang="en-US" sz="1100" dirty="0" smtClean="0"/>
                        <a:t>Events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Emergency Preparedness Events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Leadership </a:t>
                      </a:r>
                    </a:p>
                    <a:p>
                      <a:pPr algn="ctr"/>
                      <a:r>
                        <a:rPr lang="en-US" sz="1100" dirty="0" smtClean="0"/>
                        <a:t>Events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Teamwork </a:t>
                      </a:r>
                      <a:br>
                        <a:rPr lang="en-US" sz="1100" dirty="0" smtClean="0"/>
                      </a:br>
                      <a:r>
                        <a:rPr lang="en-US" sz="1100" dirty="0" smtClean="0"/>
                        <a:t>Events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/>
                        <a:t>Recognition</a:t>
                      </a:r>
                      <a:br>
                        <a:rPr lang="en-US" sz="1100" dirty="0" smtClean="0"/>
                      </a:br>
                      <a:r>
                        <a:rPr lang="en-US" sz="1100" dirty="0" smtClean="0"/>
                        <a:t> Events</a:t>
                      </a:r>
                      <a:endParaRPr lang="en-US" sz="1100" dirty="0"/>
                    </a:p>
                  </a:txBody>
                  <a:tcPr/>
                </a:tc>
              </a:tr>
              <a:tr h="3898765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Biomedical</a:t>
                      </a:r>
                      <a:br>
                        <a:rPr lang="en-US" sz="1000" b="0" dirty="0" smtClean="0"/>
                      </a:br>
                      <a:r>
                        <a:rPr lang="en-US" sz="1000" b="0" baseline="0" dirty="0" smtClean="0"/>
                        <a:t> Laboratory Science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/>
                        <a:t>Clinical Nursing 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Clinical</a:t>
                      </a:r>
                      <a:r>
                        <a:rPr lang="en-US" sz="1000" b="0" baseline="0" dirty="0" smtClean="0"/>
                        <a:t> Specialty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Dental Science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Home Health Aide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Medical Assisting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Nursing Assisting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Personal Care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Physical Therapy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Sports Medicine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50" b="0" dirty="0" smtClean="0"/>
                        <a:t>Veterinary</a:t>
                      </a:r>
                      <a:r>
                        <a:rPr lang="en-US" sz="1050" b="0" baseline="0" dirty="0" smtClean="0"/>
                        <a:t> Science</a:t>
                      </a:r>
                      <a:endParaRPr lang="en-US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Dental Terminology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Medical Spelling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Medical</a:t>
                      </a:r>
                      <a:r>
                        <a:rPr lang="en-US" sz="1000" b="0" baseline="0" dirty="0" smtClean="0"/>
                        <a:t> Terminology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Medical Math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Medical Reading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KT: </a:t>
                      </a:r>
                      <a:r>
                        <a:rPr lang="en-US" sz="1000" b="0" baseline="0" dirty="0" smtClean="0"/>
                        <a:t>Human Growth &amp; Development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KT: Nutrition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baseline="0" dirty="0" smtClean="0"/>
                        <a:t>KT: Medical Law &amp; Ethics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KT: Pathophysiology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50" b="0" dirty="0" smtClean="0"/>
                        <a:t>KT: Pharmacology</a:t>
                      </a:r>
                      <a:endParaRPr lang="en-US" sz="105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50" b="0" dirty="0" smtClean="0"/>
                        <a:t>KT: Behavioral Health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smtClean="0"/>
                        <a:t>KT:</a:t>
                      </a:r>
                      <a:r>
                        <a:rPr lang="en-US" sz="1050" b="0" baseline="0" dirty="0" smtClean="0"/>
                        <a:t> </a:t>
                      </a:r>
                      <a:r>
                        <a:rPr lang="en-US" sz="1050" b="0" dirty="0" smtClean="0"/>
                        <a:t>Transcultural </a:t>
                      </a:r>
                      <a:br>
                        <a:rPr lang="en-US" sz="1050" b="0" dirty="0" smtClean="0"/>
                      </a:br>
                      <a:r>
                        <a:rPr lang="en-US" sz="1050" b="0" dirty="0" smtClean="0"/>
                        <a:t>Health Care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endParaRPr lang="en-US" sz="105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/>
                        <a:t>CPR/First</a:t>
                      </a:r>
                      <a:r>
                        <a:rPr lang="en-US" sz="1000" b="0" baseline="0" dirty="0" smtClean="0"/>
                        <a:t> Aid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Emergency Medical Technician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Epidemiology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Life Support Skills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MRC Partnership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CERT Skills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Public</a:t>
                      </a:r>
                      <a:r>
                        <a:rPr lang="en-US" sz="1000" b="0" baseline="0" dirty="0" smtClean="0"/>
                        <a:t> Health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Extemporaneous Health Poster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Health Career Photography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Extemporaneous</a:t>
                      </a:r>
                      <a:r>
                        <a:rPr lang="en-US" sz="1000" b="0" baseline="0" dirty="0" smtClean="0"/>
                        <a:t> Writing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Healthy Lifestyle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Job Seeking</a:t>
                      </a:r>
                      <a:r>
                        <a:rPr lang="en-US" sz="1000" b="0" baseline="0" dirty="0" smtClean="0"/>
                        <a:t> Skills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Prepared Speaking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Researched Persuasive</a:t>
                      </a:r>
                      <a:r>
                        <a:rPr lang="en-US" sz="1000" b="0" baseline="0" dirty="0" smtClean="0"/>
                        <a:t> Writing and Speaking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Interviewing Skills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Speaking</a:t>
                      </a:r>
                      <a:r>
                        <a:rPr lang="en-US" sz="1000" b="0" baseline="0" dirty="0" smtClean="0"/>
                        <a:t> Skills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Community Awareness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Creative </a:t>
                      </a:r>
                      <a:br>
                        <a:rPr lang="en-US" sz="1000" b="0" dirty="0" smtClean="0"/>
                      </a:br>
                      <a:r>
                        <a:rPr lang="en-US" sz="1000" b="0" dirty="0" smtClean="0"/>
                        <a:t>Problem Solving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HOSA Bowl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Parliamentary Procedure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Biomedical</a:t>
                      </a:r>
                      <a:r>
                        <a:rPr lang="en-US" sz="1000" b="0" baseline="0" dirty="0" smtClean="0"/>
                        <a:t> Debate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Health Career Display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Health Education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Forensic</a:t>
                      </a:r>
                      <a:r>
                        <a:rPr lang="en-US" sz="1000" b="0" baseline="0" dirty="0" smtClean="0"/>
                        <a:t> Medicine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Public</a:t>
                      </a:r>
                      <a:r>
                        <a:rPr lang="en-US" sz="1000" b="0" baseline="0" dirty="0" smtClean="0"/>
                        <a:t> Service Announcement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Medical Innovation: Existing</a:t>
                      </a:r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Medical Innovation: Original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Outstanding</a:t>
                      </a:r>
                      <a:r>
                        <a:rPr lang="en-US" sz="1000" b="0" baseline="0" dirty="0" smtClean="0"/>
                        <a:t> </a:t>
                      </a:r>
                      <a:br>
                        <a:rPr lang="en-US" sz="1000" b="0" baseline="0" dirty="0" smtClean="0"/>
                      </a:br>
                      <a:r>
                        <a:rPr lang="en-US" sz="1000" b="0" baseline="0" dirty="0" smtClean="0"/>
                        <a:t>HOSA Chapter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Health Care </a:t>
                      </a:r>
                      <a:br>
                        <a:rPr lang="en-US" sz="1000" b="0" dirty="0" smtClean="0"/>
                      </a:br>
                      <a:r>
                        <a:rPr lang="en-US" sz="1000" b="0" dirty="0" smtClean="0"/>
                        <a:t>Issues Exam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Outstanding</a:t>
                      </a:r>
                      <a:r>
                        <a:rPr lang="en-US" sz="1000" b="0" baseline="0" dirty="0" smtClean="0"/>
                        <a:t> </a:t>
                      </a:r>
                      <a:br>
                        <a:rPr lang="en-US" sz="1000" b="0" baseline="0" dirty="0" smtClean="0"/>
                      </a:br>
                      <a:r>
                        <a:rPr lang="en-US" sz="1000" b="0" baseline="0" dirty="0" smtClean="0"/>
                        <a:t>State Leader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MRC Volunteer Recognition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National</a:t>
                      </a:r>
                      <a:r>
                        <a:rPr lang="en-US" sz="1000" b="0" baseline="0" dirty="0" smtClean="0"/>
                        <a:t> </a:t>
                      </a:r>
                      <a:br>
                        <a:rPr lang="en-US" sz="1000" b="0" baseline="0" dirty="0" smtClean="0"/>
                      </a:br>
                      <a:r>
                        <a:rPr lang="en-US" sz="1000" b="0" baseline="0" dirty="0" smtClean="0"/>
                        <a:t>Service Project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Barbara James </a:t>
                      </a:r>
                      <a:br>
                        <a:rPr lang="en-US" sz="1000" b="0" dirty="0" smtClean="0"/>
                      </a:br>
                      <a:r>
                        <a:rPr lang="en-US" sz="1000" b="0" dirty="0" smtClean="0"/>
                        <a:t>Service Award</a:t>
                      </a:r>
                      <a:endParaRPr lang="en-US" sz="1000" b="0" dirty="0"/>
                    </a:p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000" b="0" dirty="0" smtClean="0"/>
                        <a:t>HOSA </a:t>
                      </a:r>
                      <a:br>
                        <a:rPr lang="en-US" sz="1000" b="0" dirty="0" smtClean="0"/>
                      </a:br>
                      <a:r>
                        <a:rPr lang="en-US" sz="1000" b="0" dirty="0" smtClean="0"/>
                        <a:t>Happenings</a:t>
                      </a:r>
                      <a:endParaRPr lang="en-US" sz="1000" b="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57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883" y="253439"/>
            <a:ext cx="7715282" cy="857250"/>
          </a:xfrm>
        </p:spPr>
        <p:txBody>
          <a:bodyPr/>
          <a:lstStyle/>
          <a:p>
            <a:r>
              <a:rPr lang="en-US" sz="3600" dirty="0" smtClean="0">
                <a:latin typeface="Dekar" panose="02000000000000000000" pitchFamily="50" charset="0"/>
              </a:rPr>
              <a:t>Hosa produces Health Professionals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14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Pipeline for future health professionals</a:t>
            </a:r>
            <a:endParaRPr lang="en-US" sz="16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7411" y="2579540"/>
            <a:ext cx="17427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Schools</a:t>
            </a:r>
            <a:endParaRPr lang="en-US" b="1" dirty="0">
              <a:solidFill>
                <a:srgbClr val="8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02906" y="2537930"/>
            <a:ext cx="1742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Health Employers</a:t>
            </a:r>
            <a:endParaRPr lang="en-US" sz="1600" b="1" dirty="0">
              <a:solidFill>
                <a:srgbClr val="8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1669680" y="1258869"/>
            <a:ext cx="6492240" cy="548640"/>
          </a:xfrm>
          <a:prstGeom prst="rightArrow">
            <a:avLst/>
          </a:prstGeom>
          <a:solidFill>
            <a:srgbClr val="0160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 Health Professional Flow</a:t>
            </a: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Left-Right Arrow 7"/>
          <p:cNvSpPr/>
          <p:nvPr/>
        </p:nvSpPr>
        <p:spPr>
          <a:xfrm>
            <a:off x="1586404" y="3217563"/>
            <a:ext cx="6492240" cy="548640"/>
          </a:xfrm>
          <a:prstGeom prst="leftRightArrow">
            <a:avLst/>
          </a:prstGeom>
          <a:solidFill>
            <a:srgbClr val="01608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Information Flow</a:t>
            </a:r>
            <a:endParaRPr lang="en-US" sz="16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632" y="1872186"/>
            <a:ext cx="1175289" cy="714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681" y="1810282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466" y="1775364"/>
            <a:ext cx="1221581" cy="122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935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Diagram 29"/>
          <p:cNvGraphicFramePr/>
          <p:nvPr>
            <p:extLst>
              <p:ext uri="{D42A27DB-BD31-4B8C-83A1-F6EECF244321}">
                <p14:modId xmlns:p14="http://schemas.microsoft.com/office/powerpoint/2010/main" val="3441158475"/>
              </p:ext>
            </p:extLst>
          </p:nvPr>
        </p:nvGraphicFramePr>
        <p:xfrm>
          <a:off x="850715" y="954164"/>
          <a:ext cx="7715282" cy="2908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883" y="90329"/>
            <a:ext cx="7715282" cy="857250"/>
          </a:xfrm>
        </p:spPr>
        <p:txBody>
          <a:bodyPr/>
          <a:lstStyle/>
          <a:p>
            <a:r>
              <a:rPr lang="en-US" sz="3600" dirty="0" smtClean="0">
                <a:latin typeface="Dekar" panose="02000000000000000000" pitchFamily="50" charset="0"/>
              </a:rPr>
              <a:t>Partnerships create opportunity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14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benefits of HOSTING a </a:t>
            </a:r>
            <a:r>
              <a:rPr lang="en-US" sz="1400" b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hosa</a:t>
            </a:r>
            <a:r>
              <a:rPr lang="en-US" sz="14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Chapter</a:t>
            </a: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0"/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819" y="2482890"/>
            <a:ext cx="514826" cy="46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663" y="1206065"/>
            <a:ext cx="693419" cy="693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933" y="3049008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39" y="2408295"/>
            <a:ext cx="226695" cy="39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823" y="1706197"/>
            <a:ext cx="535781" cy="535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760" y="2241978"/>
            <a:ext cx="641223" cy="641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804688" y="1781158"/>
            <a:ext cx="1710813" cy="721843"/>
            <a:chOff x="680520" y="815895"/>
            <a:chExt cx="1710813" cy="721843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19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0898" y="815895"/>
              <a:ext cx="450056" cy="450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680520" y="1260739"/>
              <a:ext cx="17108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800000"/>
                  </a:solidFill>
                </a:rPr>
                <a:t>Knowledge</a:t>
              </a:r>
              <a:endParaRPr lang="en-US" sz="1200" b="1" dirty="0">
                <a:solidFill>
                  <a:srgbClr val="8000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932306" y="2234829"/>
            <a:ext cx="1710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800000"/>
                </a:solidFill>
              </a:rPr>
              <a:t>Linkages</a:t>
            </a:r>
            <a:endParaRPr lang="en-US" sz="1200" b="1" dirty="0">
              <a:solidFill>
                <a:srgbClr val="8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52950" y="2761080"/>
            <a:ext cx="1710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800000"/>
                </a:solidFill>
              </a:rPr>
              <a:t>Access</a:t>
            </a:r>
            <a:endParaRPr lang="en-US" sz="1200" b="1" dirty="0">
              <a:solidFill>
                <a:srgbClr val="8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88826" y="2924107"/>
            <a:ext cx="1710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800000"/>
                </a:solidFill>
              </a:rPr>
              <a:t>Dialogue</a:t>
            </a:r>
            <a:endParaRPr lang="en-US" sz="1200" b="1" dirty="0">
              <a:solidFill>
                <a:srgbClr val="8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61862" y="2794362"/>
            <a:ext cx="1710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800000"/>
                </a:solidFill>
              </a:rPr>
              <a:t>Resources</a:t>
            </a:r>
            <a:endParaRPr lang="en-US" sz="1200" b="1" dirty="0">
              <a:solidFill>
                <a:srgbClr val="8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63967" y="1705374"/>
            <a:ext cx="1710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800000"/>
                </a:solidFill>
              </a:rPr>
              <a:t>Partnerships</a:t>
            </a:r>
            <a:endParaRPr lang="en-US" sz="1200" b="1" dirty="0">
              <a:solidFill>
                <a:srgbClr val="8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78769" y="3509483"/>
            <a:ext cx="1913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800000"/>
                </a:solidFill>
              </a:rPr>
              <a:t>Cooperation</a:t>
            </a:r>
            <a:endParaRPr lang="en-US" sz="1200" b="1" dirty="0">
              <a:solidFill>
                <a:srgbClr val="8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307" y="3509482"/>
            <a:ext cx="17108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800000"/>
                </a:solidFill>
              </a:rPr>
              <a:t>Planning</a:t>
            </a:r>
            <a:endParaRPr lang="en-US" sz="1200" b="1" dirty="0">
              <a:solidFill>
                <a:srgbClr val="800000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057" y="3110015"/>
            <a:ext cx="466344" cy="41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58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883" y="158063"/>
            <a:ext cx="7715282" cy="747545"/>
          </a:xfrm>
        </p:spPr>
        <p:txBody>
          <a:bodyPr/>
          <a:lstStyle/>
          <a:p>
            <a:r>
              <a:rPr lang="en-US" sz="2400" dirty="0" smtClean="0">
                <a:latin typeface="Dekar" charset="0"/>
                <a:ea typeface="Dekar" charset="0"/>
                <a:cs typeface="Dekar" charset="0"/>
              </a:rPr>
              <a:t>Partnership Opportunities</a:t>
            </a:r>
            <a:endParaRPr lang="en-US" sz="2400" b="0" dirty="0">
              <a:latin typeface="Dekar" charset="0"/>
              <a:ea typeface="Dekar" charset="0"/>
              <a:cs typeface="Dekar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974883" y="551618"/>
            <a:ext cx="7715282" cy="3182815"/>
          </a:xfrm>
        </p:spPr>
        <p:txBody>
          <a:bodyPr/>
          <a:lstStyle/>
          <a:p>
            <a:r>
              <a:rPr lang="en-US" sz="13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Competitive Events</a:t>
            </a:r>
            <a:endParaRPr lang="en-US" sz="13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sz="13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 Sponsorships</a:t>
            </a:r>
          </a:p>
          <a:p>
            <a:pPr lvl="1"/>
            <a:r>
              <a:rPr lang="en-US" sz="13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Topic Selection</a:t>
            </a:r>
          </a:p>
          <a:p>
            <a:pPr lvl="1"/>
            <a:r>
              <a:rPr lang="en-US" sz="13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Judging</a:t>
            </a:r>
          </a:p>
          <a:p>
            <a:r>
              <a:rPr lang="en-US" sz="13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Conference Sponsorships</a:t>
            </a:r>
            <a:endParaRPr lang="en-US" sz="13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sz="13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Financial Sponsors</a:t>
            </a:r>
            <a:endParaRPr lang="en-US" sz="135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US" sz="13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Workshop Presenters </a:t>
            </a:r>
          </a:p>
          <a:p>
            <a:pPr lvl="1"/>
            <a:r>
              <a:rPr lang="en-US" sz="13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Keynote Speakers</a:t>
            </a:r>
          </a:p>
          <a:p>
            <a:pPr lvl="1"/>
            <a:r>
              <a:rPr lang="en-US" sz="13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Exhibitors </a:t>
            </a:r>
          </a:p>
          <a:p>
            <a:r>
              <a:rPr lang="en-US" sz="13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 Support</a:t>
            </a:r>
          </a:p>
          <a:p>
            <a:pPr lvl="1"/>
            <a:r>
              <a:rPr lang="en-US" sz="13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Network </a:t>
            </a:r>
            <a:r>
              <a:rPr lang="en-US" sz="13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</a:t>
            </a:r>
            <a:r>
              <a:rPr lang="en-US" sz="13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 leaders</a:t>
            </a:r>
          </a:p>
          <a:p>
            <a:pPr lvl="1"/>
            <a:r>
              <a:rPr lang="en-US" sz="13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 conference attendance</a:t>
            </a:r>
          </a:p>
          <a:p>
            <a:pPr lvl="1"/>
            <a:r>
              <a:rPr lang="en-US" sz="13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 internships and job shadowing</a:t>
            </a:r>
          </a:p>
          <a:p>
            <a:pPr lvl="1"/>
            <a:r>
              <a:rPr lang="en-US" sz="135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Scholarship opportunities</a:t>
            </a:r>
          </a:p>
          <a:p>
            <a:pPr marL="457200" lvl="1" indent="0">
              <a:buNone/>
            </a:pP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3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0131"/>
          <a:stretch/>
        </p:blipFill>
        <p:spPr>
          <a:xfrm rot="10800000" flipH="1" flipV="1">
            <a:off x="5199972" y="732789"/>
            <a:ext cx="3490193" cy="258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8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74883" y="158063"/>
            <a:ext cx="7715282" cy="857250"/>
          </a:xfrm>
        </p:spPr>
        <p:txBody>
          <a:bodyPr/>
          <a:lstStyle/>
          <a:p>
            <a:r>
              <a:rPr lang="en-US" sz="2400" dirty="0" smtClean="0">
                <a:latin typeface="Dekar" panose="02000000000000000000" pitchFamily="50" charset="0"/>
              </a:rPr>
              <a:t>HOSA’s International Leadership Conference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4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June 27-30, 2018 | Dallas, Texas</a:t>
            </a: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2131" y="891144"/>
            <a:ext cx="7174523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unique learning opportunities about current </a:t>
            </a:r>
            <a:r>
              <a:rPr lang="en-US" sz="1400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1400" dirty="0" smtClean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relevant trends </a:t>
            </a:r>
            <a:r>
              <a:rPr lang="en-US" sz="1400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en-US" sz="1400" dirty="0" smtClean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ideas in health at </a:t>
            </a:r>
            <a:r>
              <a:rPr lang="en-US" sz="1400" b="1" dirty="0" smtClean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educational workshops</a:t>
            </a:r>
            <a:br>
              <a:rPr lang="en-US" sz="1400" b="1" dirty="0" smtClean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400" b="1" dirty="0" smtClean="0">
              <a:solidFill>
                <a:srgbClr val="8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educational </a:t>
            </a:r>
            <a:r>
              <a:rPr lang="en-US" sz="1400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classroom </a:t>
            </a:r>
            <a:r>
              <a:rPr lang="en-US" sz="1400" dirty="0" smtClean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instruction </a:t>
            </a:r>
            <a:r>
              <a:rPr lang="en-US" sz="1400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resources </a:t>
            </a:r>
            <a:r>
              <a:rPr lang="en-US" sz="1400" dirty="0" smtClean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</a:t>
            </a:r>
            <a:r>
              <a:rPr lang="en-US" sz="1400" b="1" dirty="0" smtClean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publishers</a:t>
            </a:r>
            <a:r>
              <a:rPr lang="en-US" sz="1400" b="1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associations and corporate sponsors</a:t>
            </a:r>
            <a:r>
              <a:rPr lang="en-US" sz="1400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dirty="0" smtClean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the HOSA Expo</a:t>
            </a:r>
            <a:br>
              <a:rPr lang="en-US" sz="1400" dirty="0" smtClean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400" dirty="0" smtClean="0">
              <a:solidFill>
                <a:srgbClr val="01608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 competitive events </a:t>
            </a:r>
            <a:r>
              <a:rPr lang="en-US" sz="1400" dirty="0" smtClean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showcase the technical skills and competencies developed through health and biomedical science class instruction</a:t>
            </a:r>
            <a:br>
              <a:rPr lang="en-US" sz="1400" dirty="0" smtClean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400" dirty="0">
              <a:solidFill>
                <a:srgbClr val="01608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network </a:t>
            </a:r>
            <a:r>
              <a:rPr lang="en-US" sz="1400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</a:t>
            </a:r>
            <a:r>
              <a:rPr lang="en-US" sz="1400" b="1" dirty="0" smtClean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10,500 HOSA members</a:t>
            </a:r>
            <a:r>
              <a:rPr lang="en-US" sz="1400" dirty="0" smtClean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advisors, health </a:t>
            </a:r>
            <a:r>
              <a:rPr lang="en-US" sz="1400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science </a:t>
            </a:r>
            <a:r>
              <a:rPr lang="en-US" sz="1400" dirty="0" smtClean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educators and health professionals </a:t>
            </a:r>
            <a:r>
              <a:rPr lang="en-US" sz="1400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across the </a:t>
            </a:r>
            <a:r>
              <a:rPr lang="en-US" sz="1400" dirty="0" smtClean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country</a:t>
            </a:r>
            <a:br>
              <a:rPr lang="en-US" sz="1400" dirty="0" smtClean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400" dirty="0" smtClean="0">
              <a:solidFill>
                <a:srgbClr val="01608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  <a:r>
              <a:rPr lang="en-US" sz="1400" dirty="0" smtClean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pportunity to engage and see first hand how </a:t>
            </a:r>
            <a:r>
              <a:rPr lang="en-US" sz="1400" b="1" dirty="0" smtClean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225,000 HOSA members </a:t>
            </a:r>
            <a:r>
              <a:rPr lang="en-US" sz="1400" dirty="0" smtClean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 impact the future of health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67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883" y="158063"/>
            <a:ext cx="7715282" cy="857250"/>
          </a:xfrm>
        </p:spPr>
        <p:txBody>
          <a:bodyPr/>
          <a:lstStyle/>
          <a:p>
            <a:r>
              <a:rPr lang="en-US" sz="2400" dirty="0" smtClean="0">
                <a:latin typeface="Dekar" panose="02000000000000000000" pitchFamily="50" charset="0"/>
              </a:rPr>
              <a:t>Washington leadership academy</a:t>
            </a:r>
            <a:br>
              <a:rPr lang="en-US" sz="2400" dirty="0" smtClean="0">
                <a:latin typeface="Dekar" panose="02000000000000000000" pitchFamily="50" charset="0"/>
              </a:rPr>
            </a:br>
            <a:r>
              <a:rPr lang="en-US" sz="2400" dirty="0" smtClean="0">
                <a:latin typeface="Dekar" panose="02000000000000000000" pitchFamily="50" charset="0"/>
              </a:rPr>
              <a:t>and State Advisors Management conference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4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state and local leaders| September 16-19, 2017| Washington, DC</a:t>
            </a:r>
            <a:endParaRPr lang="en-US" sz="14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753" y="1368996"/>
            <a:ext cx="4599809" cy="2366242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974884" y="1460112"/>
            <a:ext cx="3244870" cy="2012559"/>
          </a:xfrm>
        </p:spPr>
        <p:txBody>
          <a:bodyPr/>
          <a:lstStyle/>
          <a:p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orkshops</a:t>
            </a:r>
          </a:p>
          <a:p>
            <a:pPr marL="0" indent="0">
              <a:buNone/>
            </a:pPr>
            <a:endParaRPr lang="en-US" sz="5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Leadership training</a:t>
            </a:r>
          </a:p>
          <a:p>
            <a:pPr marL="0" indent="0">
              <a:buNone/>
            </a:pPr>
            <a:endParaRPr lang="en-US" sz="500" dirty="0" smtClean="0">
              <a:cs typeface="Tahoma" panose="020B0604030504040204" pitchFamily="34" charset="0"/>
            </a:endParaRPr>
          </a:p>
          <a:p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Industry Day</a:t>
            </a:r>
          </a:p>
          <a:p>
            <a:pPr marL="0" indent="0">
              <a:buNone/>
            </a:pPr>
            <a:endParaRPr lang="en-US" sz="5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Network with key state and local leaders</a:t>
            </a:r>
          </a:p>
        </p:txBody>
      </p:sp>
    </p:spTree>
    <p:extLst>
      <p:ext uri="{BB962C8B-B14F-4D97-AF65-F5344CB8AC3E}">
        <p14:creationId xmlns:p14="http://schemas.microsoft.com/office/powerpoint/2010/main" val="104059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883" y="174240"/>
            <a:ext cx="7715282" cy="857250"/>
          </a:xfrm>
        </p:spPr>
        <p:txBody>
          <a:bodyPr/>
          <a:lstStyle/>
          <a:p>
            <a:r>
              <a:rPr lang="en-US" sz="2400" dirty="0" smtClean="0">
                <a:latin typeface="Dekar" panose="02000000000000000000" pitchFamily="50" charset="0"/>
              </a:rPr>
              <a:t>Continue the conversation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4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Contact information</a:t>
            </a:r>
            <a:endParaRPr lang="en-U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974882" y="1096624"/>
            <a:ext cx="8010855" cy="2405212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 smtClean="0"/>
              <a:t>Nancy H. Allen </a:t>
            </a:r>
          </a:p>
          <a:p>
            <a:pPr marL="0" indent="0">
              <a:buNone/>
            </a:pPr>
            <a:r>
              <a:rPr lang="en-US" sz="1500" dirty="0" smtClean="0"/>
              <a:t>Associate Director</a:t>
            </a:r>
          </a:p>
          <a:p>
            <a:pPr marL="0" indent="0">
              <a:buNone/>
            </a:pPr>
            <a:r>
              <a:rPr lang="en-US" sz="1500" dirty="0" smtClean="0"/>
              <a:t>HOSA-Future Health Professionals</a:t>
            </a:r>
          </a:p>
          <a:p>
            <a:pPr marL="0" indent="0">
              <a:buNone/>
            </a:pPr>
            <a:r>
              <a:rPr lang="en-US" sz="1500" dirty="0" smtClean="0"/>
              <a:t>548 Silicon Drive, Suite 101</a:t>
            </a:r>
            <a:br>
              <a:rPr lang="en-US" sz="1500" dirty="0" smtClean="0"/>
            </a:br>
            <a:r>
              <a:rPr lang="en-US" sz="1500" dirty="0" smtClean="0"/>
              <a:t>Southlake, TX 76092</a:t>
            </a:r>
          </a:p>
          <a:p>
            <a:pPr marL="0" indent="0">
              <a:buNone/>
            </a:pPr>
            <a:r>
              <a:rPr lang="en-US" sz="1500" dirty="0" smtClean="0"/>
              <a:t>       800-321-HOSA</a:t>
            </a:r>
          </a:p>
          <a:p>
            <a:pPr marL="0" indent="0">
              <a:buNone/>
            </a:pPr>
            <a:r>
              <a:rPr lang="en-US" sz="1500" dirty="0" smtClean="0"/>
              <a:t>       </a:t>
            </a:r>
            <a:r>
              <a:rPr lang="en-US" sz="1500" dirty="0" smtClean="0">
                <a:hlinkClick r:id="rId3"/>
              </a:rPr>
              <a:t>nancy.allen@hosa.org</a:t>
            </a:r>
            <a:r>
              <a:rPr lang="en-US" sz="1500" dirty="0" smtClean="0"/>
              <a:t> </a:t>
            </a:r>
            <a:endParaRPr lang="en-US" sz="1500" dirty="0"/>
          </a:p>
          <a:p>
            <a:pPr marL="0" indent="0">
              <a:buNone/>
            </a:pPr>
            <a:r>
              <a:rPr lang="en-US" sz="1600" dirty="0" smtClean="0"/>
              <a:t>         </a:t>
            </a:r>
          </a:p>
          <a:p>
            <a:pPr marL="0" indent="0">
              <a:buNone/>
            </a:pPr>
            <a:endParaRPr lang="en-US" sz="16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97133" y="1096624"/>
            <a:ext cx="0" cy="2079621"/>
          </a:xfrm>
          <a:prstGeom prst="line">
            <a:avLst/>
          </a:prstGeom>
          <a:ln w="3175">
            <a:solidFill>
              <a:srgbClr val="01608E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66" y="2491519"/>
            <a:ext cx="25717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99" y="2803628"/>
            <a:ext cx="196310" cy="18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phoebemorgan91.files.wordpress.com/2015/04/how-to-add-social-media-icons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" t="50407" r="77138" b="10084"/>
          <a:stretch/>
        </p:blipFill>
        <p:spPr bwMode="auto">
          <a:xfrm>
            <a:off x="5275410" y="920175"/>
            <a:ext cx="800100" cy="76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hoebemorgan91.files.wordpress.com/2015/04/how-to-add-social-media-icons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14" t="50047" r="6716" b="9991"/>
          <a:stretch/>
        </p:blipFill>
        <p:spPr bwMode="auto">
          <a:xfrm>
            <a:off x="5323768" y="2620107"/>
            <a:ext cx="703385" cy="77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phoebemorgan91.files.wordpress.com/2015/04/how-to-add-social-media-icons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56" t="50736" r="42203" b="10664"/>
          <a:stretch/>
        </p:blipFill>
        <p:spPr bwMode="auto">
          <a:xfrm>
            <a:off x="5306183" y="1832105"/>
            <a:ext cx="738554" cy="74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01260" y="1148751"/>
            <a:ext cx="2469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facebook.com</a:t>
            </a:r>
            <a:r>
              <a:rPr lang="en-US" sz="1400" dirty="0" smtClean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/HOSAFHP</a:t>
            </a:r>
            <a:endParaRPr lang="en-US" sz="1200" dirty="0">
              <a:solidFill>
                <a:srgbClr val="8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01260" y="2837691"/>
            <a:ext cx="2279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@</a:t>
            </a:r>
            <a:r>
              <a:rPr lang="en-US" sz="1600" dirty="0" err="1" smtClean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NationalHOSA</a:t>
            </a:r>
            <a:endParaRPr lang="en-US" sz="1600" dirty="0">
              <a:solidFill>
                <a:srgbClr val="8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98788" y="2014270"/>
            <a:ext cx="2279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@</a:t>
            </a:r>
            <a:r>
              <a:rPr lang="en-US" sz="1600" dirty="0" err="1" smtClean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NationalHOSA</a:t>
            </a:r>
            <a:endParaRPr lang="en-US" sz="1600" dirty="0">
              <a:solidFill>
                <a:srgbClr val="8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89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8626" y="252560"/>
            <a:ext cx="8065374" cy="729960"/>
          </a:xfrm>
        </p:spPr>
        <p:txBody>
          <a:bodyPr/>
          <a:lstStyle/>
          <a:p>
            <a:r>
              <a:rPr lang="en-US" sz="3600" dirty="0" err="1" smtClean="0">
                <a:latin typeface="Dekar" panose="02000000000000000000" pitchFamily="50" charset="0"/>
              </a:rPr>
              <a:t>HoSA</a:t>
            </a:r>
            <a:r>
              <a:rPr lang="en-US" sz="3600" dirty="0" smtClean="0">
                <a:latin typeface="Dekar" panose="02000000000000000000" pitchFamily="50" charset="0"/>
              </a:rPr>
              <a:t> Provides the Best Prepared people</a:t>
            </a:r>
            <a:r>
              <a:rPr lang="en-US" sz="2800" dirty="0" smtClean="0">
                <a:latin typeface="Dekar" panose="02000000000000000000" pitchFamily="50" charset="0"/>
              </a:rPr>
              <a:t/>
            </a:r>
            <a:br>
              <a:rPr lang="en-US" sz="2800" dirty="0" smtClean="0">
                <a:latin typeface="Dekar" panose="02000000000000000000" pitchFamily="50" charset="0"/>
              </a:rPr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1078625" y="1023487"/>
            <a:ext cx="3628842" cy="2509934"/>
          </a:xfrm>
          <a:noFill/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PT Sans" charset="-52"/>
                <a:ea typeface="PT Sans" charset="-52"/>
                <a:cs typeface="PT Sans" charset="-52"/>
              </a:rPr>
              <a:t>The mission </a:t>
            </a:r>
            <a:r>
              <a:rPr lang="en-US" sz="1800" dirty="0" smtClean="0">
                <a:latin typeface="PT Sans" charset="-52"/>
                <a:ea typeface="PT Sans" charset="-52"/>
                <a:cs typeface="PT Sans" charset="-52"/>
              </a:rPr>
              <a:t>is </a:t>
            </a:r>
            <a:r>
              <a:rPr lang="en-US" sz="1800" dirty="0">
                <a:latin typeface="PT Sans" charset="-52"/>
                <a:ea typeface="PT Sans" charset="-52"/>
                <a:cs typeface="PT Sans" charset="-52"/>
              </a:rPr>
              <a:t>to empower </a:t>
            </a:r>
            <a:endParaRPr lang="en-US" sz="1800" dirty="0" smtClean="0">
              <a:latin typeface="PT Sans" charset="-52"/>
              <a:ea typeface="PT Sans" charset="-52"/>
              <a:cs typeface="PT Sans" charset="-52"/>
            </a:endParaRPr>
          </a:p>
          <a:p>
            <a:pPr marL="0" indent="0">
              <a:buNone/>
            </a:pPr>
            <a:r>
              <a:rPr lang="en-US" sz="1800" dirty="0" smtClean="0">
                <a:latin typeface="PT Sans" charset="-52"/>
                <a:ea typeface="PT Sans" charset="-52"/>
                <a:cs typeface="PT Sans" charset="-52"/>
              </a:rPr>
              <a:t>HOSA-Future </a:t>
            </a:r>
            <a:r>
              <a:rPr lang="en-US" sz="1800" dirty="0">
                <a:latin typeface="PT Sans" charset="-52"/>
                <a:ea typeface="PT Sans" charset="-52"/>
                <a:cs typeface="PT Sans" charset="-52"/>
              </a:rPr>
              <a:t>Health Professionals to become leaders in the global health community through education, collaboration, and experience.</a:t>
            </a:r>
          </a:p>
        </p:txBody>
      </p:sp>
      <p:sp>
        <p:nvSpPr>
          <p:cNvPr id="5" name="Rectangle 4"/>
          <p:cNvSpPr/>
          <p:nvPr/>
        </p:nvSpPr>
        <p:spPr>
          <a:xfrm>
            <a:off x="5310794" y="3703727"/>
            <a:ext cx="31800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2017-2018 National </a:t>
            </a:r>
            <a:r>
              <a:rPr lang="en-US" sz="1200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HOSA Executive Council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957" y="694484"/>
            <a:ext cx="4041422" cy="3009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993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latin typeface="Dekar" panose="02000000000000000000" pitchFamily="50" charset="0"/>
              </a:rPr>
              <a:t>hosa by the numbers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4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vital statistics</a:t>
            </a:r>
            <a:endParaRPr lang="en-US" sz="11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 descr="http://image005.flaticon.com/sprites/authors/77-plainicon.png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74" t="53646" r="44376" b="27996"/>
          <a:stretch/>
        </p:blipFill>
        <p:spPr bwMode="auto">
          <a:xfrm>
            <a:off x="4977484" y="1559600"/>
            <a:ext cx="957498" cy="89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free-icons-download.net/images/world-map-globe-icon-94059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986" y="103392"/>
            <a:ext cx="1669844" cy="166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56233" y="550921"/>
            <a:ext cx="2742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54 chartered associations in the U.S., Canada, Germany, Mexico, Italy and American Samoa </a:t>
            </a:r>
          </a:p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123029" y="2879048"/>
            <a:ext cx="2805741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225,000 HOSA Members</a:t>
            </a:r>
          </a:p>
          <a:p>
            <a:pPr algn="ctr"/>
            <a:r>
              <a:rPr lang="en-US" sz="1200" dirty="0" smtClean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80% female, 20% male</a:t>
            </a:r>
          </a:p>
          <a:p>
            <a:pPr algn="ctr"/>
            <a:r>
              <a:rPr lang="en-US" sz="1200" dirty="0" smtClean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46% of HOSA members are racial and ethnic minorities</a:t>
            </a:r>
          </a:p>
          <a:p>
            <a:pPr algn="ctr"/>
            <a:endParaRPr lang="en-US" sz="1400" dirty="0">
              <a:solidFill>
                <a:srgbClr val="800000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0120" y="1693264"/>
            <a:ext cx="3265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5,000 chapters representing</a:t>
            </a:r>
            <a:br>
              <a:rPr lang="en-US" sz="1200" dirty="0" smtClean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dirty="0" smtClean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middle school, secondary, </a:t>
            </a:r>
            <a:br>
              <a:rPr lang="en-US" sz="1200" dirty="0" smtClean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dirty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1200" dirty="0" smtClean="0">
                <a:solidFill>
                  <a:srgbClr val="8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ostsecondary &amp; collegiate divisions</a:t>
            </a:r>
            <a:endParaRPr lang="en-US" sz="1200" dirty="0">
              <a:solidFill>
                <a:srgbClr val="8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92" y="1162526"/>
            <a:ext cx="2854678" cy="1688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325815" y="2602049"/>
            <a:ext cx="42730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1608E"/>
                </a:solidFill>
                <a:latin typeface="Dekar" panose="02000000000000000000" pitchFamily="50" charset="0"/>
              </a:rPr>
              <a:t>2.4 million alumni</a:t>
            </a:r>
          </a:p>
          <a:p>
            <a:pPr algn="ctr"/>
            <a:r>
              <a:rPr lang="en-US" sz="4400" dirty="0" smtClean="0">
                <a:solidFill>
                  <a:srgbClr val="01608E"/>
                </a:solidFill>
                <a:latin typeface="Dekar" panose="02000000000000000000" pitchFamily="50" charset="0"/>
              </a:rPr>
              <a:t>since 1976</a:t>
            </a:r>
            <a:endParaRPr lang="en-US" sz="4400" dirty="0">
              <a:solidFill>
                <a:srgbClr val="01608E"/>
              </a:solidFill>
              <a:latin typeface="Dekar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61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883" y="280010"/>
            <a:ext cx="7715282" cy="857250"/>
          </a:xfrm>
        </p:spPr>
        <p:txBody>
          <a:bodyPr/>
          <a:lstStyle/>
          <a:p>
            <a:r>
              <a:rPr lang="en-US" sz="3200" dirty="0" smtClean="0">
                <a:latin typeface="Dekar" panose="02000000000000000000" pitchFamily="50" charset="0"/>
              </a:rPr>
              <a:t>The number of Hosa chapters is growing 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4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Number of HOSA Chapters over past 5 years</a:t>
            </a: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778948410"/>
              </p:ext>
            </p:extLst>
          </p:nvPr>
        </p:nvGraphicFramePr>
        <p:xfrm>
          <a:off x="1265030" y="1087071"/>
          <a:ext cx="7351432" cy="2871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7182857" y="2002691"/>
            <a:ext cx="1433605" cy="1493449"/>
            <a:chOff x="7058346" y="1789112"/>
            <a:chExt cx="1767155" cy="1864992"/>
          </a:xfrm>
        </p:grpSpPr>
        <p:sp>
          <p:nvSpPr>
            <p:cNvPr id="5" name="Right Arrow 4"/>
            <p:cNvSpPr/>
            <p:nvPr/>
          </p:nvSpPr>
          <p:spPr>
            <a:xfrm rot="16200000">
              <a:off x="7384165" y="1463293"/>
              <a:ext cx="1115518" cy="1767155"/>
            </a:xfrm>
            <a:prstGeom prst="rightArrow">
              <a:avLst/>
            </a:prstGeom>
            <a:solidFill>
              <a:srgbClr val="01608E"/>
            </a:solidFill>
            <a:ln>
              <a:solidFill>
                <a:srgbClr val="01608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357184" y="2904630"/>
              <a:ext cx="1169482" cy="749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rgbClr val="01608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Increase over past 5 years</a:t>
              </a:r>
              <a:endParaRPr lang="en-US" sz="1100" b="1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40233" y="2347173"/>
              <a:ext cx="883578" cy="576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25%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27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>
                <a:latin typeface="Dekar" panose="02000000000000000000" pitchFamily="50" charset="0"/>
              </a:rPr>
              <a:t>Hosa membership is steadily increasing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14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Number of HOSA members over past 5 years</a:t>
            </a:r>
            <a:endParaRPr lang="en-US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2961740397"/>
              </p:ext>
            </p:extLst>
          </p:nvPr>
        </p:nvGraphicFramePr>
        <p:xfrm>
          <a:off x="1059560" y="1021753"/>
          <a:ext cx="7545927" cy="2817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7268395" y="1752073"/>
            <a:ext cx="1189153" cy="1642423"/>
            <a:chOff x="6871089" y="1633631"/>
            <a:chExt cx="1556036" cy="2256519"/>
          </a:xfrm>
        </p:grpSpPr>
        <p:sp>
          <p:nvSpPr>
            <p:cNvPr id="11" name="Right Arrow 10"/>
            <p:cNvSpPr/>
            <p:nvPr/>
          </p:nvSpPr>
          <p:spPr>
            <a:xfrm rot="16200000">
              <a:off x="6916661" y="1588059"/>
              <a:ext cx="1464892" cy="1556036"/>
            </a:xfrm>
            <a:prstGeom prst="rightArrow">
              <a:avLst/>
            </a:prstGeom>
            <a:solidFill>
              <a:srgbClr val="01608E"/>
            </a:solidFill>
            <a:ln>
              <a:solidFill>
                <a:srgbClr val="01608E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76646" y="3065587"/>
              <a:ext cx="1344919" cy="824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 smtClean="0">
                  <a:solidFill>
                    <a:srgbClr val="01608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Increase over past 5 years</a:t>
              </a:r>
              <a:endParaRPr lang="en-US" sz="1100" b="1" dirty="0">
                <a:solidFill>
                  <a:srgbClr val="0160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251328" y="2583818"/>
              <a:ext cx="883579" cy="549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bg1"/>
                  </a:solidFill>
                </a:rPr>
                <a:t>31%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840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Dekar" charset="0"/>
                <a:ea typeface="Dekar" charset="0"/>
                <a:cs typeface="Dekar" charset="0"/>
              </a:rPr>
              <a:t>Chapter Affiliation </a:t>
            </a:r>
            <a:endParaRPr lang="en-US" dirty="0">
              <a:latin typeface="Dekar" charset="0"/>
              <a:ea typeface="Dekar" charset="0"/>
              <a:cs typeface="Dekar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smtClean="0">
                <a:latin typeface="PT Sans" charset="-52"/>
                <a:ea typeface="PT Sans" charset="-52"/>
                <a:cs typeface="PT Sans" charset="-52"/>
                <a:hlinkClick r:id="rId3"/>
              </a:rPr>
              <a:t>www.hosa.org/affiliation</a:t>
            </a:r>
            <a:endParaRPr lang="en-US" dirty="0" smtClean="0">
              <a:latin typeface="PT Sans" charset="-52"/>
              <a:ea typeface="PT Sans" charset="-52"/>
              <a:cs typeface="PT Sans" charset="-52"/>
            </a:endParaRPr>
          </a:p>
          <a:p>
            <a:r>
              <a:rPr lang="en-US" dirty="0" smtClean="0">
                <a:latin typeface="PT Sans" charset="-52"/>
                <a:ea typeface="PT Sans" charset="-52"/>
                <a:cs typeface="PT Sans" charset="-52"/>
              </a:rPr>
              <a:t>Chapter charter number and password</a:t>
            </a:r>
            <a:endParaRPr lang="en-US" dirty="0">
              <a:latin typeface="PT Sans" charset="-52"/>
              <a:ea typeface="PT Sans" charset="-52"/>
              <a:cs typeface="PT Sans" charset="-5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600" y="2210095"/>
            <a:ext cx="3056467" cy="175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67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resources </a:t>
            </a:r>
            <a:r>
              <a:rPr lang="en-US" sz="2400" b="0" cap="none" dirty="0" smtClean="0">
                <a:latin typeface="PT Sans" charset="-52"/>
                <a:ea typeface="PT Sans" charset="-52"/>
                <a:cs typeface="PT Sans" charset="-52"/>
                <a:hlinkClick r:id="rId3"/>
              </a:rPr>
              <a:t>www.hosa.org</a:t>
            </a:r>
            <a:r>
              <a:rPr lang="en-US" cap="none" dirty="0" smtClean="0"/>
              <a:t> </a:t>
            </a:r>
            <a:br>
              <a:rPr lang="en-US" cap="none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smtClean="0"/>
              <a:t>Guidelines, manuals, photos, posters, publications</a:t>
            </a:r>
            <a:r>
              <a:rPr lang="en-US" dirty="0"/>
              <a:t>, </a:t>
            </a:r>
            <a:r>
              <a:rPr lang="en-US" dirty="0" smtClean="0"/>
              <a:t>tutorials, and videos!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8355" y="2067948"/>
            <a:ext cx="3546122" cy="190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81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latin typeface="Dekar" charset="0"/>
                <a:ea typeface="Dekar" charset="0"/>
                <a:cs typeface="Dekar" charset="0"/>
              </a:rPr>
              <a:t>Typical Chapter meeting</a:t>
            </a:r>
            <a:endParaRPr lang="en-US" sz="3200" dirty="0">
              <a:latin typeface="Dekar" charset="0"/>
              <a:ea typeface="Dekar" charset="0"/>
              <a:cs typeface="Dekar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93511" y="1253068"/>
            <a:ext cx="4202289" cy="3680176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General Announcements</a:t>
            </a:r>
            <a:endParaRPr lang="en-US" sz="1800" b="1" dirty="0">
              <a:solidFill>
                <a:schemeClr val="bg1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lvl="1"/>
            <a:r>
              <a:rPr lang="en-US" sz="1400" dirty="0" smtClean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Community Service Events</a:t>
            </a:r>
            <a:endParaRPr lang="en-US" sz="1400" dirty="0">
              <a:solidFill>
                <a:schemeClr val="bg1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lvl="1"/>
            <a:r>
              <a:rPr lang="en-US" sz="1400" dirty="0" smtClean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Guidelines on what/how to study</a:t>
            </a:r>
            <a:endParaRPr lang="en-US" sz="1400" dirty="0">
              <a:solidFill>
                <a:schemeClr val="bg1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lvl="1"/>
            <a:r>
              <a:rPr lang="en-US" sz="1400" dirty="0" smtClean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Leadership Conferences/HOSA Activities</a:t>
            </a:r>
          </a:p>
          <a:p>
            <a:pPr lvl="1"/>
            <a:endParaRPr lang="en-US" sz="1400" dirty="0">
              <a:solidFill>
                <a:schemeClr val="bg1"/>
              </a:solidFill>
              <a:latin typeface="PT Sans" charset="-52"/>
              <a:ea typeface="PT Sans" charset="-52"/>
              <a:cs typeface="PT Sans" charset="-52"/>
            </a:endParaRPr>
          </a:p>
          <a:p>
            <a:r>
              <a:rPr lang="en-US" sz="1800" b="1" dirty="0" smtClean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Small Study Groups</a:t>
            </a:r>
            <a:endParaRPr lang="en-US" sz="1800" b="1" dirty="0">
              <a:solidFill>
                <a:schemeClr val="bg1"/>
              </a:solidFill>
              <a:latin typeface="PT Sans" charset="-52"/>
              <a:ea typeface="PT Sans" charset="-52"/>
              <a:cs typeface="PT Sans" charset="-52"/>
            </a:endParaRPr>
          </a:p>
          <a:p>
            <a:pPr lvl="1"/>
            <a:r>
              <a:rPr lang="en-US" sz="1400" dirty="0" smtClean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20-30 Minutes of group studying or practicing of skills assessments</a:t>
            </a:r>
          </a:p>
          <a:p>
            <a:pPr lvl="1"/>
            <a:endParaRPr lang="en-US" sz="1400" dirty="0">
              <a:solidFill>
                <a:schemeClr val="bg1"/>
              </a:solidFill>
              <a:latin typeface="PT Sans" charset="-52"/>
              <a:ea typeface="PT Sans" charset="-52"/>
              <a:cs typeface="PT Sans" charset="-52"/>
            </a:endParaRPr>
          </a:p>
          <a:p>
            <a:r>
              <a:rPr lang="en-US" sz="1800" b="1" dirty="0" smtClean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Reflections</a:t>
            </a:r>
          </a:p>
          <a:p>
            <a:pPr lvl="1"/>
            <a:r>
              <a:rPr lang="en-US" sz="1400" dirty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O</a:t>
            </a:r>
            <a:r>
              <a:rPr lang="en-US" sz="1400" dirty="0" smtClean="0">
                <a:solidFill>
                  <a:schemeClr val="bg1"/>
                </a:solidFill>
                <a:latin typeface="PT Sans" charset="-52"/>
                <a:ea typeface="PT Sans" charset="-52"/>
                <a:cs typeface="PT Sans" charset="-52"/>
              </a:rPr>
              <a:t>pen discussion about the learning and plans to improve for the future</a:t>
            </a:r>
            <a:endParaRPr lang="en-US" sz="1400" dirty="0">
              <a:solidFill>
                <a:schemeClr val="bg1"/>
              </a:solidFill>
              <a:latin typeface="PT Sans" charset="-52"/>
              <a:ea typeface="PT Sans" charset="-52"/>
              <a:cs typeface="PT Sans" charset="-52"/>
            </a:endParaRPr>
          </a:p>
        </p:txBody>
      </p:sp>
      <p:pic>
        <p:nvPicPr>
          <p:cNvPr id="6" name="Content Placeholder 5" descr="IMG_0616.JPG.jpe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" r="53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2374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74883" y="56462"/>
            <a:ext cx="7715282" cy="857250"/>
          </a:xfrm>
        </p:spPr>
        <p:txBody>
          <a:bodyPr/>
          <a:lstStyle/>
          <a:p>
            <a:r>
              <a:rPr lang="en-US" dirty="0" smtClean="0"/>
              <a:t>HOSA Week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>
          <a:xfrm>
            <a:off x="974882" y="801511"/>
            <a:ext cx="8044939" cy="3166973"/>
          </a:xfrm>
        </p:spPr>
        <p:txBody>
          <a:bodyPr/>
          <a:lstStyle/>
          <a:p>
            <a:r>
              <a:rPr lang="en-US" sz="1800" dirty="0" smtClean="0">
                <a:latin typeface="Tahoma" charset="0"/>
                <a:ea typeface="Tahoma" charset="0"/>
                <a:cs typeface="Tahoma" charset="0"/>
              </a:rPr>
              <a:t>Local Pre-school about Nutrition and Safety Presentation</a:t>
            </a:r>
          </a:p>
          <a:p>
            <a:r>
              <a:rPr lang="en-US" sz="1800" dirty="0" smtClean="0">
                <a:latin typeface="Tahoma" charset="0"/>
                <a:ea typeface="Tahoma" charset="0"/>
                <a:cs typeface="Tahoma" charset="0"/>
              </a:rPr>
              <a:t>Stress Relief Puppy Day</a:t>
            </a:r>
          </a:p>
          <a:p>
            <a:r>
              <a:rPr lang="en-US" sz="1800" dirty="0" smtClean="0">
                <a:latin typeface="Tahoma" charset="0"/>
                <a:ea typeface="Tahoma" charset="0"/>
                <a:cs typeface="Tahoma" charset="0"/>
              </a:rPr>
              <a:t>Health Careers Display Fair</a:t>
            </a:r>
          </a:p>
          <a:p>
            <a:r>
              <a:rPr lang="en-US" sz="1800" dirty="0" smtClean="0">
                <a:latin typeface="Tahoma" charset="0"/>
                <a:ea typeface="Tahoma" charset="0"/>
                <a:cs typeface="Tahoma" charset="0"/>
              </a:rPr>
              <a:t>Intro to Diabetes Presentation for Principles of Biomedical Science Classes</a:t>
            </a:r>
          </a:p>
          <a:p>
            <a:r>
              <a:rPr lang="en-US" sz="1800" dirty="0" smtClean="0">
                <a:latin typeface="Tahoma" charset="0"/>
                <a:ea typeface="Tahoma" charset="0"/>
                <a:cs typeface="Tahoma" charset="0"/>
              </a:rPr>
              <a:t>Ronald McDonald House Volunteers</a:t>
            </a:r>
          </a:p>
          <a:p>
            <a:r>
              <a:rPr lang="en-US" sz="1800" dirty="0" smtClean="0">
                <a:latin typeface="Tahoma" charset="0"/>
                <a:ea typeface="Tahoma" charset="0"/>
                <a:cs typeface="Tahoma" charset="0"/>
              </a:rPr>
              <a:t>Chapter Fundraisers </a:t>
            </a:r>
          </a:p>
        </p:txBody>
      </p:sp>
      <p:pic>
        <p:nvPicPr>
          <p:cNvPr id="7" name="Picture 6" descr="DSC_0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298" y="2898096"/>
            <a:ext cx="3150702" cy="2140776"/>
          </a:xfrm>
          <a:prstGeom prst="rect">
            <a:avLst/>
          </a:prstGeom>
        </p:spPr>
      </p:pic>
      <p:pic>
        <p:nvPicPr>
          <p:cNvPr id="8" name="Picture 7" descr="DSC_0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597" y="2898096"/>
            <a:ext cx="3150701" cy="2140776"/>
          </a:xfrm>
          <a:prstGeom prst="rect">
            <a:avLst/>
          </a:prstGeom>
        </p:spPr>
      </p:pic>
      <p:pic>
        <p:nvPicPr>
          <p:cNvPr id="9" name="Picture 8" descr="WaQxUQroJx2X7bKIUb2brE5CdH7I0kw0jG7AnO3O5-bjWBkAHw3M0Nmf34GMgWA4VAzuIQ=s204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8096"/>
            <a:ext cx="2854368" cy="214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60275"/>
      </p:ext>
    </p:extLst>
  </p:cSld>
  <p:clrMapOvr>
    <a:masterClrMapping/>
  </p:clrMapOvr>
</p:sld>
</file>

<file path=ppt/theme/theme1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3665</TotalTime>
  <Words>477</Words>
  <Application>Microsoft Macintosh PowerPoint</Application>
  <PresentationFormat>On-screen Show (16:9)</PresentationFormat>
  <Paragraphs>193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17</vt:i4>
      </vt:variant>
    </vt:vector>
  </HeadingPairs>
  <TitlesOfParts>
    <vt:vector size="34" baseType="lpstr">
      <vt:lpstr>Aldo SemiBold</vt:lpstr>
      <vt:lpstr>Calibri</vt:lpstr>
      <vt:lpstr>Dekar</vt:lpstr>
      <vt:lpstr>DIN-Bold</vt:lpstr>
      <vt:lpstr>Lucida Grande</vt:lpstr>
      <vt:lpstr>PT Sans</vt:lpstr>
      <vt:lpstr>Tahoma</vt:lpstr>
      <vt:lpstr>Arial</vt:lpstr>
      <vt:lpstr>7_Custom Design</vt:lpstr>
      <vt:lpstr>6_Custom Design</vt:lpstr>
      <vt:lpstr>8_Custom Design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Connect, Inspire and Engage with  Middle and High School Students— The Next Generation of Health Professionals!  </vt:lpstr>
      <vt:lpstr>HoSA Provides the Best Prepared people  </vt:lpstr>
      <vt:lpstr>hosa by the numbers vital statistics</vt:lpstr>
      <vt:lpstr>The number of Hosa chapters is growing   Number of HOSA Chapters over past 5 years</vt:lpstr>
      <vt:lpstr>Hosa membership is steadily increasing Number of HOSA members over past 5 years</vt:lpstr>
      <vt:lpstr>Chapter Affiliation </vt:lpstr>
      <vt:lpstr>Available resources www.hosa.org  </vt:lpstr>
      <vt:lpstr>Typical Chapter meeting</vt:lpstr>
      <vt:lpstr>HOSA Week</vt:lpstr>
      <vt:lpstr>competition</vt:lpstr>
      <vt:lpstr>PowerPoint Presentation</vt:lpstr>
      <vt:lpstr>Hosa produces Health Professionals Pipeline for future health professionals</vt:lpstr>
      <vt:lpstr>Partnerships create opportunity The benefits of HOSTING a hosa Chapter</vt:lpstr>
      <vt:lpstr>Partnership Opportunities</vt:lpstr>
      <vt:lpstr>HOSA’s International Leadership Conference June 27-30, 2018 | Dallas, Texas</vt:lpstr>
      <vt:lpstr>Washington leadership academy and State Advisors Management conference for state and local leaders| September 16-19, 2017| Washington, DC</vt:lpstr>
      <vt:lpstr>Continue the conversation Contact information</vt:lpstr>
    </vt:vector>
  </TitlesOfParts>
  <Company>Cybis</Company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Jeffrey Douglass</dc:creator>
  <cp:lastModifiedBy>mallen8116@gmail.com</cp:lastModifiedBy>
  <cp:revision>220</cp:revision>
  <dcterms:created xsi:type="dcterms:W3CDTF">2012-03-07T14:27:10Z</dcterms:created>
  <dcterms:modified xsi:type="dcterms:W3CDTF">2017-10-27T14:00:14Z</dcterms:modified>
</cp:coreProperties>
</file>