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lvl1pPr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825500">
      <a:defRPr sz="52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94" y="-8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581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2374900" y="2730500"/>
            <a:ext cx="19621500" cy="4216400"/>
          </a:xfrm>
          <a:prstGeom prst="rect">
            <a:avLst/>
          </a:prstGeom>
        </p:spPr>
        <p:txBody>
          <a:bodyPr anchor="b"/>
          <a:lstStyle>
            <a:lvl1pPr>
              <a:defRPr sz="9000" spc="-18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9000" b="1" spc="-18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2374900" y="7073900"/>
            <a:ext cx="1962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Al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833937" y="0"/>
            <a:ext cx="14716126" cy="6947297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defTabSz="914400">
              <a:defRPr sz="11800" b="0" spc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5018485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833937" y="0"/>
            <a:ext cx="14716126" cy="6947297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defTabSz="914400">
              <a:defRPr sz="11800" b="0" spc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5018485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833937" y="0"/>
            <a:ext cx="14716126" cy="6947297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defTabSz="914400">
              <a:defRPr sz="11800" b="0" spc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5018485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833937" y="0"/>
            <a:ext cx="14716126" cy="6947297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defTabSz="914400">
              <a:defRPr sz="11800" b="0" spc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5018485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833937" y="0"/>
            <a:ext cx="14716126" cy="6947297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defTabSz="914400">
              <a:defRPr sz="11800" b="0" spc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800"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5018485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9589" y="11524798"/>
            <a:ext cx="6438417" cy="89804"/>
          </a:xfrm>
          <a:prstGeom prst="rect">
            <a:avLst/>
          </a:prstGeom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81100" y="9626600"/>
            <a:ext cx="22009100" cy="1714500"/>
          </a:xfrm>
          <a:prstGeom prst="rect">
            <a:avLst/>
          </a:prstGeom>
        </p:spPr>
        <p:txBody>
          <a:bodyPr anchor="b"/>
          <a:lstStyle>
            <a:lvl1pPr>
              <a:defRPr sz="9000" spc="-18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9000" b="1" spc="-18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181100" y="11696700"/>
            <a:ext cx="220091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2374900" y="4940300"/>
            <a:ext cx="19621500" cy="3835400"/>
          </a:xfrm>
          <a:prstGeom prst="rect">
            <a:avLst/>
          </a:prstGeom>
        </p:spPr>
        <p:txBody>
          <a:bodyPr/>
          <a:lstStyle>
            <a:lvl1pPr>
              <a:defRPr sz="9000" spc="-18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9000" b="1" spc="-18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3788" y="7155998"/>
            <a:ext cx="8416268" cy="89804"/>
          </a:xfrm>
          <a:prstGeom prst="rect">
            <a:avLst/>
          </a:prstGeom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435100" y="1092200"/>
            <a:ext cx="10464800" cy="5765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600" b="1" spc="-197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435100" y="7556500"/>
            <a:ext cx="10464800" cy="5092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600" b="1" spc="-197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600" b="1" spc="-197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600" b="1" spc="-197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3500100" y="4699000"/>
            <a:ext cx="9055100" cy="7569200"/>
          </a:xfrm>
          <a:prstGeom prst="rect">
            <a:avLst/>
          </a:prstGeom>
        </p:spPr>
        <p:txBody>
          <a:bodyPr/>
          <a:lstStyle>
            <a:lvl1pPr marL="635000" indent="-635000">
              <a:spcBef>
                <a:spcPts val="4200"/>
              </a:spcBef>
              <a:buBlip>
                <a:blip r:embed="rId2"/>
              </a:buBlip>
              <a:defRPr sz="3600"/>
            </a:lvl1pPr>
            <a:lvl2pPr marL="1270000" indent="-635000">
              <a:spcBef>
                <a:spcPts val="4200"/>
              </a:spcBef>
              <a:buBlip>
                <a:blip r:embed="rId2"/>
              </a:buBlip>
              <a:defRPr sz="3600"/>
            </a:lvl2pPr>
            <a:lvl3pPr marL="1905000" indent="-635000">
              <a:spcBef>
                <a:spcPts val="4200"/>
              </a:spcBef>
              <a:buBlip>
                <a:blip r:embed="rId2"/>
              </a:buBlip>
              <a:defRPr sz="3600"/>
            </a:lvl3pPr>
            <a:lvl4pPr marL="2540000" indent="-635000">
              <a:spcBef>
                <a:spcPts val="4200"/>
              </a:spcBef>
              <a:buBlip>
                <a:blip r:embed="rId2"/>
              </a:buBlip>
              <a:defRPr sz="3600"/>
            </a:lvl4pPr>
            <a:lvl5pPr marL="3175000" indent="-635000">
              <a:spcBef>
                <a:spcPts val="4200"/>
              </a:spcBef>
              <a:buBlip>
                <a:blip r:embed="rId2"/>
              </a:buBlip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2374900" y="1778000"/>
            <a:ext cx="19621500" cy="101473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t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600" b="1" spc="-197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2374900" y="4584700"/>
            <a:ext cx="19621500" cy="80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23"/>
              </a:buBlip>
            </a:lvl1pPr>
            <a:lvl2pPr>
              <a:buBlip>
                <a:blip r:embed="rId23"/>
              </a:buBlip>
            </a:lvl2pPr>
            <a:lvl3pPr>
              <a:buBlip>
                <a:blip r:embed="rId23"/>
              </a:buBlip>
            </a:lvl3pPr>
            <a:lvl4pPr>
              <a:buBlip>
                <a:blip r:embed="rId23"/>
              </a:buBlip>
            </a:lvl4pPr>
            <a:lvl5pPr>
              <a:buBlip>
                <a:blip r:embed="rId2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1pPr>
      <a:lvl2pPr indent="228600"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2pPr>
      <a:lvl3pPr indent="457200"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3pPr>
      <a:lvl4pPr indent="685800"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4pPr>
      <a:lvl5pPr indent="914400"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5pPr>
      <a:lvl6pPr indent="1143000"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6pPr>
      <a:lvl7pPr indent="1371600"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7pPr>
      <a:lvl8pPr indent="1600200"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8pPr>
      <a:lvl9pPr indent="1828800" algn="ctr" defTabSz="825500">
        <a:defRPr sz="6600" b="1" spc="-197">
          <a:solidFill>
            <a:srgbClr val="EEEEEE"/>
          </a:solidFill>
          <a:latin typeface="+mn-lt"/>
          <a:ea typeface="+mn-ea"/>
          <a:cs typeface="+mn-cs"/>
          <a:sym typeface="Superclarendon"/>
        </a:defRPr>
      </a:lvl9pPr>
    </p:titleStyle>
    <p:bodyStyle>
      <a:lvl1pPr marL="8128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6256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24384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32512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40640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48768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56896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65024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7315200" indent="-812800" defTabSz="825500">
        <a:spcBef>
          <a:spcPts val="5900"/>
        </a:spcBef>
        <a:buSzPct val="65000"/>
        <a:buFont typeface="Zapf Dingbats"/>
        <a:buBlip>
          <a:blip r:embed="rId23"/>
        </a:buBlip>
        <a:defRPr sz="46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1pPr>
      <a:lvl2pPr indent="2286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2pPr>
      <a:lvl3pPr indent="4572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3pPr>
      <a:lvl4pPr indent="6858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4pPr>
      <a:lvl5pPr indent="9144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5pPr>
      <a:lvl6pPr indent="11430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6pPr>
      <a:lvl7pPr indent="13716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7pPr>
      <a:lvl8pPr indent="16002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8pPr>
      <a:lvl9pPr indent="18288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fMNIofUw2I?t=51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organizing.com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.gov/" TargetMode="External"/><Relationship Id="rId2" Type="http://schemas.openxmlformats.org/officeDocument/2006/relationships/hyperlink" Target="mailto:Marquita.Sanders@HH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ketplace.cms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2381250" y="3618942"/>
            <a:ext cx="19621501" cy="2439516"/>
          </a:xfrm>
          <a:prstGeom prst="rect">
            <a:avLst/>
          </a:prstGeom>
        </p:spPr>
        <p:txBody>
          <a:bodyPr/>
          <a:lstStyle>
            <a:lvl1pPr>
              <a:defRPr sz="11700" spc="-233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1700" b="1" spc="-233">
                <a:solidFill>
                  <a:srgbClr val="EEEEEE"/>
                </a:solidFill>
              </a:rPr>
              <a:t>Tell - Me - Your Story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2393157" y="6645668"/>
            <a:ext cx="19621501" cy="30734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defTabSz="742950">
              <a:defRPr sz="1800">
                <a:solidFill>
                  <a:srgbClr val="000000"/>
                </a:solidFill>
              </a:defRPr>
            </a:pPr>
            <a:endParaRPr sz="4500">
              <a:solidFill>
                <a:srgbClr val="EEEEEE"/>
              </a:solidFill>
            </a:endParaRPr>
          </a:p>
          <a:p>
            <a:pPr lvl="0" defTabSz="742950">
              <a:defRPr sz="1800">
                <a:solidFill>
                  <a:srgbClr val="000000"/>
                </a:solidFill>
              </a:defRPr>
            </a:pPr>
            <a:r>
              <a:rPr sz="5760">
                <a:solidFill>
                  <a:srgbClr val="EEEEEE"/>
                </a:solidFill>
              </a:rPr>
              <a:t>Grassroots Story Telling: How to Connect with Your Audience</a:t>
            </a:r>
          </a:p>
          <a:p>
            <a:pPr lvl="0" defTabSz="742950">
              <a:defRPr sz="1800">
                <a:solidFill>
                  <a:srgbClr val="000000"/>
                </a:solidFill>
              </a:defRPr>
            </a:pPr>
            <a:endParaRPr sz="4500">
              <a:solidFill>
                <a:srgbClr val="EEEEEE"/>
              </a:solidFill>
            </a:endParaRPr>
          </a:p>
          <a:p>
            <a:pPr lvl="0" defTabSz="74295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EEEEEE"/>
                </a:solidFill>
              </a:rPr>
              <a:t>Marquita V. Sanders 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12063241" y="12706350"/>
            <a:ext cx="281332" cy="46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1F1F1"/>
                </a:solidFill>
              </a:rPr>
              <a:t>1</a:t>
            </a:fld>
            <a:endParaRPr sz="2400" b="1">
              <a:solidFill>
                <a:srgbClr val="F1F1F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1906" y="6911578"/>
            <a:ext cx="6826747" cy="6643688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03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0171" y="250031"/>
            <a:ext cx="2000251" cy="3359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2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51609" y="3357562"/>
            <a:ext cx="4125516" cy="4554142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05" name="image2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28221" y="6728519"/>
            <a:ext cx="8217545" cy="671959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06" name="image2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735886">
            <a:off x="14636503" y="3339703"/>
            <a:ext cx="6913811" cy="4107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4609" y="3393281"/>
            <a:ext cx="1571626" cy="776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3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1500" y="1982390"/>
            <a:ext cx="3589735" cy="7250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 134"/>
          <p:cNvGrpSpPr/>
          <p:nvPr/>
        </p:nvGrpSpPr>
        <p:grpSpPr>
          <a:xfrm>
            <a:off x="3065859" y="11729442"/>
            <a:ext cx="18270141" cy="2133601"/>
            <a:chOff x="0" y="4762"/>
            <a:chExt cx="18270140" cy="2133600"/>
          </a:xfrm>
        </p:grpSpPr>
        <p:sp>
          <p:nvSpPr>
            <p:cNvPr id="132" name="Shape 132"/>
            <p:cNvSpPr/>
            <p:nvPr/>
          </p:nvSpPr>
          <p:spPr>
            <a:xfrm>
              <a:off x="0" y="62507"/>
              <a:ext cx="18270141" cy="2018111"/>
            </a:xfrm>
            <a:prstGeom prst="rect">
              <a:avLst/>
            </a:prstGeom>
            <a:solidFill>
              <a:srgbClr val="BA164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</a:ln>
            <a:effectLst>
              <a:outerShdw blurRad="177800" dist="1016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64293" tIns="64293" rIns="64293" bIns="64293" numCol="1" anchor="ctr">
              <a:noAutofit/>
            </a:bodyPr>
            <a:lstStyle/>
            <a:p>
              <a:pPr lvl="0" defTabSz="914400">
                <a:defRPr sz="5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4762"/>
              <a:ext cx="18270141" cy="213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40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sz="140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PLOT</a:t>
              </a:r>
            </a:p>
          </p:txBody>
        </p:sp>
      </p:grpSp>
      <p:sp>
        <p:nvSpPr>
          <p:cNvPr id="135" name="Shape 135"/>
          <p:cNvSpPr/>
          <p:nvPr/>
        </p:nvSpPr>
        <p:spPr>
          <a:xfrm flipH="1">
            <a:off x="8763000" y="4022823"/>
            <a:ext cx="11334007" cy="5757419"/>
          </a:xfrm>
          <a:prstGeom prst="line">
            <a:avLst/>
          </a:prstGeom>
          <a:ln w="139700">
            <a:solidFill/>
            <a:miter/>
            <a:headEnd type="stealth"/>
          </a:ln>
        </p:spPr>
        <p:txBody>
          <a:bodyPr lIns="64293" tIns="64293" rIns="64293" bIns="64293"/>
          <a:lstStyle/>
          <a:p>
            <a:pPr lvl="0" algn="l" defTabSz="4572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H="1">
            <a:off x="2905124" y="11405443"/>
            <a:ext cx="17667388" cy="46883"/>
          </a:xfrm>
          <a:prstGeom prst="line">
            <a:avLst/>
          </a:prstGeom>
          <a:ln w="139700" cap="rnd">
            <a:solidFill/>
            <a:prstDash val="sysDot"/>
            <a:miter/>
            <a:headEnd type="stealth"/>
          </a:ln>
        </p:spPr>
        <p:txBody>
          <a:bodyPr lIns="64293" tIns="64293" rIns="64293" bIns="64293"/>
          <a:lstStyle/>
          <a:p>
            <a:pPr lvl="0" algn="l" defTabSz="4572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923484" y="9626203"/>
            <a:ext cx="1393032" cy="139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6B132"/>
          </a:solidFill>
          <a:ln w="25400">
            <a:solidFill>
              <a:srgbClr val="558E28"/>
            </a:solidFill>
            <a:miter/>
          </a:ln>
        </p:spPr>
        <p:txBody>
          <a:bodyPr lIns="64293" tIns="64293" rIns="64293" bIns="64293"/>
          <a:lstStyle/>
          <a:p>
            <a:pPr lvl="0" defTabSz="914400"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 rot="20651808">
            <a:off x="6977199" y="1036191"/>
            <a:ext cx="6018338" cy="1155701"/>
          </a:xfrm>
          <a:prstGeom prst="rect">
            <a:avLst/>
          </a:prstGeom>
          <a:ln w="12700">
            <a:miter lim="400000"/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7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600" b="1">
                <a:solidFill>
                  <a:srgbClr val="FFFFFF"/>
                </a:solidFill>
              </a:rPr>
              <a:t>CHALLENGE</a:t>
            </a:r>
          </a:p>
        </p:txBody>
      </p:sp>
      <p:sp>
        <p:nvSpPr>
          <p:cNvPr id="139" name="Shape 139"/>
          <p:cNvSpPr/>
          <p:nvPr/>
        </p:nvSpPr>
        <p:spPr>
          <a:xfrm>
            <a:off x="8548755" y="10030023"/>
            <a:ext cx="287745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CHOICE</a:t>
            </a:r>
          </a:p>
        </p:txBody>
      </p:sp>
      <p:sp>
        <p:nvSpPr>
          <p:cNvPr id="140" name="Shape 140"/>
          <p:cNvSpPr/>
          <p:nvPr/>
        </p:nvSpPr>
        <p:spPr>
          <a:xfrm>
            <a:off x="17074238" y="9878218"/>
            <a:ext cx="263216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MORAL</a:t>
            </a:r>
          </a:p>
        </p:txBody>
      </p:sp>
      <p:sp>
        <p:nvSpPr>
          <p:cNvPr id="141" name="Shape 141"/>
          <p:cNvSpPr/>
          <p:nvPr/>
        </p:nvSpPr>
        <p:spPr>
          <a:xfrm rot="20051609">
            <a:off x="13916111" y="4268738"/>
            <a:ext cx="4945684" cy="1155701"/>
          </a:xfrm>
          <a:prstGeom prst="rect">
            <a:avLst/>
          </a:prstGeom>
          <a:ln w="12700">
            <a:miter lim="400000"/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7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600" b="1">
                <a:solidFill>
                  <a:srgbClr val="FFFFFF"/>
                </a:solidFill>
              </a:rPr>
              <a:t>OUTCOME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772404" y="1681963"/>
            <a:ext cx="12186589" cy="3073400"/>
          </a:xfrm>
          <a:prstGeom prst="rect">
            <a:avLst/>
          </a:prstGeom>
        </p:spPr>
        <p:txBody>
          <a:bodyPr/>
          <a:lstStyle/>
          <a:p>
            <a:pPr lvl="0" algn="l">
              <a:defRPr sz="1800" b="0" spc="0">
                <a:solidFill>
                  <a:srgbClr val="000000"/>
                </a:solidFill>
              </a:defRPr>
            </a:pPr>
            <a:r>
              <a:rPr sz="9000" b="1" spc="-180">
                <a:solidFill>
                  <a:srgbClr val="EEEEEE"/>
                </a:solidFill>
              </a:rPr>
              <a:t>3 Parts Of </a:t>
            </a:r>
          </a:p>
          <a:p>
            <a:pPr lvl="0" algn="l">
              <a:defRPr sz="1800" b="0" spc="0">
                <a:solidFill>
                  <a:srgbClr val="000000"/>
                </a:solidFill>
              </a:defRPr>
            </a:pPr>
            <a:r>
              <a:rPr sz="9000" b="1" spc="-180">
                <a:solidFill>
                  <a:srgbClr val="EEEEEE"/>
                </a:solidFill>
              </a:rPr>
              <a:t>Narrative</a:t>
            </a:r>
          </a:p>
        </p:txBody>
      </p:sp>
      <p:sp>
        <p:nvSpPr>
          <p:cNvPr id="144" name="Shape 144"/>
          <p:cNvSpPr/>
          <p:nvPr/>
        </p:nvSpPr>
        <p:spPr>
          <a:xfrm>
            <a:off x="2139451" y="7684024"/>
            <a:ext cx="4767880" cy="4572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EEEEEE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424242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4200">
                <a:solidFill>
                  <a:srgbClr val="232323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6040834" y="2670804"/>
            <a:ext cx="7032232" cy="620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EEEEEE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424242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12400">
                <a:solidFill>
                  <a:srgbClr val="232323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20550231">
            <a:off x="8632429" y="6016467"/>
            <a:ext cx="6548217" cy="3750683"/>
          </a:xfrm>
          <a:prstGeom prst="rightArrow">
            <a:avLst>
              <a:gd name="adj1" fmla="val 41709"/>
              <a:gd name="adj2" fmla="val 44493"/>
            </a:avLst>
          </a:prstGeom>
          <a:gradFill>
            <a:gsLst>
              <a:gs pos="0">
                <a:srgbClr val="EEEEEE"/>
              </a:gs>
              <a:gs pos="100000">
                <a:srgbClr val="BEBEBE"/>
              </a:gs>
            </a:gsLst>
          </a:gra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0" tIns="0" rIns="0" bIns="0" anchor="ctr"/>
          <a:lstStyle/>
          <a:p>
            <a:pPr lvl="0">
              <a:defRPr sz="4200">
                <a:solidFill>
                  <a:srgbClr val="232323"/>
                </a:solidFill>
              </a:defRPr>
            </a:pPr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2818891" y="9765228"/>
            <a:ext cx="3409000" cy="1843330"/>
            <a:chOff x="-50799" y="-50799"/>
            <a:chExt cx="3408998" cy="1843328"/>
          </a:xfrm>
        </p:grpSpPr>
        <p:sp>
          <p:nvSpPr>
            <p:cNvPr id="148" name="Shape 148"/>
            <p:cNvSpPr/>
            <p:nvPr/>
          </p:nvSpPr>
          <p:spPr>
            <a:xfrm>
              <a:off x="0" y="0"/>
              <a:ext cx="3307399" cy="174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0200">
                  <a:solidFill>
                    <a:srgbClr val="06060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200">
                  <a:solidFill>
                    <a:srgbClr val="060606"/>
                  </a:solidFill>
                </a:rPr>
                <a:t>SELF</a:t>
              </a:r>
            </a:p>
          </p:txBody>
        </p:sp>
        <p:pic>
          <p:nvPicPr>
            <p:cNvPr id="147" name="Picture 146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0801" y="-50800"/>
              <a:ext cx="3409000" cy="1843330"/>
            </a:xfrm>
            <a:prstGeom prst="rect">
              <a:avLst/>
            </a:prstGeom>
            <a:effectLst/>
          </p:spPr>
        </p:pic>
      </p:grpSp>
      <p:pic>
        <p:nvPicPr>
          <p:cNvPr id="150" name="Picture 14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52088" y="4521796"/>
            <a:ext cx="4362385" cy="2153006"/>
          </a:xfrm>
          <a:prstGeom prst="rect">
            <a:avLst/>
          </a:prstGeom>
          <a:effectLst>
            <a:outerShdw blurRad="754732" dist="25400" dir="5400000" rotWithShape="0">
              <a:srgbClr val="424242">
                <a:alpha val="70000"/>
              </a:srgbClr>
            </a:outerShdw>
          </a:effectLst>
        </p:spPr>
      </p:pic>
      <p:pic>
        <p:nvPicPr>
          <p:cNvPr id="151" name="Picture 150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06656" y="6588732"/>
            <a:ext cx="4964605" cy="2065275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8640" y="-464344"/>
            <a:ext cx="19020235" cy="2502098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733800" y="11810646"/>
            <a:ext cx="17221200" cy="1379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300" u="sng">
                <a:hlinkClick r:id="rId3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8300" u="sng" dirty="0">
                <a:solidFill>
                  <a:srgbClr val="EEEEEE"/>
                </a:solidFill>
                <a:hlinkClick r:id="rId3"/>
              </a:rPr>
              <a:t>Story of Self- Story of Our Country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2209800" y="2133600"/>
            <a:ext cx="19621500" cy="4216400"/>
          </a:xfrm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9000" b="1" spc="-180">
                <a:solidFill>
                  <a:srgbClr val="EEEEEE"/>
                </a:solidFill>
              </a:rPr>
              <a:t>Thank You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2209800" y="6477000"/>
            <a:ext cx="19621500" cy="3073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EEEEEE"/>
                </a:solidFill>
              </a:rPr>
              <a:t>More organizing and leadership resources?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600" dirty="0">
              <a:solidFill>
                <a:srgbClr val="EEEEE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EEEEEE"/>
                </a:solidFill>
              </a:rPr>
              <a:t>New Organizing Institute (NOI)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u="sng" dirty="0">
                <a:solidFill>
                  <a:srgbClr val="EEEEEE"/>
                </a:solidFill>
                <a:hlinkClick r:id="rId2"/>
              </a:rPr>
              <a:t>www.neworganizing.com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1600"/>
            <a:ext cx="22009100" cy="1714500"/>
          </a:xfrm>
        </p:spPr>
        <p:txBody>
          <a:bodyPr/>
          <a:lstStyle/>
          <a:p>
            <a:r>
              <a:rPr lang="en-US" dirty="0" smtClean="0"/>
              <a:t>Affordable Care Act (ACA)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3581400"/>
            <a:ext cx="22009100" cy="934720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Open Enrollment Begins on November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and Ends January 31</a:t>
            </a:r>
            <a:r>
              <a:rPr lang="en-US" sz="4400" baseline="30000" dirty="0" smtClean="0"/>
              <a:t>st</a:t>
            </a:r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Learn more about health coverage or how to volunteer</a:t>
            </a:r>
          </a:p>
          <a:p>
            <a:r>
              <a:rPr lang="en-US" sz="4400" dirty="0" smtClean="0"/>
              <a:t>Email  </a:t>
            </a:r>
            <a:r>
              <a:rPr lang="en-US" sz="4400" dirty="0" smtClean="0">
                <a:hlinkClick r:id="rId2"/>
              </a:rPr>
              <a:t>Marquita.Sanders@HHS.gov</a:t>
            </a:r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Check out </a:t>
            </a:r>
            <a:r>
              <a:rPr lang="en-US" sz="4400" dirty="0" smtClean="0">
                <a:hlinkClick r:id="rId3"/>
              </a:rPr>
              <a:t>www.Healthcare.gov</a:t>
            </a:r>
            <a:r>
              <a:rPr lang="en-US" sz="4400" dirty="0" smtClean="0"/>
              <a:t> to learn about Insurance</a:t>
            </a:r>
          </a:p>
          <a:p>
            <a:r>
              <a:rPr lang="en-US" sz="4400" dirty="0" smtClean="0"/>
              <a:t>Or </a:t>
            </a:r>
          </a:p>
          <a:p>
            <a:r>
              <a:rPr lang="en-US" sz="4400" dirty="0" smtClean="0">
                <a:hlinkClick r:id="rId4"/>
              </a:rPr>
              <a:t>Marketplace.CMS.gov</a:t>
            </a:r>
            <a:r>
              <a:rPr lang="en-US" sz="4400" dirty="0" smtClean="0"/>
              <a:t> for engagement resources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04118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2173379" y="-1425864"/>
            <a:ext cx="19621501" cy="4216401"/>
          </a:xfrm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9000" b="1" spc="-180">
                <a:solidFill>
                  <a:srgbClr val="EEEEEE"/>
                </a:solidFill>
              </a:rPr>
              <a:t>Marquita in a Nut Shell</a:t>
            </a:r>
          </a:p>
        </p:txBody>
      </p:sp>
      <p:pic>
        <p:nvPicPr>
          <p:cNvPr id="6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4548" y="3004757"/>
            <a:ext cx="12134904" cy="10022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100" spc="-22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1100" b="1" spc="-222">
                <a:solidFill>
                  <a:srgbClr val="EEEEEE"/>
                </a:solidFill>
              </a:rPr>
              <a:t>Why Do We Tell Stories?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2381249" y="3458552"/>
            <a:ext cx="19621501" cy="2002134"/>
          </a:xfrm>
          <a:prstGeom prst="rect">
            <a:avLst/>
          </a:prstGeom>
        </p:spPr>
        <p:txBody>
          <a:bodyPr/>
          <a:lstStyle>
            <a:lvl1pPr>
              <a:defRPr sz="11600" spc="-2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1600" b="1" spc="-232">
                <a:solidFill>
                  <a:srgbClr val="EEEEEE"/>
                </a:solidFill>
              </a:rPr>
              <a:t>Leadership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6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EEEEEE"/>
                </a:solidFill>
              </a:rPr>
              <a:t>Taking the responsibility for enabling others, to achieve purpose and direction, in the face of uncertainty.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2381250" y="3644132"/>
            <a:ext cx="19621500" cy="2389136"/>
          </a:xfrm>
          <a:prstGeom prst="rect">
            <a:avLst/>
          </a:prstGeom>
        </p:spPr>
        <p:txBody>
          <a:bodyPr/>
          <a:lstStyle>
            <a:lvl1pPr>
              <a:defRPr sz="11500" spc="-23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1500" b="1" spc="-230">
                <a:solidFill>
                  <a:srgbClr val="EEEEEE"/>
                </a:solidFill>
              </a:rPr>
              <a:t>Public Narrative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2057400" y="6477000"/>
            <a:ext cx="19621500" cy="2236520"/>
          </a:xfrm>
          <a:prstGeom prst="rect">
            <a:avLst/>
          </a:prstGeom>
        </p:spPr>
        <p:txBody>
          <a:bodyPr/>
          <a:lstStyle>
            <a:lvl1pPr algn="r">
              <a:defRPr sz="7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700" dirty="0">
                <a:solidFill>
                  <a:srgbClr val="EEEEEE"/>
                </a:solidFill>
              </a:rPr>
              <a:t>Why do we tell stories?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645074" y="269940"/>
            <a:ext cx="14814125" cy="54174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 b="0" spc="0">
                <a:solidFill>
                  <a:srgbClr val="000000"/>
                </a:solidFill>
              </a:defRPr>
            </a:pPr>
            <a:r>
              <a:rPr sz="9600" b="1" spc="-180" dirty="0">
                <a:solidFill>
                  <a:srgbClr val="EEEEEE"/>
                </a:solidFill>
              </a:rPr>
              <a:t>Two Ways </a:t>
            </a:r>
            <a:r>
              <a:rPr sz="9600" b="1" spc="-180" dirty="0" smtClean="0">
                <a:solidFill>
                  <a:srgbClr val="EEEEEE"/>
                </a:solidFill>
              </a:rPr>
              <a:t>Of</a:t>
            </a:r>
            <a:endParaRPr sz="9600" b="1" spc="-180" dirty="0">
              <a:solidFill>
                <a:srgbClr val="EEEEEE"/>
              </a:solidFill>
            </a:endParaRPr>
          </a:p>
          <a:p>
            <a:pPr lvl="0" algn="l">
              <a:defRPr sz="1800" b="0" spc="0">
                <a:solidFill>
                  <a:srgbClr val="000000"/>
                </a:solidFill>
              </a:defRPr>
            </a:pPr>
            <a:r>
              <a:rPr sz="9600" b="1" spc="-180" dirty="0">
                <a:solidFill>
                  <a:srgbClr val="EEEEEE"/>
                </a:solidFill>
              </a:rPr>
              <a:t>Understanding </a:t>
            </a:r>
            <a:endParaRPr sz="9600" b="1" spc="-180" dirty="0" smtClean="0">
              <a:solidFill>
                <a:srgbClr val="EEEEEE"/>
              </a:solidFill>
            </a:endParaRPr>
          </a:p>
          <a:p>
            <a:pPr lvl="0" algn="l">
              <a:defRPr sz="1800" b="0" spc="0">
                <a:solidFill>
                  <a:srgbClr val="000000"/>
                </a:solidFill>
              </a:defRPr>
            </a:pPr>
            <a:r>
              <a:rPr sz="9600" b="1" spc="-180" dirty="0" smtClean="0">
                <a:solidFill>
                  <a:srgbClr val="EEEEEE"/>
                </a:solidFill>
              </a:rPr>
              <a:t>The World</a:t>
            </a:r>
            <a:endParaRPr sz="9600" b="1" spc="-180" dirty="0">
              <a:solidFill>
                <a:srgbClr val="EEEEEE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351433" y="6934859"/>
            <a:ext cx="19608803" cy="4785638"/>
          </a:xfrm>
          <a:prstGeom prst="rect">
            <a:avLst/>
          </a:prstGeom>
          <a:effectLst>
            <a:outerShdw blurRad="787400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0" lvl="8" indent="18288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0000" dirty="0">
                <a:solidFill>
                  <a:srgbClr val="EEEEEE"/>
                </a:solidFill>
              </a:rPr>
              <a:t>How </a:t>
            </a:r>
            <a:r>
              <a:rPr sz="5200" dirty="0" smtClean="0">
                <a:solidFill>
                  <a:srgbClr val="EEEEEE"/>
                </a:solidFill>
              </a:rPr>
              <a:t>    Strategy </a:t>
            </a:r>
            <a:r>
              <a:rPr sz="5200" dirty="0">
                <a:solidFill>
                  <a:srgbClr val="EEEEEE"/>
                </a:solidFill>
              </a:rPr>
              <a:t>Analysis </a:t>
            </a:r>
          </a:p>
        </p:txBody>
      </p:sp>
      <p:pic>
        <p:nvPicPr>
          <p:cNvPr id="7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6367048"/>
            <a:ext cx="3900569" cy="541745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5867400" y="8440775"/>
            <a:ext cx="3754373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200">
                <a:solidFill>
                  <a:srgbClr val="232323"/>
                </a:solidFill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8986377" y="-1393587"/>
            <a:ext cx="5421788" cy="8744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8100">
              <a:solidFill>
                <a:srgbClr val="EEEEE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8100">
              <a:solidFill>
                <a:srgbClr val="EEEEE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81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8100">
                <a:solidFill>
                  <a:srgbClr val="EEEEEE"/>
                </a:solidFill>
              </a:rPr>
              <a:t>   </a:t>
            </a:r>
          </a:p>
          <a:p>
            <a:pPr lvl="4" algn="l">
              <a:defRPr sz="1800">
                <a:solidFill>
                  <a:srgbClr val="000000"/>
                </a:solidFill>
              </a:defRPr>
            </a:pPr>
            <a:r>
              <a:rPr sz="8100">
                <a:solidFill>
                  <a:srgbClr val="EEEEEE"/>
                </a:solidFill>
              </a:rPr>
              <a:t>Why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52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52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5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EEEEEE"/>
                </a:solidFill>
              </a:rPr>
              <a:t>Story Motivation</a:t>
            </a:r>
          </a:p>
        </p:txBody>
      </p:sp>
      <p:sp>
        <p:nvSpPr>
          <p:cNvPr id="75" name="Shape 75"/>
          <p:cNvSpPr/>
          <p:nvPr/>
        </p:nvSpPr>
        <p:spPr>
          <a:xfrm rot="8100000">
            <a:off x="16673820" y="6294842"/>
            <a:ext cx="2698853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200">
                <a:solidFill>
                  <a:srgbClr val="232323"/>
                </a:solidFill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480000">
            <a:off x="11303172" y="6479849"/>
            <a:ext cx="6599302" cy="541184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200">
                <a:solidFill>
                  <a:srgbClr val="232323"/>
                </a:solidFill>
              </a:defRPr>
            </a:pPr>
            <a:endParaRPr/>
          </a:p>
        </p:txBody>
      </p:sp>
      <p:pic>
        <p:nvPicPr>
          <p:cNvPr id="77" name="Picture 7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0000">
            <a:off x="11886787" y="8226130"/>
            <a:ext cx="5055693" cy="2203096"/>
          </a:xfrm>
          <a:prstGeom prst="rect">
            <a:avLst/>
          </a:prstGeom>
          <a:effectLst>
            <a:outerShdw blurRad="754732" dist="25400" dir="5400000" rotWithShape="0">
              <a:srgbClr val="424242">
                <a:alpha val="70000"/>
              </a:srgbClr>
            </a:outerShdw>
          </a:effectLst>
        </p:spPr>
      </p:pic>
      <p:pic>
        <p:nvPicPr>
          <p:cNvPr id="7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0700000">
            <a:off x="18466714" y="1124892"/>
            <a:ext cx="4839927" cy="5341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381249" y="1424453"/>
            <a:ext cx="19621501" cy="1945456"/>
          </a:xfrm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9000" b="1" spc="-180">
                <a:solidFill>
                  <a:srgbClr val="EEEEEE"/>
                </a:solidFill>
              </a:rPr>
              <a:t>Emotions, Values, &amp; Action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464908" y="4562960"/>
            <a:ext cx="20481112" cy="8095280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EEEEEE"/>
                </a:solidFill>
              </a:rPr>
              <a:t>Stories help us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300" b="1" dirty="0">
                <a:solidFill>
                  <a:srgbClr val="030303"/>
                </a:solidFill>
              </a:rPr>
              <a:t>FEEL</a:t>
            </a:r>
            <a:r>
              <a:rPr sz="7000" dirty="0">
                <a:solidFill>
                  <a:srgbClr val="EEEEEE"/>
                </a:solidFill>
              </a:rPr>
              <a:t> emotions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EEEEEE"/>
                </a:solidFill>
              </a:rPr>
              <a:t>that remind of us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EEEEEE"/>
                </a:solidFill>
              </a:rPr>
              <a:t>of our </a:t>
            </a:r>
          </a:p>
        </p:txBody>
      </p:sp>
      <p:sp>
        <p:nvSpPr>
          <p:cNvPr id="82" name="Shape 82"/>
          <p:cNvSpPr/>
          <p:nvPr/>
        </p:nvSpPr>
        <p:spPr>
          <a:xfrm rot="1195671">
            <a:off x="5440197" y="9131305"/>
            <a:ext cx="5176265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200">
                <a:solidFill>
                  <a:srgbClr val="232323"/>
                </a:solidFill>
              </a:defRPr>
            </a:pPr>
            <a:endParaRPr/>
          </a:p>
        </p:txBody>
      </p:sp>
      <p:pic>
        <p:nvPicPr>
          <p:cNvPr id="83" name="image2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50826" y="4089260"/>
            <a:ext cx="9796651" cy="8010845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9532203" y="17859"/>
            <a:ext cx="1785938" cy="13680282"/>
          </a:xfrm>
          <a:prstGeom prst="rect">
            <a:avLst/>
          </a:prstGeom>
          <a:solidFill>
            <a:srgbClr val="BA164B"/>
          </a:solidFill>
          <a:ln w="25400">
            <a:solidFill>
              <a:srgbClr val="DD2067"/>
            </a:solidFill>
            <a:miter/>
          </a:ln>
        </p:spPr>
        <p:txBody>
          <a:bodyPr lIns="64293" tIns="64293" rIns="64293" bIns="64293"/>
          <a:lstStyle/>
          <a:p>
            <a:pPr lvl="0" defTabSz="914400"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88" name="Group 88"/>
          <p:cNvGrpSpPr/>
          <p:nvPr/>
        </p:nvGrpSpPr>
        <p:grpSpPr>
          <a:xfrm>
            <a:off x="2873126" y="17859"/>
            <a:ext cx="2153549" cy="13680282"/>
            <a:chOff x="4811" y="0"/>
            <a:chExt cx="2153548" cy="13680281"/>
          </a:xfrm>
        </p:grpSpPr>
        <p:sp>
          <p:nvSpPr>
            <p:cNvPr id="86" name="Shape 86"/>
            <p:cNvSpPr/>
            <p:nvPr/>
          </p:nvSpPr>
          <p:spPr>
            <a:xfrm>
              <a:off x="197286" y="0"/>
              <a:ext cx="1784210" cy="13680282"/>
            </a:xfrm>
            <a:prstGeom prst="rect">
              <a:avLst/>
            </a:prstGeom>
            <a:solidFill>
              <a:srgbClr val="BA164B"/>
            </a:solidFill>
            <a:ln w="25400" cap="flat">
              <a:solidFill>
                <a:srgbClr val="DD2067"/>
              </a:solidFill>
              <a:prstDash val="solid"/>
              <a:miter lim="800000"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 lvl="0" defTabSz="914400">
                <a:defRPr sz="5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5394038">
              <a:off x="-4670709" y="5764410"/>
              <a:ext cx="11504589" cy="213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914400">
                <a:defRPr sz="140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0" b="1">
                  <a:solidFill>
                    <a:srgbClr val="FFFFFF"/>
                  </a:solidFill>
                </a:rPr>
                <a:t>STAGNATION</a:t>
              </a:r>
            </a:p>
          </p:txBody>
        </p:sp>
      </p:grpSp>
      <p:sp>
        <p:nvSpPr>
          <p:cNvPr id="89" name="Shape 89"/>
          <p:cNvSpPr/>
          <p:nvPr/>
        </p:nvSpPr>
        <p:spPr>
          <a:xfrm rot="5394038">
            <a:off x="14960426" y="5777805"/>
            <a:ext cx="10911633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1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0" b="1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90" name="Shape 90"/>
          <p:cNvSpPr/>
          <p:nvPr/>
        </p:nvSpPr>
        <p:spPr>
          <a:xfrm>
            <a:off x="5330949" y="4279304"/>
            <a:ext cx="205993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Inertia</a:t>
            </a:r>
          </a:p>
        </p:txBody>
      </p:sp>
      <p:sp>
        <p:nvSpPr>
          <p:cNvPr id="91" name="Shape 91"/>
          <p:cNvSpPr/>
          <p:nvPr/>
        </p:nvSpPr>
        <p:spPr>
          <a:xfrm>
            <a:off x="5297240" y="5350867"/>
            <a:ext cx="230594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Apathy</a:t>
            </a:r>
          </a:p>
        </p:txBody>
      </p:sp>
      <p:sp>
        <p:nvSpPr>
          <p:cNvPr id="92" name="Shape 92"/>
          <p:cNvSpPr/>
          <p:nvPr/>
        </p:nvSpPr>
        <p:spPr>
          <a:xfrm>
            <a:off x="5276930" y="6422429"/>
            <a:ext cx="152726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Fear</a:t>
            </a:r>
          </a:p>
        </p:txBody>
      </p:sp>
      <p:sp>
        <p:nvSpPr>
          <p:cNvPr id="93" name="Shape 93"/>
          <p:cNvSpPr/>
          <p:nvPr/>
        </p:nvSpPr>
        <p:spPr>
          <a:xfrm>
            <a:off x="5286399" y="7493992"/>
            <a:ext cx="275624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Isolation</a:t>
            </a:r>
          </a:p>
        </p:txBody>
      </p:sp>
      <p:sp>
        <p:nvSpPr>
          <p:cNvPr id="94" name="Shape 94"/>
          <p:cNvSpPr/>
          <p:nvPr/>
        </p:nvSpPr>
        <p:spPr>
          <a:xfrm>
            <a:off x="5278865" y="8565554"/>
            <a:ext cx="345220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Self Doubt</a:t>
            </a:r>
          </a:p>
        </p:txBody>
      </p:sp>
      <p:sp>
        <p:nvSpPr>
          <p:cNvPr id="95" name="Shape 95"/>
          <p:cNvSpPr/>
          <p:nvPr/>
        </p:nvSpPr>
        <p:spPr>
          <a:xfrm>
            <a:off x="12988975" y="2332235"/>
            <a:ext cx="5347222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URGENCY</a:t>
            </a:r>
          </a:p>
        </p:txBody>
      </p:sp>
      <p:sp>
        <p:nvSpPr>
          <p:cNvPr id="96" name="Shape 96"/>
          <p:cNvSpPr/>
          <p:nvPr/>
        </p:nvSpPr>
        <p:spPr>
          <a:xfrm>
            <a:off x="12982277" y="4278907"/>
            <a:ext cx="3806404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ANGER</a:t>
            </a:r>
          </a:p>
        </p:txBody>
      </p:sp>
      <p:sp>
        <p:nvSpPr>
          <p:cNvPr id="97" name="Shape 97"/>
          <p:cNvSpPr/>
          <p:nvPr/>
        </p:nvSpPr>
        <p:spPr>
          <a:xfrm>
            <a:off x="13087202" y="6225579"/>
            <a:ext cx="3035995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HOPE</a:t>
            </a:r>
          </a:p>
        </p:txBody>
      </p:sp>
      <p:sp>
        <p:nvSpPr>
          <p:cNvPr id="98" name="Shape 98"/>
          <p:cNvSpPr/>
          <p:nvPr/>
        </p:nvSpPr>
        <p:spPr>
          <a:xfrm>
            <a:off x="12988975" y="8172251"/>
            <a:ext cx="6355681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SOLIDARITY</a:t>
            </a:r>
          </a:p>
        </p:txBody>
      </p:sp>
      <p:sp>
        <p:nvSpPr>
          <p:cNvPr id="99" name="Shape 99"/>
          <p:cNvSpPr/>
          <p:nvPr/>
        </p:nvSpPr>
        <p:spPr>
          <a:xfrm>
            <a:off x="12991207" y="10118923"/>
            <a:ext cx="3153718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YCMD</a:t>
            </a:r>
          </a:p>
        </p:txBody>
      </p:sp>
      <p:pic>
        <p:nvPicPr>
          <p:cNvPr id="100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5656" y="2482453"/>
            <a:ext cx="5643563" cy="8768954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9532203" y="17859"/>
            <a:ext cx="1785938" cy="13680282"/>
          </a:xfrm>
          <a:prstGeom prst="rect">
            <a:avLst/>
          </a:prstGeom>
          <a:solidFill>
            <a:srgbClr val="BA164B"/>
          </a:solidFill>
          <a:ln w="25400">
            <a:solidFill>
              <a:srgbClr val="DD2067"/>
            </a:solidFill>
            <a:miter/>
          </a:ln>
        </p:spPr>
        <p:txBody>
          <a:bodyPr lIns="64293" tIns="64293" rIns="64293" bIns="64293"/>
          <a:lstStyle/>
          <a:p>
            <a:pPr lvl="0" defTabSz="914400"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11" name="Group 111"/>
          <p:cNvGrpSpPr/>
          <p:nvPr/>
        </p:nvGrpSpPr>
        <p:grpSpPr>
          <a:xfrm>
            <a:off x="2873126" y="17859"/>
            <a:ext cx="2153549" cy="13680282"/>
            <a:chOff x="4811" y="0"/>
            <a:chExt cx="2153548" cy="13680281"/>
          </a:xfrm>
        </p:grpSpPr>
        <p:sp>
          <p:nvSpPr>
            <p:cNvPr id="109" name="Shape 109"/>
            <p:cNvSpPr/>
            <p:nvPr/>
          </p:nvSpPr>
          <p:spPr>
            <a:xfrm>
              <a:off x="197286" y="0"/>
              <a:ext cx="1784210" cy="13680282"/>
            </a:xfrm>
            <a:prstGeom prst="rect">
              <a:avLst/>
            </a:prstGeom>
            <a:solidFill>
              <a:srgbClr val="BA164B"/>
            </a:solidFill>
            <a:ln w="25400" cap="flat">
              <a:solidFill>
                <a:srgbClr val="DD2067"/>
              </a:solidFill>
              <a:prstDash val="solid"/>
              <a:miter lim="800000"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 lvl="0" defTabSz="914400">
                <a:defRPr sz="5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5394038">
              <a:off x="-4670709" y="5764410"/>
              <a:ext cx="11504589" cy="213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914400">
                <a:defRPr sz="140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0" b="1">
                  <a:solidFill>
                    <a:srgbClr val="FFFFFF"/>
                  </a:solidFill>
                </a:rPr>
                <a:t>STAGNATION</a:t>
              </a:r>
            </a:p>
          </p:txBody>
        </p:sp>
      </p:grpSp>
      <p:sp>
        <p:nvSpPr>
          <p:cNvPr id="112" name="Shape 112"/>
          <p:cNvSpPr/>
          <p:nvPr/>
        </p:nvSpPr>
        <p:spPr>
          <a:xfrm rot="5394038">
            <a:off x="14960426" y="5777805"/>
            <a:ext cx="10911633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1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0" b="1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113" name="Shape 113"/>
          <p:cNvSpPr/>
          <p:nvPr/>
        </p:nvSpPr>
        <p:spPr>
          <a:xfrm>
            <a:off x="5330949" y="4279304"/>
            <a:ext cx="205993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Inertia</a:t>
            </a:r>
          </a:p>
        </p:txBody>
      </p:sp>
      <p:sp>
        <p:nvSpPr>
          <p:cNvPr id="114" name="Shape 114"/>
          <p:cNvSpPr/>
          <p:nvPr/>
        </p:nvSpPr>
        <p:spPr>
          <a:xfrm>
            <a:off x="5297240" y="5350867"/>
            <a:ext cx="230594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Apathy</a:t>
            </a:r>
          </a:p>
        </p:txBody>
      </p:sp>
      <p:sp>
        <p:nvSpPr>
          <p:cNvPr id="115" name="Shape 115"/>
          <p:cNvSpPr/>
          <p:nvPr/>
        </p:nvSpPr>
        <p:spPr>
          <a:xfrm>
            <a:off x="5276930" y="6422429"/>
            <a:ext cx="152726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Fear</a:t>
            </a:r>
          </a:p>
        </p:txBody>
      </p:sp>
      <p:sp>
        <p:nvSpPr>
          <p:cNvPr id="116" name="Shape 116"/>
          <p:cNvSpPr/>
          <p:nvPr/>
        </p:nvSpPr>
        <p:spPr>
          <a:xfrm>
            <a:off x="5286399" y="7493992"/>
            <a:ext cx="275624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Isolation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5278865" y="8565554"/>
            <a:ext cx="345220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5800">
                <a:solidFill>
                  <a:srgbClr val="B3B3B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B3B3B3"/>
                </a:solidFill>
              </a:rPr>
              <a:t>Self Doubt</a:t>
            </a:r>
          </a:p>
        </p:txBody>
      </p:sp>
      <p:sp>
        <p:nvSpPr>
          <p:cNvPr id="118" name="Shape 118"/>
          <p:cNvSpPr/>
          <p:nvPr/>
        </p:nvSpPr>
        <p:spPr>
          <a:xfrm>
            <a:off x="12988975" y="2332235"/>
            <a:ext cx="5347222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URGENCY</a:t>
            </a:r>
          </a:p>
        </p:txBody>
      </p:sp>
      <p:sp>
        <p:nvSpPr>
          <p:cNvPr id="119" name="Shape 119"/>
          <p:cNvSpPr/>
          <p:nvPr/>
        </p:nvSpPr>
        <p:spPr>
          <a:xfrm>
            <a:off x="12982277" y="4278907"/>
            <a:ext cx="3806404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ANGER</a:t>
            </a:r>
          </a:p>
        </p:txBody>
      </p:sp>
      <p:sp>
        <p:nvSpPr>
          <p:cNvPr id="120" name="Shape 120"/>
          <p:cNvSpPr/>
          <p:nvPr/>
        </p:nvSpPr>
        <p:spPr>
          <a:xfrm>
            <a:off x="13087202" y="6225579"/>
            <a:ext cx="3035995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HOPE</a:t>
            </a:r>
          </a:p>
        </p:txBody>
      </p:sp>
      <p:sp>
        <p:nvSpPr>
          <p:cNvPr id="121" name="Shape 121"/>
          <p:cNvSpPr/>
          <p:nvPr/>
        </p:nvSpPr>
        <p:spPr>
          <a:xfrm>
            <a:off x="12988975" y="8172251"/>
            <a:ext cx="6355681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SOLIDARITY</a:t>
            </a:r>
          </a:p>
        </p:txBody>
      </p:sp>
      <p:sp>
        <p:nvSpPr>
          <p:cNvPr id="122" name="Shape 122"/>
          <p:cNvSpPr/>
          <p:nvPr/>
        </p:nvSpPr>
        <p:spPr>
          <a:xfrm>
            <a:off x="12991207" y="10118923"/>
            <a:ext cx="3153718" cy="128270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8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YCMD</a:t>
            </a:r>
          </a:p>
        </p:txBody>
      </p:sp>
      <p:pic>
        <p:nvPicPr>
          <p:cNvPr id="123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7218" y="2143125"/>
            <a:ext cx="3929064" cy="2428875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4" name="image2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9359" y="4089796"/>
            <a:ext cx="3804048" cy="1893095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5" name="image3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9390" y="6018609"/>
            <a:ext cx="4589860" cy="1196579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6" name="image3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98718" y="7072312"/>
            <a:ext cx="3393282" cy="1893095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7" name="image3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84468" y="8251031"/>
            <a:ext cx="2982517" cy="2553891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8" name="image2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55656" y="2482453"/>
            <a:ext cx="5643563" cy="8768954"/>
          </a:xfrm>
          <a:prstGeom prst="rect">
            <a:avLst/>
          </a:prstGeom>
          <a:ln w="12700">
            <a:miter lim="400000"/>
          </a:ln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187</Words>
  <Application>Microsoft Office PowerPoint</Application>
  <PresentationFormat>Custom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New_Template6</vt:lpstr>
      <vt:lpstr>Tell - Me - Your Story</vt:lpstr>
      <vt:lpstr>Marquita in a Nut Shell</vt:lpstr>
      <vt:lpstr>Why Do We Tell Stories? </vt:lpstr>
      <vt:lpstr>Leadership</vt:lpstr>
      <vt:lpstr>Public Narrative</vt:lpstr>
      <vt:lpstr>Two Ways Of Understanding  The World</vt:lpstr>
      <vt:lpstr>Emotions, Values, &amp; Action</vt:lpstr>
      <vt:lpstr>PowerPoint Presentation</vt:lpstr>
      <vt:lpstr>PowerPoint Presentation</vt:lpstr>
      <vt:lpstr>PowerPoint Presentation</vt:lpstr>
      <vt:lpstr>PowerPoint Presentation</vt:lpstr>
      <vt:lpstr>3 Parts Of  Narrative</vt:lpstr>
      <vt:lpstr>PowerPoint Presentation</vt:lpstr>
      <vt:lpstr>Thank You</vt:lpstr>
      <vt:lpstr>Affordable Care Act (ACA)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 - Me - Your Story</dc:title>
  <dc:creator>Sanders, Marquita (OS/IEA)</dc:creator>
  <cp:lastModifiedBy>Windows User</cp:lastModifiedBy>
  <cp:revision>6</cp:revision>
  <dcterms:modified xsi:type="dcterms:W3CDTF">2015-09-21T18:39:39Z</dcterms:modified>
</cp:coreProperties>
</file>