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9"/>
  </p:notesMasterIdLst>
  <p:handoutMasterIdLst>
    <p:handoutMasterId r:id="rId30"/>
  </p:handoutMasterIdLst>
  <p:sldIdLst>
    <p:sldId id="256" r:id="rId2"/>
    <p:sldId id="283" r:id="rId3"/>
    <p:sldId id="258" r:id="rId4"/>
    <p:sldId id="284" r:id="rId5"/>
    <p:sldId id="260" r:id="rId6"/>
    <p:sldId id="285" r:id="rId7"/>
    <p:sldId id="263" r:id="rId8"/>
    <p:sldId id="275" r:id="rId9"/>
    <p:sldId id="261" r:id="rId10"/>
    <p:sldId id="286" r:id="rId11"/>
    <p:sldId id="262" r:id="rId12"/>
    <p:sldId id="274" r:id="rId13"/>
    <p:sldId id="265" r:id="rId14"/>
    <p:sldId id="277" r:id="rId15"/>
    <p:sldId id="264" r:id="rId16"/>
    <p:sldId id="276" r:id="rId17"/>
    <p:sldId id="271" r:id="rId18"/>
    <p:sldId id="266" r:id="rId19"/>
    <p:sldId id="281" r:id="rId20"/>
    <p:sldId id="268" r:id="rId21"/>
    <p:sldId id="278" r:id="rId22"/>
    <p:sldId id="279" r:id="rId23"/>
    <p:sldId id="287" r:id="rId24"/>
    <p:sldId id="280" r:id="rId25"/>
    <p:sldId id="282" r:id="rId26"/>
    <p:sldId id="28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12" d="100"/>
          <a:sy n="112" d="100"/>
        </p:scale>
        <p:origin x="-2454"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897B7E-2346-445C-B7BF-FCA2E538B908}" type="datetimeFigureOut">
              <a:rPr lang="en-US" smtClean="0"/>
              <a:pPr/>
              <a:t>2/18/2014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ASET – The Neurodiagnostic Society </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783409-BEB7-433E-A76F-61D2B633432A}" type="slidenum">
              <a:rPr lang="en-US" smtClean="0"/>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90E19-0FE3-441D-BC44-D92A27FCCEBB}" type="datetimeFigureOut">
              <a:rPr lang="en-US" smtClean="0"/>
              <a:pPr/>
              <a:t>2/18/2014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ASET – The Neurodiagnostic Society </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02A3D-2D96-440A-ACDC-1EB4A07134F2}" type="slidenum">
              <a:rPr lang="en-US" smtClean="0"/>
              <a:pPr/>
              <a:t>‹#›</a:t>
            </a:fld>
            <a:endParaRPr lang="en-US" dirty="0"/>
          </a:p>
        </p:txBody>
      </p:sp>
    </p:spTree>
    <p:extLst>
      <p:ext uri="{BB962C8B-B14F-4D97-AF65-F5344CB8AC3E}">
        <p14:creationId xmlns="" xmlns:p14="http://schemas.microsoft.com/office/powerpoint/2010/main" val="204795743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Neurodiagnostic Technologists, not nurses, not physicians, not “just” techs.</a:t>
            </a:r>
          </a:p>
          <a:p>
            <a:r>
              <a:rPr lang="en-US" dirty="0" smtClean="0"/>
              <a:t>We are here to serve our communities by improving the health of the people we serve. We perform diagnostic tests on the nervous system to complement physician investigations into patients’ health problems.</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121627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a:t>Visual evoked potentials involve less than five electrodes on the scalp, a pirate eye patch and a checkerboard.  The optic nerve is stimulated by simply watching a set pattern from a set distance.  Typically this test is performed to evaluate for multiple sclerosis as the first symptom is most often </a:t>
            </a:r>
            <a:r>
              <a:rPr lang="en-US" dirty="0" smtClean="0"/>
              <a:t>vision changes.</a:t>
            </a:r>
            <a:endParaRPr lang="en-US" dirty="0"/>
          </a:p>
          <a:p>
            <a:endParaRPr lang="en-US" dirty="0"/>
          </a:p>
          <a:p>
            <a:r>
              <a:rPr lang="en-US" dirty="0"/>
              <a:t>Auditory evoked potentials involve only three electrodes, headphones and a monotonous tone.  The auditory nerve is stimulated by the </a:t>
            </a:r>
            <a:r>
              <a:rPr lang="en-US" dirty="0" smtClean="0"/>
              <a:t>monotonous tone </a:t>
            </a:r>
            <a:r>
              <a:rPr lang="en-US" dirty="0"/>
              <a:t>and the resultant waveform is measured for five separate points which correlate with very specific portions of the auditory </a:t>
            </a:r>
            <a:r>
              <a:rPr lang="en-US" dirty="0" smtClean="0"/>
              <a:t>pathway.  Typically this test is performed to look for tumors on the auditory nerve. </a:t>
            </a:r>
            <a:endParaRPr lang="en-US" dirty="0"/>
          </a:p>
          <a:p>
            <a:endParaRPr lang="en-US" dirty="0" smtClean="0"/>
          </a:p>
        </p:txBody>
      </p:sp>
      <p:sp>
        <p:nvSpPr>
          <p:cNvPr id="4" name="Slide Number Placeholder 3"/>
          <p:cNvSpPr>
            <a:spLocks noGrp="1"/>
          </p:cNvSpPr>
          <p:nvPr>
            <p:ph type="sldNum" sz="quarter" idx="10"/>
          </p:nvPr>
        </p:nvSpPr>
        <p:spPr/>
        <p:txBody>
          <a:bodyPr/>
          <a:lstStyle/>
          <a:p>
            <a:fld id="{76402A3D-2D96-440A-ACDC-1EB4A07134F2}"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Intraoperative </a:t>
            </a:r>
            <a:r>
              <a:rPr lang="en-US" dirty="0" err="1" smtClean="0"/>
              <a:t>Neuromonitoring</a:t>
            </a:r>
            <a:r>
              <a:rPr lang="en-US" dirty="0" smtClean="0"/>
              <a:t> is only for those who can stand cold, sometimes hostile environments, play by play stories, multitasking and blood and internal body structures.  The IONM technologist must be willing to stand  or sit for hours, climb under tables, contort their body in odd positions to reach electrodes and be confident in their skills enough to speak up in the OR.</a:t>
            </a:r>
          </a:p>
          <a:p>
            <a:endParaRPr lang="en-US" dirty="0"/>
          </a:p>
          <a:p>
            <a:r>
              <a:rPr lang="en-US" dirty="0" smtClean="0"/>
              <a:t>IONM helps to protect the patient’s nervous system during neurological, vascular and orthopedic procedures.  IONM involves a wide variety of neurophysiological testing procedures running concurrently.  </a:t>
            </a:r>
          </a:p>
          <a:p>
            <a:endParaRPr lang="en-US" dirty="0"/>
          </a:p>
          <a:p>
            <a:r>
              <a:rPr lang="en-US" dirty="0" smtClean="0"/>
              <a:t>The IONM technologist must be skilled at communications with a wide variety of staff as they must keep in constant contact with surgeons, anesthesiologists, nurses, OR technologists and interpreting neurologists.</a:t>
            </a:r>
          </a:p>
          <a:p>
            <a:endParaRPr lang="en-US" dirty="0"/>
          </a:p>
          <a:p>
            <a:r>
              <a:rPr lang="en-US" dirty="0" smtClean="0"/>
              <a:t>IONM is hands on, live protection to patients.</a:t>
            </a:r>
          </a:p>
          <a:p>
            <a:endParaRPr lang="en-US" dirty="0"/>
          </a:p>
          <a:p>
            <a:r>
              <a:rPr lang="en-US" dirty="0"/>
              <a:t>An IONM technologist can be employed by a hospital, private monitoring company or self employed.</a:t>
            </a:r>
          </a:p>
          <a:p>
            <a:endParaRPr lang="en-US" dirty="0"/>
          </a:p>
          <a:p>
            <a:r>
              <a:rPr lang="en-US" dirty="0"/>
              <a:t>Some IONM technologists have left the practical field to serve as educators, sales persons, trainers for equipment companies or medical school. </a:t>
            </a:r>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64928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carotid arteries in the neck carry blood flow to the brain. When these arteries become clogged, blood flow to the brain is decreased.  During surgery to clean these arteries, monitoring </a:t>
            </a:r>
            <a:r>
              <a:rPr lang="en-US" dirty="0"/>
              <a:t>helps to determine if collateral blood flow is </a:t>
            </a:r>
            <a:r>
              <a:rPr lang="en-US" dirty="0" smtClean="0"/>
              <a:t>maintained.  If the EEG activity decreases and </a:t>
            </a:r>
            <a:r>
              <a:rPr lang="en-US" dirty="0"/>
              <a:t>the SSEPs are reduced or eliminated, the clamp must be removed and the </a:t>
            </a:r>
            <a:r>
              <a:rPr lang="en-US" dirty="0" smtClean="0"/>
              <a:t>process </a:t>
            </a:r>
            <a:r>
              <a:rPr lang="en-US" dirty="0"/>
              <a:t>stopped to prevent stroke.</a:t>
            </a:r>
          </a:p>
          <a:p>
            <a:endParaRPr lang="en-US" dirty="0"/>
          </a:p>
          <a:p>
            <a:r>
              <a:rPr lang="en-US" dirty="0"/>
              <a:t>Upper and lower somatosensory evoked potentials are used during spinal cases to closely monitor the function of the nerves when the spine is manipulated.</a:t>
            </a:r>
          </a:p>
          <a:p>
            <a:endParaRPr lang="en-US" dirty="0"/>
          </a:p>
          <a:p>
            <a:r>
              <a:rPr lang="en-US" dirty="0"/>
              <a:t>Auditory evoked potentials are monitored during tumor resections particularly when the facial nerve is at risk.</a:t>
            </a:r>
          </a:p>
          <a:p>
            <a:endParaRPr lang="en-US" dirty="0"/>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1667433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Nerve conduction studies evaluate peripheral nerve function by calculating the speed of the impulses traveling along a nerve.  </a:t>
            </a:r>
          </a:p>
          <a:p>
            <a:endParaRPr lang="en-US" dirty="0"/>
          </a:p>
          <a:p>
            <a:r>
              <a:rPr lang="en-US" dirty="0" smtClean="0"/>
              <a:t>Nerve conduction studies can occur on limbs, chest walls, faces and other locations on the body.  These studies can be used in the operating room to monitor neural pathways during surgery as well. </a:t>
            </a:r>
          </a:p>
          <a:p>
            <a:endParaRPr lang="en-US" dirty="0"/>
          </a:p>
          <a:p>
            <a:r>
              <a:rPr lang="en-US" dirty="0" smtClean="0"/>
              <a:t>Lou Gehrig’s disease, carpal tunnel syndrome, neuropathies, and other nerve disorders are diagnosed through nerve conduction studies.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261761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Nerve conduction technologists can perform these in a clinic setting, hospital or operating room.  Typically these tests are performed in conjunction with the muscle tests known as EMG.  </a:t>
            </a:r>
          </a:p>
          <a:p>
            <a:endParaRPr lang="en-US" dirty="0"/>
          </a:p>
          <a:p>
            <a:r>
              <a:rPr lang="en-US" dirty="0" smtClean="0"/>
              <a:t>A meticulous nerve conduction technologist will review the patient’s chart prior to their arrival, determine which nerve conduction tests need to be performed and develop a preliminary idea about possible diagnoses.  They will gather a thorough history from the patient and assess the patient’s body temperature, medication list and complaints prior to beginning the test.  </a:t>
            </a:r>
          </a:p>
          <a:p>
            <a:endParaRPr lang="en-US" dirty="0"/>
          </a:p>
          <a:p>
            <a:r>
              <a:rPr lang="en-US" dirty="0" smtClean="0"/>
              <a:t>Similar to the other </a:t>
            </a:r>
            <a:r>
              <a:rPr lang="en-US" dirty="0" err="1" smtClean="0"/>
              <a:t>neurodiagnostic</a:t>
            </a:r>
            <a:r>
              <a:rPr lang="en-US" dirty="0" smtClean="0"/>
              <a:t> tests, the nerve conduction technologist performs the test and writes a technologist report.  The technologist presents this information to the interpreting physician for a final diagnosis.</a:t>
            </a:r>
          </a:p>
          <a:p>
            <a:endParaRPr lang="en-US" dirty="0"/>
          </a:p>
          <a:p>
            <a:r>
              <a:rPr lang="en-US" dirty="0" smtClean="0"/>
              <a:t>In the operating room, the neurophysiology technologist must do the set up and monitoring for both nerve conductions and EMG.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1707268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Polysomnography or PSG is a diagnostic test that employs EEG, EKG, respiratory monitoring, EMG monitoring (no needles), video and audio to determine the causes of sleep disorders.  </a:t>
            </a:r>
          </a:p>
          <a:p>
            <a:endParaRPr lang="en-US" dirty="0"/>
          </a:p>
          <a:p>
            <a:r>
              <a:rPr lang="en-US" dirty="0" smtClean="0"/>
              <a:t>Patients can be recorded at home or sent to a clinic, sleep lab or hospital.  Reasons for referral to a sleep study include: snoring, difficulty staying awake during the day, falling asleep during conversations or while driving or insomnia.  </a:t>
            </a:r>
          </a:p>
          <a:p>
            <a:endParaRPr lang="en-US" dirty="0"/>
          </a:p>
          <a:p>
            <a:r>
              <a:rPr lang="en-US" dirty="0" smtClean="0"/>
              <a:t>Diagnoses that result from PSGs include: sleep apnea, REM behavior disorder, insomnia, narcolepsy, periodic limb movements during sleep and restless legs syndrome.</a:t>
            </a:r>
          </a:p>
          <a:p>
            <a:endParaRPr lang="en-US" dirty="0"/>
          </a:p>
          <a:p>
            <a:r>
              <a:rPr lang="en-US" dirty="0" smtClean="0"/>
              <a:t>Some sleep labs have developed support groups for their patients.</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75970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81200"/>
          </a:xfrm>
        </p:spPr>
        <p:txBody>
          <a:bodyPr/>
          <a:lstStyle/>
          <a:p>
            <a:r>
              <a:rPr lang="en-US" dirty="0" smtClean="0"/>
              <a:t>Polysomnography technologists work overnight shifts, apply multiple types of physiologic monitors to the patient, review video, audio, EEG and many other physiological channels to assess their patient’s sleep.</a:t>
            </a:r>
          </a:p>
          <a:p>
            <a:endParaRPr lang="en-US" dirty="0"/>
          </a:p>
          <a:p>
            <a:r>
              <a:rPr lang="en-US" dirty="0" smtClean="0"/>
              <a:t>Seizures have been discovered through PSG studies.  </a:t>
            </a:r>
          </a:p>
          <a:p>
            <a:endParaRPr lang="en-US" dirty="0"/>
          </a:p>
          <a:p>
            <a:r>
              <a:rPr lang="en-US" dirty="0" smtClean="0"/>
              <a:t>PSG studies sometimes reveal lack of sleep due to poor sleep hygiene.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178050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mechanic must be certified.  Your physician must be a graduate of a medical school.  Even your nurse must be registered. </a:t>
            </a:r>
          </a:p>
          <a:p>
            <a:endParaRPr lang="en-US" dirty="0"/>
          </a:p>
          <a:p>
            <a:r>
              <a:rPr lang="en-US" dirty="0" smtClean="0"/>
              <a:t>Your technologist should be registered or working toward their registry.  Who is taking care of your brain?</a:t>
            </a:r>
          </a:p>
          <a:p>
            <a:endParaRPr lang="en-US" dirty="0" smtClean="0"/>
          </a:p>
          <a:p>
            <a:r>
              <a:rPr lang="en-US" dirty="0" smtClean="0"/>
              <a:t>PLAY VIDEO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50178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versatile. </a:t>
            </a:r>
          </a:p>
          <a:p>
            <a:endParaRPr lang="en-US" dirty="0"/>
          </a:p>
          <a:p>
            <a:r>
              <a:rPr lang="en-US" dirty="0" smtClean="0"/>
              <a:t>We can be employed in clinics, hospitals, operating rooms, specialty labs, research, private offices, universities and colleges, equipment vendors, sales, development, legislation, management, self employed, monitoring from home, traveling companies for variety and the military.</a:t>
            </a:r>
          </a:p>
          <a:p>
            <a:endParaRPr lang="en-US" dirty="0"/>
          </a:p>
          <a:p>
            <a:r>
              <a:rPr lang="en-US" dirty="0" smtClean="0"/>
              <a:t>As a hospital employee, you have daily variety but may have to take part in a call rotation and will have to work some holidays.</a:t>
            </a:r>
          </a:p>
          <a:p>
            <a:endParaRPr lang="en-US" dirty="0"/>
          </a:p>
          <a:p>
            <a:r>
              <a:rPr lang="en-US" dirty="0" smtClean="0"/>
              <a:t>As an IONM technologist, you can work for a hospital or private monitoring company.  </a:t>
            </a:r>
          </a:p>
          <a:p>
            <a:endParaRPr lang="en-US" dirty="0"/>
          </a:p>
          <a:p>
            <a:r>
              <a:rPr lang="en-US" dirty="0" smtClean="0"/>
              <a:t>Equipment vendors need technologists to train technologists on their equipment, to test and help develop equipment and to sell their equipment.</a:t>
            </a:r>
          </a:p>
          <a:p>
            <a:endParaRPr lang="en-US" dirty="0"/>
          </a:p>
          <a:p>
            <a:r>
              <a:rPr lang="en-US" dirty="0" smtClean="0"/>
              <a:t>Home based monitoring companies need technologists to monitor from home, to visit patients at home to set up the recording, to be online support and to process data.</a:t>
            </a:r>
          </a:p>
          <a:p>
            <a:endParaRPr lang="en-US" dirty="0"/>
          </a:p>
          <a:p>
            <a:r>
              <a:rPr lang="en-US" dirty="0" smtClean="0"/>
              <a:t>Don’t forget, technologists can work for equipment manufacturers as tech support.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580553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Susan emphatically shares what she enjoys most about being a neurodiagnostic technologist.</a:t>
            </a:r>
          </a:p>
          <a:p>
            <a:endParaRPr lang="en-US" dirty="0"/>
          </a:p>
          <a:p>
            <a:r>
              <a:rPr lang="en-US" dirty="0" smtClean="0"/>
              <a:t>I can guarantee that Susan’s feelings about this field are echoed by many others in the profession.</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7416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91000"/>
          </a:xfrm>
        </p:spPr>
        <p:txBody>
          <a:bodyPr>
            <a:normAutofit fontScale="92500" lnSpcReduction="10000"/>
          </a:bodyPr>
          <a:lstStyle/>
          <a:p>
            <a:r>
              <a:rPr lang="en-US" b="1" i="1" dirty="0" smtClean="0"/>
              <a:t>Is in demand </a:t>
            </a:r>
            <a:r>
              <a:rPr lang="en-US" dirty="0" smtClean="0"/>
              <a:t>- According to the  U.S. Department of Labor, Neurodiagnostic Technologists have a bright outlook with a projected job growth of 20-28% by 2020.</a:t>
            </a:r>
          </a:p>
          <a:p>
            <a:endParaRPr lang="en-US" dirty="0" smtClean="0"/>
          </a:p>
          <a:p>
            <a:r>
              <a:rPr lang="en-US" b="1" i="1" dirty="0" smtClean="0"/>
              <a:t>Enables you to impact patients’ lives </a:t>
            </a:r>
            <a:r>
              <a:rPr lang="en-US" dirty="0" smtClean="0"/>
              <a:t>- Daily, through diligence to detail and taking thorough histories, we present clear,  diagnostic data to physicians to assist in the diagnosis of neurological conditions.  We stand beside nurses and physicians in the ICU, monitoring critically ill patients to assist in choosing medications for conditions such as continuous seizures.  We hunker down in corners of the operating suite meticulously monitoring nerve and brain function to aide neurosurgeons, vascular surgeons and orthopedic surgeons to improve patient outcomes.</a:t>
            </a:r>
          </a:p>
          <a:p>
            <a:endParaRPr lang="en-US" dirty="0" smtClean="0"/>
          </a:p>
          <a:p>
            <a:r>
              <a:rPr lang="en-US" b="1" i="1" dirty="0" smtClean="0"/>
              <a:t>Is Interesting and Challenging </a:t>
            </a:r>
            <a:r>
              <a:rPr lang="en-US" dirty="0" smtClean="0"/>
              <a:t>- Even the “routine” tests are fascinating, knowing that you are monitoring brain and nerve functions.  As we provide stimuli to nerves, we are able to elicit responses and assess the quality of messages from the nervous system.</a:t>
            </a:r>
          </a:p>
          <a:p>
            <a:endParaRPr lang="en-US" dirty="0" smtClean="0"/>
          </a:p>
          <a:p>
            <a:r>
              <a:rPr lang="en-US" b="1" i="1" dirty="0" smtClean="0"/>
              <a:t>You are a vital part of the health care team </a:t>
            </a:r>
            <a:r>
              <a:rPr lang="en-US" i="1" dirty="0" smtClean="0"/>
              <a:t>- </a:t>
            </a:r>
            <a:r>
              <a:rPr lang="en-US" dirty="0" smtClean="0"/>
              <a:t>We are critical to the health care team in the diagnosis of epilepsy, non-epileptic spells, autonomic nervous system dysfunction, vestibular disorders, comatose conditions, sleep disorders and  spinal disease.</a:t>
            </a:r>
          </a:p>
          <a:p>
            <a:endParaRPr lang="en-US" dirty="0" smtClean="0"/>
          </a:p>
          <a:p>
            <a:r>
              <a:rPr lang="en-US" b="1" i="1" dirty="0" smtClean="0"/>
              <a:t>Offers opportunities for advancement - </a:t>
            </a:r>
            <a:r>
              <a:rPr lang="en-US" dirty="0" smtClean="0"/>
              <a:t>A career in Neurodiagnostic Technology allows the health care provider to make a positive impact in their community by improving the lives of those we serve.  As in many of the allied health careers, a neurodiagnostic technology career offers advancement from a student, to a trainee, to a basic technologist, credentialed technologist in one of five areas and up to a manager or supervisor of a bustling lab.</a:t>
            </a:r>
          </a:p>
          <a:p>
            <a:endParaRPr lang="en-US" dirty="0" smtClean="0"/>
          </a:p>
          <a:p>
            <a:r>
              <a:rPr lang="en-US" b="1" i="1" dirty="0" smtClean="0"/>
              <a:t>Moves with you - </a:t>
            </a:r>
            <a:r>
              <a:rPr lang="en-US" dirty="0" smtClean="0"/>
              <a:t>A career in Neurodiagnostic Technology moves with  you, as the credentials are national credentials.  There is no need to retest when you move.  </a:t>
            </a:r>
          </a:p>
        </p:txBody>
      </p:sp>
      <p:sp>
        <p:nvSpPr>
          <p:cNvPr id="4" name="Slide Number Placeholder 3"/>
          <p:cNvSpPr>
            <a:spLocks noGrp="1"/>
          </p:cNvSpPr>
          <p:nvPr>
            <p:ph type="sldNum" sz="quarter" idx="10"/>
          </p:nvPr>
        </p:nvSpPr>
        <p:spPr/>
        <p:txBody>
          <a:bodyPr/>
          <a:lstStyle/>
          <a:p>
            <a:fld id="{76402A3D-2D96-440A-ACDC-1EB4A07134F2}" type="slidenum">
              <a:rPr lang="en-US" smtClean="0"/>
              <a:pPr/>
              <a:t>2</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patients are everyone.  Our patients range from premature babies to the centurions.  Neurological disorders do not discriminate against age, gender, social or economic status.  They are reflected in famous personalities, movies and books, and affect us all. </a:t>
            </a:r>
          </a:p>
          <a:p>
            <a:endParaRPr lang="en-US" dirty="0"/>
          </a:p>
          <a:p>
            <a:r>
              <a:rPr lang="en-US" dirty="0" smtClean="0"/>
              <a:t>Some of us have joined the field because we or a loved one suffers from a neurological disorder.  </a:t>
            </a:r>
          </a:p>
          <a:p>
            <a:endParaRPr lang="en-US" dirty="0" smtClean="0"/>
          </a:p>
        </p:txBody>
      </p:sp>
      <p:sp>
        <p:nvSpPr>
          <p:cNvPr id="4" name="Slide Number Placeholder 3"/>
          <p:cNvSpPr>
            <a:spLocks noGrp="1"/>
          </p:cNvSpPr>
          <p:nvPr>
            <p:ph type="sldNum" sz="quarter" idx="10"/>
          </p:nvPr>
        </p:nvSpPr>
        <p:spPr/>
        <p:txBody>
          <a:bodyPr/>
          <a:lstStyle/>
          <a:p>
            <a:fld id="{76402A3D-2D96-440A-ACDC-1EB4A07134F2}"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77153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every area of neurodiagnostics, we employ a wide variety of tools and specialized equipment.  We use colored pencils, tape measures, cotton tip applicators, tongue depressors, gauze head wraps, alcohol prep pads, abrasive facial cleansers, sticky paste, electrodes, cables, video cameras, flashing lights and stimulators that deliver shocks.</a:t>
            </a:r>
          </a:p>
          <a:p>
            <a:endParaRPr lang="en-US" dirty="0"/>
          </a:p>
          <a:p>
            <a:r>
              <a:rPr lang="en-US" dirty="0" smtClean="0"/>
              <a:t>We only use needles in sedated patients.  We do not use catheters, IVs or bed pans.  We provide tissues to grieving or scared patients and family members.  </a:t>
            </a:r>
          </a:p>
          <a:p>
            <a:endParaRPr lang="en-US" dirty="0"/>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760147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computers to record data, to stimulate nerves, and to monitor patients.  We employ theories developed by the founders of neurophysiology to assess nervous system function.</a:t>
            </a:r>
          </a:p>
          <a:p>
            <a:endParaRPr lang="en-US" dirty="0"/>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991201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 bright outlook, which means that job growth is expected to continue through 2020.  There are more job openings, than people to fill them. </a:t>
            </a:r>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Neurodiagnostics</a:t>
            </a:r>
            <a:r>
              <a:rPr lang="en-US" dirty="0" smtClean="0"/>
              <a:t> takes a caring person.  A person who employs curiosity of scientific methods and medical processes to solve problems.  Only team players need apply as the </a:t>
            </a:r>
            <a:r>
              <a:rPr lang="en-US" dirty="0" err="1" smtClean="0"/>
              <a:t>neurodiagnostic</a:t>
            </a:r>
            <a:r>
              <a:rPr lang="en-US" dirty="0" smtClean="0"/>
              <a:t> technologist must work with others constantly, nurses, physicians, other technologists, aides, schedulers, billers, salesman and CEOs.</a:t>
            </a:r>
          </a:p>
          <a:p>
            <a:endParaRPr lang="en-US" dirty="0"/>
          </a:p>
          <a:p>
            <a:r>
              <a:rPr lang="en-US" dirty="0" smtClean="0"/>
              <a:t>People who love the challenge of piecing together a puzzle are great at recognizing patterns and will make excellent neurodiagnostic technologists.  </a:t>
            </a:r>
          </a:p>
          <a:p>
            <a:endParaRPr lang="en-US" dirty="0"/>
          </a:p>
          <a:p>
            <a:r>
              <a:rPr lang="en-US" dirty="0" smtClean="0"/>
              <a:t>Neurodiagnostic technologists must maintain a learning attitude as the body is a constant learning process, that is why it is called ”practicing medicine”.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261456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Jie</a:t>
            </a:r>
            <a:r>
              <a:rPr lang="en-US" dirty="0" smtClean="0"/>
              <a:t> entered the field of Neurodiagnostics because of her curiosity of the brain.  Some of us came on board by having had the test performed on ourselves. Others joined the field by accident, just looking for a job and it was available.  </a:t>
            </a:r>
          </a:p>
          <a:p>
            <a:endParaRPr lang="en-US" dirty="0"/>
          </a:p>
          <a:p>
            <a:r>
              <a:rPr lang="en-US" dirty="0" smtClean="0"/>
              <a:t>So many ways to engage in this opportunity.  Now is the time.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25</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249180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Neurodiagnostic schools are spread across our nation.  Many of them have online programs.  Most of them have affordable options and can work with motivated students to obtain a rewarding education.</a:t>
            </a:r>
          </a:p>
          <a:p>
            <a:endParaRPr lang="en-US" dirty="0" smtClean="0"/>
          </a:p>
          <a:p>
            <a:r>
              <a:rPr lang="en-US" dirty="0" smtClean="0"/>
              <a:t>Most schools offer a Certificate or Associate Degree program. Bachelor Degree programs for Neurodiagnostic Technology are being developed. </a:t>
            </a:r>
          </a:p>
          <a:p>
            <a:endParaRPr lang="en-US" dirty="0" smtClean="0"/>
          </a:p>
          <a:p>
            <a:r>
              <a:rPr lang="en-US" dirty="0" smtClean="0"/>
              <a:t>Schools are located in Arizona, California, Colorado, Florida, Illinois, Indiana, Iowa, Maryland, Massachusetts, Michigan, Minnesota, New Jersey, North Carolina, Ohio, Pennsylvania, South Dakota, Tennessee, Texas, Washington and Canada.</a:t>
            </a:r>
          </a:p>
          <a:p>
            <a:endParaRPr lang="en-US" dirty="0" smtClean="0"/>
          </a:p>
          <a:p>
            <a:r>
              <a:rPr lang="en-US" dirty="0" smtClean="0"/>
              <a:t>Maryland, Massachusetts, North Carolina and Pennsylvania offer online programs.</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ASET – The Neurodiagnostic Society brings together technologists across the nation for education, legislation, empowerment and friendships. </a:t>
            </a:r>
          </a:p>
          <a:p>
            <a:endParaRPr lang="en-US" dirty="0" smtClean="0"/>
          </a:p>
          <a:p>
            <a:r>
              <a:rPr lang="en-US" dirty="0" smtClean="0"/>
              <a:t>Contact us to learn more about the profession. </a:t>
            </a:r>
          </a:p>
          <a:p>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Neurodiagnostic Technologists perform multiple types of tests including EEG,  long term monitoring for EEG,  intraoperative monitoring of evoked potentials and nerve conductions; somatosensory evoked potentials, auditory evoked potentials, visual evoked potentials, autonomic nervous system tests, vestibular evaluations, polysomnography</a:t>
            </a:r>
            <a:r>
              <a:rPr lang="en-US" dirty="0"/>
              <a:t> </a:t>
            </a:r>
            <a:r>
              <a:rPr lang="en-US" dirty="0" smtClean="0"/>
              <a:t>and nerve conductions.</a:t>
            </a:r>
          </a:p>
          <a:p>
            <a:endParaRPr lang="en-US" dirty="0"/>
          </a:p>
          <a:p>
            <a:r>
              <a:rPr lang="en-US" dirty="0" smtClean="0"/>
              <a:t>These tests evaluate the function of the brain, spinal cord, peripheral nerves and autonomic nervous systems.  They work in collaboration with imaging tests.  </a:t>
            </a:r>
            <a:endParaRPr lang="en-US" dirty="0"/>
          </a:p>
          <a:p>
            <a:endParaRPr lang="en-US" dirty="0" smtClean="0"/>
          </a:p>
          <a:p>
            <a:r>
              <a:rPr lang="en-US" dirty="0" smtClean="0"/>
              <a:t>A careful mechanic looks at the car for physical damage first, then turns the key to watch parts move and listen to the car and then attaches sensors to the car and runs a diagnostic check.  This diagnostic check actually talks to the computer components of your vehicle to find out if all manufacturer suggested criteria for the age and mileage of your vehicle are being met.  The mechanic should then let you know the findings and ask for your participation in maintaining your vehicle.</a:t>
            </a:r>
          </a:p>
          <a:p>
            <a:endParaRPr lang="en-US" dirty="0"/>
          </a:p>
          <a:p>
            <a:r>
              <a:rPr lang="en-US" dirty="0" smtClean="0"/>
              <a:t>Neurodiagnostic Technologists function as the diagnostic computer for your body.  We attach sensors, known as electrodes, to the body and either stimulate and record or only record the electrical activity that the body produces.  We compare this information to other people your age, gender and size for similarities and problems.  We send it to the interpreting physician who puts this together with the imaging and history to determine a maintenance schedule and treatment for problems.</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3</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426616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19200"/>
          </a:xfrm>
        </p:spPr>
        <p:txBody>
          <a:bodyPr>
            <a:normAutofit/>
          </a:bodyPr>
          <a:lstStyle/>
          <a:p>
            <a:r>
              <a:rPr lang="en-US" dirty="0" smtClean="0"/>
              <a:t>Neurodiagnostic Technology is an alphabet soup of acronyms.  It includes EEG, LTM, EP, IONM, NCS, PSG and others.  </a:t>
            </a:r>
          </a:p>
        </p:txBody>
      </p:sp>
      <p:sp>
        <p:nvSpPr>
          <p:cNvPr id="4" name="Slide Number Placeholder 3"/>
          <p:cNvSpPr>
            <a:spLocks noGrp="1"/>
          </p:cNvSpPr>
          <p:nvPr>
            <p:ph type="sldNum" sz="quarter" idx="10"/>
          </p:nvPr>
        </p:nvSpPr>
        <p:spPr/>
        <p:txBody>
          <a:bodyPr/>
          <a:lstStyle/>
          <a:p>
            <a:fld id="{76402A3D-2D96-440A-ACDC-1EB4A07134F2}"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EEG or electroencephalogram </a:t>
            </a:r>
            <a:r>
              <a:rPr lang="en-US" dirty="0"/>
              <a:t>tests the function of the brain between homologous areas of the cortex and can be affected by medications, blood flow,  amount of oxygen or other gases, body temperature and other environmental factors.  </a:t>
            </a:r>
            <a:endParaRPr lang="en-US" dirty="0" smtClean="0"/>
          </a:p>
          <a:p>
            <a:endParaRPr lang="en-US" dirty="0"/>
          </a:p>
          <a:p>
            <a:r>
              <a:rPr lang="en-US" dirty="0" smtClean="0"/>
              <a:t>Some </a:t>
            </a:r>
            <a:r>
              <a:rPr lang="en-US" dirty="0"/>
              <a:t>EEGs continue for hours or days, these are long term monitoring studies and are typically done to assess spells or seizures </a:t>
            </a:r>
            <a:r>
              <a:rPr lang="en-US" dirty="0" smtClean="0"/>
              <a:t>types.</a:t>
            </a:r>
          </a:p>
          <a:p>
            <a:endParaRPr lang="en-US" dirty="0" smtClean="0"/>
          </a:p>
          <a:p>
            <a:r>
              <a:rPr lang="en-US" dirty="0" smtClean="0"/>
              <a:t>EEGs help to diagnose seizures, non-epileptic spells, coma prognosis, head trauma, and changes in mental status.</a:t>
            </a:r>
          </a:p>
          <a:p>
            <a:endParaRPr lang="en-US" dirty="0"/>
          </a:p>
          <a:p>
            <a:r>
              <a:rPr lang="en-US" dirty="0" smtClean="0"/>
              <a:t>EEGs typically involve 20-25 dime sized sensors placed on top of the scalp with a sticky paste.  These leads, known as electrodes, pick up electrical signals and transmit them to an amplifier which increases the size of the signal.  The EEG instrument, a computer,  records these signals. Specialized computer programs aide the visual interpretation of the EEG and enable the physician and technologist to see individual components of the waveforms recorded. </a:t>
            </a:r>
          </a:p>
          <a:p>
            <a:endParaRPr lang="en-US" dirty="0"/>
          </a:p>
          <a:p>
            <a:r>
              <a:rPr lang="en-US" dirty="0" smtClean="0"/>
              <a:t>Photic stimulation performed using a strobe light, hyperventilation, sleep and sleep deprivation are used as tools to change the EEG and elicit responses from the brain to further assess for normal or abnormal components.</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5</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401194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Hans Berger recorded the first human EEG on a patient with an intact skull. That patient was his son. Berger published his findings in 1929.  As you can see, EEGs in the 1950s were rather bulky.  What you cannot tell by the image is that up until the early 90s, needle electrodes were employed routinely in outpatient EEG labs.  </a:t>
            </a:r>
          </a:p>
          <a:p>
            <a:endParaRPr lang="en-US" dirty="0" smtClean="0"/>
          </a:p>
          <a:p>
            <a:r>
              <a:rPr lang="en-US" dirty="0" smtClean="0"/>
              <a:t>Thankfully, as you can tell by the cute, smiling children on the right, EEGs don’t involve needles any longer.  They are tiny metal discs, placed on the surface of the skin. </a:t>
            </a:r>
          </a:p>
          <a:p>
            <a:endParaRPr lang="en-US" dirty="0" smtClean="0"/>
          </a:p>
          <a:p>
            <a:r>
              <a:rPr lang="en-US" dirty="0"/>
              <a:t>G</a:t>
            </a:r>
            <a:r>
              <a:rPr lang="en-US" dirty="0" smtClean="0"/>
              <a:t>lue or other adhesives help hold the sensors in place for extended periods but nothing that hurts.  </a:t>
            </a:r>
          </a:p>
        </p:txBody>
      </p:sp>
      <p:sp>
        <p:nvSpPr>
          <p:cNvPr id="4" name="Slide Number Placeholder 3"/>
          <p:cNvSpPr>
            <a:spLocks noGrp="1"/>
          </p:cNvSpPr>
          <p:nvPr>
            <p:ph type="sldNum" sz="quarter" idx="10"/>
          </p:nvPr>
        </p:nvSpPr>
        <p:spPr/>
        <p:txBody>
          <a:bodyPr/>
          <a:lstStyle/>
          <a:p>
            <a:fld id="{76402A3D-2D96-440A-ACDC-1EB4A07134F2}" type="slidenum">
              <a:rPr lang="en-US" smtClean="0"/>
              <a:pPr/>
              <a:t>6</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LTM or long term monitoring is an application of EEG.  It requires knowledge of video, and audio equipment, computer networking, data storage, archiving, as well as EEG.  </a:t>
            </a:r>
          </a:p>
          <a:p>
            <a:endParaRPr lang="en-US" dirty="0"/>
          </a:p>
          <a:p>
            <a:r>
              <a:rPr lang="en-US" dirty="0" smtClean="0"/>
              <a:t>The LTM technologist must employ their  people skills to help patients handle being in one room for up to a week at a time.  LTM technologists often have to be creative in entertaining young children to help keep little hands off of heads. </a:t>
            </a:r>
          </a:p>
          <a:p>
            <a:endParaRPr lang="en-US" dirty="0"/>
          </a:p>
          <a:p>
            <a:r>
              <a:rPr lang="en-US" dirty="0" smtClean="0"/>
              <a:t>These studies are used to evaluate for spells, seizures, epilepsy, determining the focal area of seizure activity, and treatment of continuous seizures.</a:t>
            </a:r>
          </a:p>
          <a:p>
            <a:endParaRPr lang="en-US" dirty="0"/>
          </a:p>
          <a:p>
            <a:r>
              <a:rPr lang="en-US" dirty="0" smtClean="0"/>
              <a:t>These tests can be performed in Intensive Care Units, Epilepsy Monitoring Units, Clinics or in homes.</a:t>
            </a:r>
          </a:p>
          <a:p>
            <a:endParaRPr lang="en-US" dirty="0"/>
          </a:p>
          <a:p>
            <a:r>
              <a:rPr lang="en-US" dirty="0" smtClean="0"/>
              <a:t>Patients may have the electrodes applied  and the recording set-up in their own homes. The technologist is able to monitor the EEG from a remote location.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7</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2746407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Term monitoring involves daily review of the EEG, the video, patient notes, and button presses to determine the cause of the patient’s events.  It involves communicating with monitoring technologists, nurses and other caregivers to determine if medications were changed or other changes were made to patient care.</a:t>
            </a:r>
          </a:p>
          <a:p>
            <a:endParaRPr lang="en-US" dirty="0"/>
          </a:p>
          <a:p>
            <a:r>
              <a:rPr lang="en-US" dirty="0" smtClean="0"/>
              <a:t>Busy EMUs or epilepsy monitoring units, often require a single technologist to review multiple LTM studies concurrently.  Multitasking is a must for the LTM technologist.  </a:t>
            </a:r>
          </a:p>
          <a:p>
            <a:endParaRPr lang="en-US" dirty="0"/>
          </a:p>
          <a:p>
            <a:r>
              <a:rPr lang="en-US" dirty="0" smtClean="0"/>
              <a:t>Some advanced EMUs can be involved in monitoring patients with grids and strips that are placed directly on the surface of the brain to determine exactly where the seizure is starting.  Surgery is planned carefully to only remove  the starting location of the seizure, known as the focus.   </a:t>
            </a:r>
            <a:endParaRPr lang="en-US" dirty="0"/>
          </a:p>
        </p:txBody>
      </p:sp>
      <p:sp>
        <p:nvSpPr>
          <p:cNvPr id="4" name="Slide Number Placeholder 3"/>
          <p:cNvSpPr>
            <a:spLocks noGrp="1"/>
          </p:cNvSpPr>
          <p:nvPr>
            <p:ph type="sldNum" sz="quarter" idx="10"/>
          </p:nvPr>
        </p:nvSpPr>
        <p:spPr/>
        <p:txBody>
          <a:bodyPr/>
          <a:lstStyle/>
          <a:p>
            <a:fld id="{76402A3D-2D96-440A-ACDC-1EB4A07134F2}" type="slidenum">
              <a:rPr lang="en-US" smtClean="0"/>
              <a:pPr/>
              <a:t>8</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114207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Evoked potentials, here is your chance to shock someone! </a:t>
            </a:r>
          </a:p>
          <a:p>
            <a:endParaRPr lang="en-US" dirty="0"/>
          </a:p>
          <a:p>
            <a:r>
              <a:rPr lang="en-US" dirty="0" smtClean="0"/>
              <a:t>Seriously, in somatosensory evoked potentials, small electrodes or sensors are placed at the ankle, wrist , knee or elbow to stimulate a patient’s nerves.  These sensors deliver an electrical shock, we call it a small pulse.  This impulse should be enough to make the thumb, pinky or toes twitch and not more than that.  It is an unusual sensation, some patients report it feels like an electric fence.  I thought it felt similar to the small pulse received when an outlet is not properly grounded.  </a:t>
            </a:r>
          </a:p>
          <a:p>
            <a:endParaRPr lang="en-US" dirty="0"/>
          </a:p>
          <a:p>
            <a:r>
              <a:rPr lang="en-US" dirty="0" smtClean="0"/>
              <a:t>This pulse travels through the nerve and is recorded along a series of points to the scalp.  The waveform generated by the pulse is measured and analyzed for shape, latency and amplitude.  </a:t>
            </a:r>
            <a:r>
              <a:rPr lang="en-US" dirty="0"/>
              <a:t>T</a:t>
            </a:r>
            <a:r>
              <a:rPr lang="en-US" dirty="0" smtClean="0"/>
              <a:t>he location of a delay, reduction in amplitude or a broadening of the waveform can help the physician narrow the diagnosis.</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76402A3D-2D96-440A-ACDC-1EB4A07134F2}" type="slidenum">
              <a:rPr lang="en-US" smtClean="0"/>
              <a:pPr/>
              <a:t>9</a:t>
            </a:fld>
            <a:endParaRPr lang="en-US" dirty="0"/>
          </a:p>
        </p:txBody>
      </p:sp>
      <p:sp>
        <p:nvSpPr>
          <p:cNvPr id="5" name="Footer Placeholder 4"/>
          <p:cNvSpPr>
            <a:spLocks noGrp="1"/>
          </p:cNvSpPr>
          <p:nvPr>
            <p:ph type="ftr" sz="quarter" idx="11"/>
          </p:nvPr>
        </p:nvSpPr>
        <p:spPr/>
        <p:txBody>
          <a:bodyPr/>
          <a:lstStyle/>
          <a:p>
            <a:r>
              <a:rPr lang="en-US" smtClean="0"/>
              <a:t>ASET – The Neurodiagnostic Society </a:t>
            </a:r>
            <a:endParaRPr lang="en-US" dirty="0"/>
          </a:p>
        </p:txBody>
      </p:sp>
    </p:spTree>
    <p:extLst>
      <p:ext uri="{BB962C8B-B14F-4D97-AF65-F5344CB8AC3E}">
        <p14:creationId xmlns="" xmlns:p14="http://schemas.microsoft.com/office/powerpoint/2010/main" val="312114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133F996-5E9F-4C61-8B27-F6ABBCA4F764}" type="datetime1">
              <a:rPr lang="en-US" smtClean="0"/>
              <a:pPr/>
              <a:t>2/18/2014</a:t>
            </a:fld>
            <a:endParaRPr lang="en-US" dirty="0"/>
          </a:p>
        </p:txBody>
      </p:sp>
      <p:sp>
        <p:nvSpPr>
          <p:cNvPr id="19" name="Footer Placeholder 18"/>
          <p:cNvSpPr>
            <a:spLocks noGrp="1"/>
          </p:cNvSpPr>
          <p:nvPr>
            <p:ph type="ftr" sz="quarter" idx="11"/>
          </p:nvPr>
        </p:nvSpPr>
        <p:spPr/>
        <p:txBody>
          <a:bodyPr/>
          <a:lstStyle/>
          <a:p>
            <a:r>
              <a:rPr lang="en-US" smtClean="0"/>
              <a:t>ASET - The Neurodiagnostic Society</a:t>
            </a:r>
            <a:endParaRPr lang="en-US" dirty="0"/>
          </a:p>
        </p:txBody>
      </p:sp>
      <p:sp>
        <p:nvSpPr>
          <p:cNvPr id="27" name="Slide Number Placeholder 26"/>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713346-4F9A-43CA-B532-94D7B1094B45}" type="datetime1">
              <a:rPr lang="en-US" smtClean="0"/>
              <a:pPr/>
              <a:t>2/18/2014</a:t>
            </a:fld>
            <a:endParaRPr lang="en-US" dirty="0"/>
          </a:p>
        </p:txBody>
      </p:sp>
      <p:sp>
        <p:nvSpPr>
          <p:cNvPr id="5" name="Footer Placeholder 4"/>
          <p:cNvSpPr>
            <a:spLocks noGrp="1"/>
          </p:cNvSpPr>
          <p:nvPr>
            <p:ph type="ftr" sz="quarter" idx="11"/>
          </p:nvPr>
        </p:nvSpPr>
        <p:spPr/>
        <p:txBody>
          <a:bodyPr/>
          <a:lstStyle/>
          <a:p>
            <a:r>
              <a:rPr lang="en-US" smtClean="0"/>
              <a:t>ASET - The Neurodiagnostic Society</a:t>
            </a:r>
            <a:endParaRPr lang="en-US" dirty="0"/>
          </a:p>
        </p:txBody>
      </p:sp>
      <p:sp>
        <p:nvSpPr>
          <p:cNvPr id="6" name="Slide Number Placeholder 5"/>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48F858-61C3-4E36-8C1D-01A68605AD36}" type="datetime1">
              <a:rPr lang="en-US" smtClean="0"/>
              <a:pPr/>
              <a:t>2/18/2014</a:t>
            </a:fld>
            <a:endParaRPr lang="en-US" dirty="0"/>
          </a:p>
        </p:txBody>
      </p:sp>
      <p:sp>
        <p:nvSpPr>
          <p:cNvPr id="5" name="Footer Placeholder 4"/>
          <p:cNvSpPr>
            <a:spLocks noGrp="1"/>
          </p:cNvSpPr>
          <p:nvPr>
            <p:ph type="ftr" sz="quarter" idx="11"/>
          </p:nvPr>
        </p:nvSpPr>
        <p:spPr/>
        <p:txBody>
          <a:bodyPr/>
          <a:lstStyle/>
          <a:p>
            <a:r>
              <a:rPr lang="en-US" smtClean="0"/>
              <a:t>ASET - The Neurodiagnostic Society</a:t>
            </a:r>
            <a:endParaRPr lang="en-US" dirty="0"/>
          </a:p>
        </p:txBody>
      </p:sp>
      <p:sp>
        <p:nvSpPr>
          <p:cNvPr id="6" name="Slide Number Placeholder 5"/>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8AB667-15BE-4A63-AF7D-6FE8772A233B}" type="datetime1">
              <a:rPr lang="en-US" smtClean="0"/>
              <a:pPr/>
              <a:t>2/18/2014</a:t>
            </a:fld>
            <a:endParaRPr lang="en-US" dirty="0"/>
          </a:p>
        </p:txBody>
      </p:sp>
      <p:sp>
        <p:nvSpPr>
          <p:cNvPr id="5" name="Footer Placeholder 4"/>
          <p:cNvSpPr>
            <a:spLocks noGrp="1"/>
          </p:cNvSpPr>
          <p:nvPr>
            <p:ph type="ftr" sz="quarter" idx="11"/>
          </p:nvPr>
        </p:nvSpPr>
        <p:spPr/>
        <p:txBody>
          <a:bodyPr/>
          <a:lstStyle/>
          <a:p>
            <a:r>
              <a:rPr lang="en-US" smtClean="0"/>
              <a:t>ASET - The Neurodiagnostic Society</a:t>
            </a:r>
            <a:endParaRPr lang="en-US" dirty="0"/>
          </a:p>
        </p:txBody>
      </p:sp>
      <p:sp>
        <p:nvSpPr>
          <p:cNvPr id="6" name="Slide Number Placeholder 5"/>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AD36081-2644-4135-9229-B667519606E5}" type="datetime1">
              <a:rPr lang="en-US" smtClean="0"/>
              <a:pPr/>
              <a:t>2/18/2014</a:t>
            </a:fld>
            <a:endParaRPr lang="en-US" dirty="0"/>
          </a:p>
        </p:txBody>
      </p:sp>
      <p:sp>
        <p:nvSpPr>
          <p:cNvPr id="5" name="Footer Placeholder 4"/>
          <p:cNvSpPr>
            <a:spLocks noGrp="1"/>
          </p:cNvSpPr>
          <p:nvPr>
            <p:ph type="ftr" sz="quarter" idx="11"/>
          </p:nvPr>
        </p:nvSpPr>
        <p:spPr/>
        <p:txBody>
          <a:bodyPr/>
          <a:lstStyle/>
          <a:p>
            <a:r>
              <a:rPr lang="en-US" smtClean="0"/>
              <a:t>ASET - The Neurodiagnostic Society</a:t>
            </a:r>
            <a:endParaRPr lang="en-US" dirty="0"/>
          </a:p>
        </p:txBody>
      </p:sp>
      <p:sp>
        <p:nvSpPr>
          <p:cNvPr id="6" name="Slide Number Placeholder 5"/>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13CD70D-EF02-4BF3-AD31-64A6FC421309}" type="datetime1">
              <a:rPr lang="en-US" smtClean="0"/>
              <a:pPr/>
              <a:t>2/18/2014</a:t>
            </a:fld>
            <a:endParaRPr lang="en-US" dirty="0"/>
          </a:p>
        </p:txBody>
      </p:sp>
      <p:sp>
        <p:nvSpPr>
          <p:cNvPr id="6" name="Footer Placeholder 5"/>
          <p:cNvSpPr>
            <a:spLocks noGrp="1"/>
          </p:cNvSpPr>
          <p:nvPr>
            <p:ph type="ftr" sz="quarter" idx="11"/>
          </p:nvPr>
        </p:nvSpPr>
        <p:spPr/>
        <p:txBody>
          <a:bodyPr/>
          <a:lstStyle/>
          <a:p>
            <a:r>
              <a:rPr lang="en-US" smtClean="0"/>
              <a:t>ASET - The Neurodiagnostic Society</a:t>
            </a:r>
            <a:endParaRPr lang="en-US" dirty="0"/>
          </a:p>
        </p:txBody>
      </p:sp>
      <p:sp>
        <p:nvSpPr>
          <p:cNvPr id="7" name="Slide Number Placeholder 6"/>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D4C4FFA-1C67-417D-82DC-3109A4EF8BFD}" type="datetime1">
              <a:rPr lang="en-US" smtClean="0"/>
              <a:pPr/>
              <a:t>2/18/2014</a:t>
            </a:fld>
            <a:endParaRPr lang="en-US" dirty="0"/>
          </a:p>
        </p:txBody>
      </p:sp>
      <p:sp>
        <p:nvSpPr>
          <p:cNvPr id="8" name="Footer Placeholder 7"/>
          <p:cNvSpPr>
            <a:spLocks noGrp="1"/>
          </p:cNvSpPr>
          <p:nvPr>
            <p:ph type="ftr" sz="quarter" idx="11"/>
          </p:nvPr>
        </p:nvSpPr>
        <p:spPr/>
        <p:txBody>
          <a:bodyPr/>
          <a:lstStyle/>
          <a:p>
            <a:r>
              <a:rPr lang="en-US" smtClean="0"/>
              <a:t>ASET - The Neurodiagnostic Society</a:t>
            </a:r>
            <a:endParaRPr lang="en-US" dirty="0"/>
          </a:p>
        </p:txBody>
      </p:sp>
      <p:sp>
        <p:nvSpPr>
          <p:cNvPr id="9" name="Slide Number Placeholder 8"/>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2B9EC64-07CE-4333-8912-41FFD54AA847}" type="datetime1">
              <a:rPr lang="en-US" smtClean="0"/>
              <a:pPr/>
              <a:t>2/18/2014</a:t>
            </a:fld>
            <a:endParaRPr lang="en-US" dirty="0"/>
          </a:p>
        </p:txBody>
      </p:sp>
      <p:sp>
        <p:nvSpPr>
          <p:cNvPr id="8" name="Slide Number Placeholder 7"/>
          <p:cNvSpPr>
            <a:spLocks noGrp="1"/>
          </p:cNvSpPr>
          <p:nvPr>
            <p:ph type="sldNum" sz="quarter" idx="11"/>
          </p:nvPr>
        </p:nvSpPr>
        <p:spPr/>
        <p:txBody>
          <a:bodyPr/>
          <a:lstStyle/>
          <a:p>
            <a:fld id="{C68860C5-014C-4933-9189-B856E94CA65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ASET - The Neurodiagnostic Society</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31F09-C526-425F-ACA8-C92F71523B96}" type="datetime1">
              <a:rPr lang="en-US" smtClean="0"/>
              <a:pPr/>
              <a:t>2/18/2014</a:t>
            </a:fld>
            <a:endParaRPr lang="en-US" dirty="0"/>
          </a:p>
        </p:txBody>
      </p:sp>
      <p:sp>
        <p:nvSpPr>
          <p:cNvPr id="3" name="Footer Placeholder 2"/>
          <p:cNvSpPr>
            <a:spLocks noGrp="1"/>
          </p:cNvSpPr>
          <p:nvPr>
            <p:ph type="ftr" sz="quarter" idx="11"/>
          </p:nvPr>
        </p:nvSpPr>
        <p:spPr/>
        <p:txBody>
          <a:bodyPr/>
          <a:lstStyle/>
          <a:p>
            <a:r>
              <a:rPr lang="en-US" smtClean="0"/>
              <a:t>ASET - The Neurodiagnostic Society</a:t>
            </a:r>
            <a:endParaRPr lang="en-US" dirty="0"/>
          </a:p>
        </p:txBody>
      </p:sp>
      <p:sp>
        <p:nvSpPr>
          <p:cNvPr id="4" name="Slide Number Placeholder 3"/>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EB10F6-9B12-4E61-8A75-35AC08EF0574}" type="datetime1">
              <a:rPr lang="en-US" smtClean="0"/>
              <a:pPr/>
              <a:t>2/18/2014</a:t>
            </a:fld>
            <a:endParaRPr lang="en-US" dirty="0"/>
          </a:p>
        </p:txBody>
      </p:sp>
      <p:sp>
        <p:nvSpPr>
          <p:cNvPr id="6" name="Footer Placeholder 5"/>
          <p:cNvSpPr>
            <a:spLocks noGrp="1"/>
          </p:cNvSpPr>
          <p:nvPr>
            <p:ph type="ftr" sz="quarter" idx="11"/>
          </p:nvPr>
        </p:nvSpPr>
        <p:spPr/>
        <p:txBody>
          <a:bodyPr/>
          <a:lstStyle/>
          <a:p>
            <a:r>
              <a:rPr lang="en-US" smtClean="0"/>
              <a:t>ASET - The Neurodiagnostic Society</a:t>
            </a:r>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C68860C5-014C-4933-9189-B856E94CA65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B5171E3C-2FBB-4785-B6E9-6619E78E2AE3}" type="datetime1">
              <a:rPr lang="en-US" smtClean="0"/>
              <a:pPr/>
              <a:t>2/18/2014</a:t>
            </a:fld>
            <a:endParaRPr lang="en-US" dirty="0"/>
          </a:p>
        </p:txBody>
      </p:sp>
      <p:sp>
        <p:nvSpPr>
          <p:cNvPr id="6" name="Footer Placeholder 5"/>
          <p:cNvSpPr>
            <a:spLocks noGrp="1"/>
          </p:cNvSpPr>
          <p:nvPr>
            <p:ph type="ftr" sz="quarter" idx="11"/>
          </p:nvPr>
        </p:nvSpPr>
        <p:spPr/>
        <p:txBody>
          <a:bodyPr/>
          <a:lstStyle/>
          <a:p>
            <a:r>
              <a:rPr lang="en-US" smtClean="0"/>
              <a:t>ASET - The Neurodiagnostic Society</a:t>
            </a:r>
            <a:endParaRPr lang="en-US" dirty="0"/>
          </a:p>
        </p:txBody>
      </p:sp>
      <p:sp>
        <p:nvSpPr>
          <p:cNvPr id="7" name="Slide Number Placeholder 6"/>
          <p:cNvSpPr>
            <a:spLocks noGrp="1"/>
          </p:cNvSpPr>
          <p:nvPr>
            <p:ph type="sldNum" sz="quarter" idx="12"/>
          </p:nvPr>
        </p:nvSpPr>
        <p:spPr/>
        <p:txBody>
          <a:bodyPr/>
          <a:lstStyle/>
          <a:p>
            <a:fld id="{C68860C5-014C-4933-9189-B856E94CA65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6094CAA-E251-4402-892A-40FA6EE4E699}" type="datetime1">
              <a:rPr lang="en-US" smtClean="0"/>
              <a:pPr/>
              <a:t>2/18/2014</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en-US" smtClean="0"/>
              <a:t>ASET - The Neurodiagnostic Society</a:t>
            </a:r>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68860C5-014C-4933-9189-B856E94CA65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C:\Users\sarah\Desktop\Marketing%20Committee\Ambassador%20Packet\ASETProfession2014.mov" TargetMode="External"/><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hyperlink" Target="http://www.onetonline.org/help/bright/29-2099.0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aset.org/" TargetMode="External"/><Relationship Id="rId5" Type="http://schemas.openxmlformats.org/officeDocument/2006/relationships/hyperlink" Target="mailto:info@aset.org"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natcomp.png"/>
          <p:cNvPicPr>
            <a:picLocks noChangeAspect="1"/>
          </p:cNvPicPr>
          <p:nvPr/>
        </p:nvPicPr>
        <p:blipFill>
          <a:blip r:embed="rId3" cstate="print"/>
          <a:stretch>
            <a:fillRect/>
          </a:stretch>
        </p:blipFill>
        <p:spPr>
          <a:xfrm>
            <a:off x="304800" y="1828800"/>
            <a:ext cx="7873232" cy="4572000"/>
          </a:xfrm>
          <a:prstGeom prst="rect">
            <a:avLst/>
          </a:prstGeom>
        </p:spPr>
      </p:pic>
      <p:sp>
        <p:nvSpPr>
          <p:cNvPr id="2" name="Title 1"/>
          <p:cNvSpPr>
            <a:spLocks noGrp="1"/>
          </p:cNvSpPr>
          <p:nvPr>
            <p:ph type="ctrTitle"/>
          </p:nvPr>
        </p:nvSpPr>
        <p:spPr>
          <a:xfrm>
            <a:off x="304800" y="381000"/>
            <a:ext cx="6480048" cy="2301240"/>
          </a:xfrm>
        </p:spPr>
        <p:txBody>
          <a:bodyPr/>
          <a:lstStyle/>
          <a:p>
            <a:pPr algn="ctr"/>
            <a:r>
              <a:rPr lang="en-US"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NEURODIAGNOSTIC TECHNOLOGIST</a:t>
            </a:r>
            <a:endParaRPr lang="en-US" b="0" cap="non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0" y="5791200"/>
            <a:ext cx="9144000" cy="609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5791200"/>
            <a:ext cx="9144000" cy="457200"/>
          </a:xfrm>
        </p:spPr>
        <p:txBody>
          <a:bodyPr/>
          <a:lstStyle/>
          <a:p>
            <a:pPr algn="ctr"/>
            <a:r>
              <a:rPr lang="en-US" i="1" dirty="0" smtClean="0"/>
              <a:t>Improving the health of the people we serve</a:t>
            </a:r>
            <a:endParaRPr lang="en-US" i="1" dirty="0"/>
          </a:p>
        </p:txBody>
      </p:sp>
      <p:sp>
        <p:nvSpPr>
          <p:cNvPr id="6" name="Rounded Rectangle 5"/>
          <p:cNvSpPr/>
          <p:nvPr/>
        </p:nvSpPr>
        <p:spPr>
          <a:xfrm>
            <a:off x="228600" y="4953000"/>
            <a:ext cx="731520" cy="73152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26" name="Picture 2" descr="Z:\Public Relations and Marketing\Logo\New Logo\white aset logo.png"/>
          <p:cNvPicPr>
            <a:picLocks noChangeAspect="1" noChangeArrowheads="1"/>
          </p:cNvPicPr>
          <p:nvPr/>
        </p:nvPicPr>
        <p:blipFill>
          <a:blip r:embed="rId4" cstate="print"/>
          <a:srcRect/>
          <a:stretch>
            <a:fillRect/>
          </a:stretch>
        </p:blipFill>
        <p:spPr bwMode="auto">
          <a:xfrm>
            <a:off x="7391400" y="5049837"/>
            <a:ext cx="1550988" cy="1655763"/>
          </a:xfrm>
          <a:prstGeom prst="rect">
            <a:avLst/>
          </a:prstGeom>
          <a:noFill/>
          <a:effectLst>
            <a:outerShdw blurRad="50800" dist="38100" dir="2700000" algn="tl" rotWithShape="0">
              <a:prstClr val="black">
                <a:alpha val="40000"/>
              </a:prstClr>
            </a:outerShdw>
          </a:effectLst>
        </p:spPr>
      </p:pic>
      <p:sp>
        <p:nvSpPr>
          <p:cNvPr id="5" name="Rounded Rectangle 4"/>
          <p:cNvSpPr/>
          <p:nvPr/>
        </p:nvSpPr>
        <p:spPr>
          <a:xfrm>
            <a:off x="533400" y="5562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5334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arah\Desktop\Ambassador Packet\Pictures from Petra\EP.jpg"/>
          <p:cNvPicPr>
            <a:picLocks noChangeAspect="1" noChangeArrowheads="1"/>
          </p:cNvPicPr>
          <p:nvPr/>
        </p:nvPicPr>
        <p:blipFill>
          <a:blip r:embed="rId3" cstate="print"/>
          <a:srcRect/>
          <a:stretch>
            <a:fillRect/>
          </a:stretch>
        </p:blipFill>
        <p:spPr bwMode="auto">
          <a:xfrm>
            <a:off x="609600" y="3751867"/>
            <a:ext cx="2834640" cy="2092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C:\Users\sarah\Desktop\Ambassador Packet\Pictures from Petra\EP application.jpg"/>
          <p:cNvPicPr>
            <a:picLocks noChangeAspect="1" noChangeArrowheads="1"/>
          </p:cNvPicPr>
          <p:nvPr/>
        </p:nvPicPr>
        <p:blipFill>
          <a:blip r:embed="rId4" cstate="print"/>
          <a:srcRect/>
          <a:stretch>
            <a:fillRect/>
          </a:stretch>
        </p:blipFill>
        <p:spPr bwMode="auto">
          <a:xfrm>
            <a:off x="5772150" y="1447800"/>
            <a:ext cx="2834640" cy="2125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dirty="0" smtClean="0"/>
              <a:t>EP</a:t>
            </a:r>
            <a:endParaRPr lang="en-US" dirty="0"/>
          </a:p>
        </p:txBody>
      </p:sp>
      <p:grpSp>
        <p:nvGrpSpPr>
          <p:cNvPr id="11" name="Group 10"/>
          <p:cNvGrpSpPr/>
          <p:nvPr/>
        </p:nvGrpSpPr>
        <p:grpSpPr>
          <a:xfrm>
            <a:off x="3810000" y="3505200"/>
            <a:ext cx="1798320" cy="1341120"/>
            <a:chOff x="381000" y="152400"/>
            <a:chExt cx="1798320" cy="1341120"/>
          </a:xfrm>
        </p:grpSpPr>
        <p:sp>
          <p:nvSpPr>
            <p:cNvPr id="7" name="Rounded Rectangle 6"/>
            <p:cNvSpPr/>
            <p:nvPr/>
          </p:nvSpPr>
          <p:spPr>
            <a:xfrm>
              <a:off x="381000" y="3810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7620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447800" y="1524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3" name="Picture 5" descr="C:\Users\sarah\Desktop\Ambassador Packet\Pictures from Petra\EP3.jpg"/>
          <p:cNvPicPr>
            <a:picLocks noChangeAspect="1" noChangeArrowheads="1"/>
          </p:cNvPicPr>
          <p:nvPr/>
        </p:nvPicPr>
        <p:blipFill>
          <a:blip r:embed="rId5" cstate="print"/>
          <a:stretch>
            <a:fillRect/>
          </a:stretch>
        </p:blipFill>
        <p:spPr bwMode="auto">
          <a:xfrm>
            <a:off x="609600" y="1429733"/>
            <a:ext cx="2834640" cy="2151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C:\Users\sarah\Desktop\Ambassador Packet\Pictures from Petra\EP2.jpg"/>
          <p:cNvPicPr>
            <a:picLocks noChangeAspect="1" noChangeArrowheads="1"/>
          </p:cNvPicPr>
          <p:nvPr/>
        </p:nvPicPr>
        <p:blipFill>
          <a:blip r:embed="rId6" cstate="print"/>
          <a:srcRect/>
          <a:stretch>
            <a:fillRect/>
          </a:stretch>
        </p:blipFill>
        <p:spPr bwMode="auto">
          <a:xfrm>
            <a:off x="5772150" y="3751868"/>
            <a:ext cx="2834640" cy="209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52400" y="5867400"/>
            <a:ext cx="8857536" cy="993577"/>
            <a:chOff x="152400" y="5867400"/>
            <a:chExt cx="8857536" cy="993577"/>
          </a:xfrm>
        </p:grpSpPr>
        <p:sp>
          <p:nvSpPr>
            <p:cNvPr id="13" name="TextBox 12"/>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4" name="Picture 2" descr="Z:\Public Relations and Marketing\Logo\New Logo\white aset logo.png"/>
            <p:cNvPicPr>
              <a:picLocks noChangeAspect="1" noChangeArrowheads="1"/>
            </p:cNvPicPr>
            <p:nvPr/>
          </p:nvPicPr>
          <p:blipFill>
            <a:blip r:embed="rId7"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Intraoperative Neuromonitoring (IONM)</a:t>
            </a:r>
            <a:endParaRPr lang="en-US" dirty="0"/>
          </a:p>
        </p:txBody>
      </p:sp>
      <p:sp>
        <p:nvSpPr>
          <p:cNvPr id="3" name="Content Placeholder 2"/>
          <p:cNvSpPr>
            <a:spLocks noGrp="1"/>
          </p:cNvSpPr>
          <p:nvPr>
            <p:ph idx="1"/>
          </p:nvPr>
        </p:nvSpPr>
        <p:spPr>
          <a:xfrm>
            <a:off x="762000" y="1676400"/>
            <a:ext cx="7467600" cy="3810000"/>
          </a:xfrm>
        </p:spPr>
        <p:txBody>
          <a:bodyPr>
            <a:normAutofit fontScale="92500"/>
          </a:bodyPr>
          <a:lstStyle/>
          <a:p>
            <a:r>
              <a:rPr lang="en-US" sz="2400" dirty="0" smtClean="0"/>
              <a:t>The use of neurophysiological monitoring techniques during surgery to provide information to the surgeon about nervous system integrity. </a:t>
            </a:r>
          </a:p>
          <a:p>
            <a:r>
              <a:rPr lang="en-US" sz="2400" dirty="0" smtClean="0"/>
              <a:t>The use of IONM guards against neurological complications during surgery and helps reduce the risk of negative surgical outcomes such as paralysis or stroke. </a:t>
            </a:r>
          </a:p>
          <a:p>
            <a:r>
              <a:rPr lang="en-US" sz="2400" dirty="0" smtClean="0"/>
              <a:t>IONM is used to monitor neurosurgical, vascular, and orthopedic procedures, including spinal surgery for scoliosis, tumor removal, and aneurysms.</a:t>
            </a:r>
          </a:p>
        </p:txBody>
      </p:sp>
      <p:sp>
        <p:nvSpPr>
          <p:cNvPr id="4" name="Rounded Rectangle 3"/>
          <p:cNvSpPr/>
          <p:nvPr/>
        </p:nvSpPr>
        <p:spPr>
          <a:xfrm>
            <a:off x="6858000" y="5410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467600" y="5791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696200" y="513588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IONM</a:t>
            </a:r>
            <a:endParaRPr lang="en-US" dirty="0"/>
          </a:p>
        </p:txBody>
      </p:sp>
      <p:pic>
        <p:nvPicPr>
          <p:cNvPr id="4" name="Content Placeholder 3" descr="PakistanPic1.JPG"/>
          <p:cNvPicPr>
            <a:picLocks noGrp="1" noChangeAspect="1"/>
          </p:cNvPicPr>
          <p:nvPr>
            <p:ph idx="1"/>
          </p:nvPr>
        </p:nvPicPr>
        <p:blipFill>
          <a:blip r:embed="rId3" cstate="print"/>
          <a:stretch>
            <a:fillRect/>
          </a:stretch>
        </p:blipFill>
        <p:spPr>
          <a:xfrm>
            <a:off x="609600" y="1676400"/>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onm setting.bmp"/>
          <p:cNvPicPr>
            <a:picLocks noChangeAspect="1"/>
          </p:cNvPicPr>
          <p:nvPr/>
        </p:nvPicPr>
        <p:blipFill>
          <a:blip r:embed="rId4" cstate="print"/>
          <a:stretch>
            <a:fillRect/>
          </a:stretch>
        </p:blipFill>
        <p:spPr>
          <a:xfrm>
            <a:off x="5715000" y="2209800"/>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onm tech.bmp"/>
          <p:cNvPicPr>
            <a:picLocks noChangeAspect="1"/>
          </p:cNvPicPr>
          <p:nvPr/>
        </p:nvPicPr>
        <p:blipFill>
          <a:blip r:embed="rId5" cstate="print"/>
          <a:stretch>
            <a:fillRect/>
          </a:stretch>
        </p:blipFill>
        <p:spPr>
          <a:xfrm>
            <a:off x="2438400" y="3352800"/>
            <a:ext cx="3703320"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6400800" y="6858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010400" y="10668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467600" y="4572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5867400"/>
            <a:ext cx="8857536" cy="993577"/>
            <a:chOff x="152400" y="5867400"/>
            <a:chExt cx="8857536" cy="993577"/>
          </a:xfrm>
        </p:grpSpPr>
        <p:sp>
          <p:nvSpPr>
            <p:cNvPr id="11" name="TextBox 10"/>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2" name="Picture 2" descr="Z:\Public Relations and Marketing\Logo\New Logo\white aset logo.png"/>
            <p:cNvPicPr>
              <a:picLocks noChangeAspect="1" noChangeArrowheads="1"/>
            </p:cNvPicPr>
            <p:nvPr/>
          </p:nvPicPr>
          <p:blipFill>
            <a:blip r:embed="rId6"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Nerve Conduction Studies (NCS)</a:t>
            </a:r>
            <a:endParaRPr lang="en-US" dirty="0"/>
          </a:p>
        </p:txBody>
      </p:sp>
      <p:sp>
        <p:nvSpPr>
          <p:cNvPr id="3" name="Content Placeholder 2"/>
          <p:cNvSpPr>
            <a:spLocks noGrp="1"/>
          </p:cNvSpPr>
          <p:nvPr>
            <p:ph idx="1"/>
          </p:nvPr>
        </p:nvSpPr>
        <p:spPr>
          <a:xfrm>
            <a:off x="762000" y="1676400"/>
            <a:ext cx="7467600" cy="3810000"/>
          </a:xfrm>
        </p:spPr>
        <p:txBody>
          <a:bodyPr>
            <a:normAutofit fontScale="92500"/>
          </a:bodyPr>
          <a:lstStyle/>
          <a:p>
            <a:r>
              <a:rPr lang="en-US" sz="2400" dirty="0" smtClean="0"/>
              <a:t>Evaluate electrical potentials from peripheral nerves. </a:t>
            </a:r>
          </a:p>
          <a:p>
            <a:r>
              <a:rPr lang="en-US" sz="2400" dirty="0" smtClean="0"/>
              <a:t>Technologists stimulate the nerve with an electrical current and then record how long it takes the nerve impulse to reach the muscle. </a:t>
            </a:r>
          </a:p>
          <a:p>
            <a:r>
              <a:rPr lang="en-US" sz="2400" dirty="0" smtClean="0"/>
              <a:t>Patients can suffer from nerve conditions which produce numbness, tingling, muscle pain, muscle weakness, muscle cramping, abnormal movements, pain or loss of sensation, or neurological diseases affecting primarily the feet, legs, hands, arms, back, and neck.</a:t>
            </a:r>
            <a:endParaRPr lang="en-US" sz="2400" dirty="0"/>
          </a:p>
        </p:txBody>
      </p:sp>
      <p:sp>
        <p:nvSpPr>
          <p:cNvPr id="4" name="Rounded Rectangle 3"/>
          <p:cNvSpPr/>
          <p:nvPr/>
        </p:nvSpPr>
        <p:spPr>
          <a:xfrm>
            <a:off x="4800600" y="5562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410200" y="5943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867400" y="5334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NCS</a:t>
            </a:r>
            <a:endParaRPr lang="en-US" dirty="0"/>
          </a:p>
        </p:txBody>
      </p:sp>
      <p:pic>
        <p:nvPicPr>
          <p:cNvPr id="6" name="Content Placeholder 5" descr="NCS_shock.png"/>
          <p:cNvPicPr>
            <a:picLocks noGrp="1" noChangeAspect="1"/>
          </p:cNvPicPr>
          <p:nvPr>
            <p:ph idx="1"/>
          </p:nvPr>
        </p:nvPicPr>
        <p:blipFill>
          <a:blip r:embed="rId3" cstate="print"/>
          <a:stretch>
            <a:fillRect/>
          </a:stretch>
        </p:blipFill>
        <p:spPr>
          <a:xfrm>
            <a:off x="4895408" y="1981200"/>
            <a:ext cx="3748472"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C:\Users\sarah\Desktop\AD pictures\NCS\NCS Test-crop.png"/>
          <p:cNvPicPr>
            <a:picLocks noChangeAspect="1" noChangeArrowheads="1"/>
          </p:cNvPicPr>
          <p:nvPr/>
        </p:nvPicPr>
        <p:blipFill>
          <a:blip r:embed="rId4" cstate="print"/>
          <a:srcRect/>
          <a:stretch>
            <a:fillRect/>
          </a:stretch>
        </p:blipFill>
        <p:spPr bwMode="auto">
          <a:xfrm>
            <a:off x="762000" y="2895600"/>
            <a:ext cx="358178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5105400" y="5029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715000" y="5410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172200" y="4800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5867400"/>
            <a:ext cx="8857536" cy="993577"/>
            <a:chOff x="152400" y="5867400"/>
            <a:chExt cx="8857536" cy="993577"/>
          </a:xfrm>
        </p:grpSpPr>
        <p:sp>
          <p:nvSpPr>
            <p:cNvPr id="11" name="TextBox 10"/>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2" name="Picture 2" descr="Z:\Public Relations and Marketing\Logo\New Logo\white aset logo.png"/>
            <p:cNvPicPr>
              <a:picLocks noChangeAspect="1" noChangeArrowheads="1"/>
            </p:cNvPicPr>
            <p:nvPr/>
          </p:nvPicPr>
          <p:blipFill>
            <a:blip r:embed="rId5"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Polysomnography/Sleep (PSG)</a:t>
            </a:r>
            <a:endParaRPr lang="en-US" dirty="0"/>
          </a:p>
        </p:txBody>
      </p:sp>
      <p:sp>
        <p:nvSpPr>
          <p:cNvPr id="3" name="Content Placeholder 2"/>
          <p:cNvSpPr>
            <a:spLocks noGrp="1"/>
          </p:cNvSpPr>
          <p:nvPr>
            <p:ph idx="1"/>
          </p:nvPr>
        </p:nvSpPr>
        <p:spPr>
          <a:xfrm>
            <a:off x="685800" y="1676400"/>
            <a:ext cx="7772400" cy="4343400"/>
          </a:xfrm>
        </p:spPr>
        <p:txBody>
          <a:bodyPr>
            <a:normAutofit/>
          </a:bodyPr>
          <a:lstStyle/>
          <a:p>
            <a:r>
              <a:rPr lang="en-US" sz="2400" dirty="0" smtClean="0"/>
              <a:t>A recording during sleep that uses EEG and other physiologic monitors to evaluate sleep and sleep disorders</a:t>
            </a:r>
          </a:p>
          <a:p>
            <a:pPr lvl="1"/>
            <a:r>
              <a:rPr lang="en-US" sz="2000" dirty="0" smtClean="0"/>
              <a:t>loud snoring, </a:t>
            </a:r>
          </a:p>
          <a:p>
            <a:pPr lvl="1"/>
            <a:r>
              <a:rPr lang="en-US" sz="2000" dirty="0" smtClean="0"/>
              <a:t>difficulty staying awake during the day, </a:t>
            </a:r>
          </a:p>
          <a:p>
            <a:pPr lvl="1"/>
            <a:r>
              <a:rPr lang="en-US" sz="2000" dirty="0" smtClean="0"/>
              <a:t>falling asleep at inappropriate times, </a:t>
            </a:r>
          </a:p>
          <a:p>
            <a:pPr lvl="1"/>
            <a:r>
              <a:rPr lang="en-US" sz="2000" dirty="0" smtClean="0"/>
              <a:t>insomnia </a:t>
            </a:r>
          </a:p>
          <a:p>
            <a:r>
              <a:rPr lang="en-US" sz="2400" dirty="0" smtClean="0"/>
              <a:t>Physicians use polysomnograms to identify dysfunction in sleep/wake cycles, to diagnose breathing disorders during sleep, and to evaluate treatment of these disorders.</a:t>
            </a:r>
            <a:endParaRPr lang="en-US" sz="2400" dirty="0"/>
          </a:p>
        </p:txBody>
      </p:sp>
      <p:sp>
        <p:nvSpPr>
          <p:cNvPr id="4" name="Rounded Rectangle 3"/>
          <p:cNvSpPr/>
          <p:nvPr/>
        </p:nvSpPr>
        <p:spPr>
          <a:xfrm>
            <a:off x="6934200" y="3200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543800" y="35814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001000" y="29718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PSG</a:t>
            </a:r>
            <a:endParaRPr lang="en-US" dirty="0"/>
          </a:p>
        </p:txBody>
      </p:sp>
      <p:pic>
        <p:nvPicPr>
          <p:cNvPr id="6" name="Content Placeholder 5" descr="head measurement.jpg"/>
          <p:cNvPicPr>
            <a:picLocks noGrp="1" noChangeAspect="1"/>
          </p:cNvPicPr>
          <p:nvPr>
            <p:ph idx="1"/>
          </p:nvPr>
        </p:nvPicPr>
        <p:blipFill>
          <a:blip r:embed="rId3" cstate="print"/>
          <a:stretch>
            <a:fillRect/>
          </a:stretch>
        </p:blipFill>
        <p:spPr>
          <a:xfrm>
            <a:off x="4953000" y="2362200"/>
            <a:ext cx="264655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Users\sarah\Desktop\AD pictures\PSG\sleep_in06_020406+283.jpg"/>
          <p:cNvPicPr>
            <a:picLocks noChangeAspect="1" noChangeArrowheads="1"/>
          </p:cNvPicPr>
          <p:nvPr/>
        </p:nvPicPr>
        <p:blipFill>
          <a:blip r:embed="rId4" cstate="print"/>
          <a:stretch>
            <a:fillRect/>
          </a:stretch>
        </p:blipFill>
        <p:spPr bwMode="auto">
          <a:xfrm>
            <a:off x="685800" y="2366725"/>
            <a:ext cx="3441960" cy="2276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838200" y="5105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47800" y="54864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05000" y="48768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5867400"/>
            <a:ext cx="8857536" cy="993577"/>
            <a:chOff x="152400" y="5867400"/>
            <a:chExt cx="8857536" cy="993577"/>
          </a:xfrm>
        </p:grpSpPr>
        <p:sp>
          <p:nvSpPr>
            <p:cNvPr id="11" name="TextBox 10"/>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2" name="Picture 2" descr="Z:\Public Relations and Marketing\Logo\New Logo\white aset logo.png"/>
            <p:cNvPicPr>
              <a:picLocks noChangeAspect="1" noChangeArrowheads="1"/>
            </p:cNvPicPr>
            <p:nvPr/>
          </p:nvPicPr>
          <p:blipFill>
            <a:blip r:embed="rId5"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534400" cy="758952"/>
          </a:xfrm>
        </p:spPr>
        <p:txBody>
          <a:bodyPr>
            <a:normAutofit fontScale="90000"/>
          </a:bodyPr>
          <a:lstStyle/>
          <a:p>
            <a:r>
              <a:rPr lang="en-US" dirty="0" smtClean="0"/>
              <a:t>We answer the age old question:</a:t>
            </a:r>
            <a:br>
              <a:rPr lang="en-US" dirty="0" smtClean="0"/>
            </a:br>
            <a:r>
              <a:rPr lang="en-US" dirty="0" smtClean="0"/>
              <a:t>Who is taking care of your brain?</a:t>
            </a:r>
            <a:endParaRPr lang="en-US" dirty="0"/>
          </a:p>
        </p:txBody>
      </p:sp>
      <p:sp>
        <p:nvSpPr>
          <p:cNvPr id="5" name="Rounded Rectangle 4"/>
          <p:cNvSpPr/>
          <p:nvPr/>
        </p:nvSpPr>
        <p:spPr>
          <a:xfrm>
            <a:off x="152400" y="3124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62000" y="3505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19200" y="2895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4"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pic>
        <p:nvPicPr>
          <p:cNvPr id="11" name="ASETProfession2014.mov">
            <a:hlinkClick r:id="" action="ppaction://media"/>
          </p:cNvPr>
          <p:cNvPicPr>
            <a:picLocks noRot="1" noChangeAspect="1"/>
          </p:cNvPicPr>
          <p:nvPr>
            <a:videoFile r:link="rId1"/>
          </p:nvPr>
        </p:nvPicPr>
        <p:blipFill>
          <a:blip r:embed="rId5" cstate="print"/>
          <a:stretch>
            <a:fillRect/>
          </a:stretch>
        </p:blipFill>
        <p:spPr>
          <a:xfrm>
            <a:off x="2819400" y="2362200"/>
            <a:ext cx="3200400" cy="24003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534400" cy="838200"/>
          </a:xfrm>
        </p:spPr>
        <p:txBody>
          <a:bodyPr>
            <a:normAutofit fontScale="90000"/>
          </a:bodyPr>
          <a:lstStyle/>
          <a:p>
            <a:r>
              <a:rPr lang="en-US" dirty="0" smtClean="0"/>
              <a:t>Places of Employment for Neurodiagnostic Technologists</a:t>
            </a:r>
            <a:endParaRPr lang="en-US" dirty="0"/>
          </a:p>
        </p:txBody>
      </p:sp>
      <p:sp>
        <p:nvSpPr>
          <p:cNvPr id="3" name="Content Placeholder 2"/>
          <p:cNvSpPr>
            <a:spLocks noGrp="1"/>
          </p:cNvSpPr>
          <p:nvPr>
            <p:ph idx="1"/>
          </p:nvPr>
        </p:nvSpPr>
        <p:spPr>
          <a:xfrm>
            <a:off x="685800" y="1600200"/>
            <a:ext cx="4724400" cy="3733800"/>
          </a:xfrm>
        </p:spPr>
        <p:txBody>
          <a:bodyPr>
            <a:normAutofit fontScale="92500" lnSpcReduction="10000"/>
          </a:bodyPr>
          <a:lstStyle/>
          <a:p>
            <a:r>
              <a:rPr lang="en-US" dirty="0" smtClean="0"/>
              <a:t>Hospitals</a:t>
            </a:r>
          </a:p>
          <a:p>
            <a:pPr lvl="1"/>
            <a:r>
              <a:rPr lang="en-US" dirty="0" smtClean="0"/>
              <a:t>Operating Rooms</a:t>
            </a:r>
          </a:p>
          <a:p>
            <a:pPr lvl="1"/>
            <a:r>
              <a:rPr lang="en-US" dirty="0" smtClean="0"/>
              <a:t>Intensive Care Units</a:t>
            </a:r>
          </a:p>
          <a:p>
            <a:pPr lvl="1"/>
            <a:r>
              <a:rPr lang="en-US" dirty="0" smtClean="0"/>
              <a:t>Neurodiagnostic Labs</a:t>
            </a:r>
          </a:p>
          <a:p>
            <a:pPr lvl="1"/>
            <a:r>
              <a:rPr lang="en-US" dirty="0" smtClean="0"/>
              <a:t>Research</a:t>
            </a:r>
          </a:p>
          <a:p>
            <a:r>
              <a:rPr lang="en-US" dirty="0" smtClean="0"/>
              <a:t>Outpatient Clinics</a:t>
            </a:r>
          </a:p>
          <a:p>
            <a:r>
              <a:rPr lang="en-US" dirty="0" smtClean="0"/>
              <a:t>Private Doctor’s Offices</a:t>
            </a:r>
          </a:p>
          <a:p>
            <a:r>
              <a:rPr lang="en-US" dirty="0" smtClean="0"/>
              <a:t>Equipment Vendors</a:t>
            </a:r>
            <a:endParaRPr lang="en-US" dirty="0"/>
          </a:p>
        </p:txBody>
      </p:sp>
      <p:sp>
        <p:nvSpPr>
          <p:cNvPr id="4" name="Rounded Rectangle 3"/>
          <p:cNvSpPr/>
          <p:nvPr/>
        </p:nvSpPr>
        <p:spPr>
          <a:xfrm>
            <a:off x="6096000" y="19050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705600" y="22860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162800" y="16764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rah\Desktop\2013 AC Pics\CNS pics\awards ceremony\download104.jpg"/>
          <p:cNvPicPr>
            <a:picLocks noChangeAspect="1" noChangeArrowheads="1"/>
          </p:cNvPicPr>
          <p:nvPr/>
        </p:nvPicPr>
        <p:blipFill>
          <a:blip r:embed="rId3" cstate="print"/>
          <a:srcRect/>
          <a:stretch>
            <a:fillRect/>
          </a:stretch>
        </p:blipFill>
        <p:spPr bwMode="auto">
          <a:xfrm>
            <a:off x="914400" y="4114800"/>
            <a:ext cx="2057401" cy="137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p:cNvSpPr>
            <a:spLocks noGrp="1"/>
          </p:cNvSpPr>
          <p:nvPr>
            <p:ph type="title"/>
          </p:nvPr>
        </p:nvSpPr>
        <p:spPr>
          <a:xfrm>
            <a:off x="301752" y="304800"/>
            <a:ext cx="8534400" cy="838200"/>
          </a:xfrm>
        </p:spPr>
        <p:txBody>
          <a:bodyPr>
            <a:noAutofit/>
          </a:bodyPr>
          <a:lstStyle/>
          <a:p>
            <a:pPr lvl="0"/>
            <a:r>
              <a:rPr lang="en-US" sz="3600" dirty="0" smtClean="0"/>
              <a:t>We asked: What do you enjoy most about being a Neurodiagnostic Technologist?</a:t>
            </a:r>
            <a:endParaRPr lang="en-US" sz="3600" dirty="0"/>
          </a:p>
        </p:txBody>
      </p:sp>
      <p:sp>
        <p:nvSpPr>
          <p:cNvPr id="3" name="Content Placeholder 2"/>
          <p:cNvSpPr>
            <a:spLocks noGrp="1"/>
          </p:cNvSpPr>
          <p:nvPr>
            <p:ph idx="1"/>
          </p:nvPr>
        </p:nvSpPr>
        <p:spPr>
          <a:xfrm>
            <a:off x="301752" y="1676400"/>
            <a:ext cx="5565648" cy="2590800"/>
          </a:xfrm>
        </p:spPr>
        <p:txBody>
          <a:bodyPr>
            <a:noAutofit/>
          </a:bodyPr>
          <a:lstStyle/>
          <a:p>
            <a:r>
              <a:rPr lang="en-US" sz="2000" i="1" dirty="0" smtClean="0"/>
              <a:t>“The neurodiagnostic profession has given me the opportunity to share my knowledge and, most important, change people’s lives. We as technologists change people’s lives in many ways! This gives me a sense of accomplishment and such a rewarding feeling.”</a:t>
            </a:r>
            <a:endParaRPr lang="en-US" sz="2000" dirty="0"/>
          </a:p>
        </p:txBody>
      </p:sp>
      <p:sp>
        <p:nvSpPr>
          <p:cNvPr id="6" name="Rounded Rectangle 5"/>
          <p:cNvSpPr/>
          <p:nvPr/>
        </p:nvSpPr>
        <p:spPr>
          <a:xfrm>
            <a:off x="6934200" y="2514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543800" y="2895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001000" y="2286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2400" y="5867400"/>
            <a:ext cx="8857536" cy="993577"/>
            <a:chOff x="152400" y="5867400"/>
            <a:chExt cx="8857536" cy="993577"/>
          </a:xfrm>
        </p:grpSpPr>
        <p:sp>
          <p:nvSpPr>
            <p:cNvPr id="10" name="TextBox 9"/>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1" name="Picture 2" descr="Z:\Public Relations and Marketing\Logo\New Logo\white aset logo.png"/>
            <p:cNvPicPr>
              <a:picLocks noChangeAspect="1" noChangeArrowheads="1"/>
            </p:cNvPicPr>
            <p:nvPr/>
          </p:nvPicPr>
          <p:blipFill>
            <a:blip r:embed="rId4"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12" name="TextBox 11"/>
          <p:cNvSpPr txBox="1"/>
          <p:nvPr/>
        </p:nvSpPr>
        <p:spPr>
          <a:xfrm>
            <a:off x="3048000" y="4114800"/>
            <a:ext cx="5181600" cy="1015663"/>
          </a:xfrm>
          <a:prstGeom prst="rect">
            <a:avLst/>
          </a:prstGeom>
          <a:noFill/>
        </p:spPr>
        <p:txBody>
          <a:bodyPr wrap="square" rtlCol="0">
            <a:spAutoFit/>
          </a:bodyPr>
          <a:lstStyle/>
          <a:p>
            <a:r>
              <a:rPr lang="en-US" b="1" dirty="0" smtClean="0"/>
              <a:t>Susan Agostini, R. EEG/EP T., CLTM, FASET</a:t>
            </a:r>
          </a:p>
          <a:p>
            <a:r>
              <a:rPr lang="en-US" sz="1400" dirty="0" smtClean="0"/>
              <a:t>Neurodiagnostics/Epilepsy Monitoring Unit Manager </a:t>
            </a:r>
          </a:p>
          <a:p>
            <a:r>
              <a:rPr lang="en-US" sz="1400" dirty="0" smtClean="0"/>
              <a:t>Banner Good Samaritan Medical Center </a:t>
            </a:r>
          </a:p>
          <a:p>
            <a:r>
              <a:rPr lang="en-US" sz="1400" dirty="0" smtClean="0"/>
              <a:t>Phoenix, AZ</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0"/>
            <a:ext cx="7086600" cy="3124200"/>
          </a:xfrm>
        </p:spPr>
        <p:txBody>
          <a:bodyPr>
            <a:normAutofit fontScale="92500" lnSpcReduction="20000"/>
          </a:bodyPr>
          <a:lstStyle/>
          <a:p>
            <a:r>
              <a:rPr lang="en-US" dirty="0" smtClean="0"/>
              <a:t>Is in demand </a:t>
            </a:r>
          </a:p>
          <a:p>
            <a:r>
              <a:rPr lang="en-US" dirty="0" smtClean="0"/>
              <a:t>Enables you to impact patients’ lives</a:t>
            </a:r>
          </a:p>
          <a:p>
            <a:r>
              <a:rPr lang="en-US" dirty="0" smtClean="0"/>
              <a:t>Is interesting and challenging</a:t>
            </a:r>
          </a:p>
          <a:p>
            <a:r>
              <a:rPr lang="en-US" dirty="0" smtClean="0"/>
              <a:t>Makes you a vital part of the health care team</a:t>
            </a:r>
          </a:p>
          <a:p>
            <a:r>
              <a:rPr lang="en-US" dirty="0" smtClean="0"/>
              <a:t>Offers opportunities for advancement </a:t>
            </a:r>
          </a:p>
          <a:p>
            <a:r>
              <a:rPr lang="en-US" dirty="0" smtClean="0"/>
              <a:t>Moves with you</a:t>
            </a:r>
          </a:p>
        </p:txBody>
      </p:sp>
      <p:sp>
        <p:nvSpPr>
          <p:cNvPr id="2" name="Title 1"/>
          <p:cNvSpPr>
            <a:spLocks noGrp="1"/>
          </p:cNvSpPr>
          <p:nvPr>
            <p:ph type="title"/>
          </p:nvPr>
        </p:nvSpPr>
        <p:spPr/>
        <p:txBody>
          <a:bodyPr>
            <a:normAutofit fontScale="90000"/>
          </a:bodyPr>
          <a:lstStyle/>
          <a:p>
            <a:r>
              <a:rPr lang="en-US" dirty="0" smtClean="0"/>
              <a:t>A Career in Neurodiagnostic Technology</a:t>
            </a:r>
            <a:endParaRPr lang="en-US" dirty="0"/>
          </a:p>
        </p:txBody>
      </p:sp>
      <p:sp>
        <p:nvSpPr>
          <p:cNvPr id="4" name="Rectangle 3"/>
          <p:cNvSpPr/>
          <p:nvPr/>
        </p:nvSpPr>
        <p:spPr>
          <a:xfrm>
            <a:off x="761999" y="4495800"/>
            <a:ext cx="7162801"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MAKE A POSITIVE CHANGE</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ounded Rectangle 5"/>
          <p:cNvSpPr/>
          <p:nvPr/>
        </p:nvSpPr>
        <p:spPr>
          <a:xfrm>
            <a:off x="6934200" y="1219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543800" y="1600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001000" y="990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Patients? </a:t>
            </a:r>
            <a:endParaRPr lang="en-US" dirty="0"/>
          </a:p>
        </p:txBody>
      </p:sp>
      <p:sp>
        <p:nvSpPr>
          <p:cNvPr id="3" name="Content Placeholder 2"/>
          <p:cNvSpPr>
            <a:spLocks noGrp="1"/>
          </p:cNvSpPr>
          <p:nvPr>
            <p:ph idx="1"/>
          </p:nvPr>
        </p:nvSpPr>
        <p:spPr>
          <a:xfrm>
            <a:off x="990600" y="1673352"/>
            <a:ext cx="7086600" cy="4422648"/>
          </a:xfrm>
        </p:spPr>
        <p:txBody>
          <a:bodyPr>
            <a:normAutofit lnSpcReduction="10000"/>
          </a:bodyPr>
          <a:lstStyle/>
          <a:p>
            <a:r>
              <a:rPr lang="en-US" dirty="0" smtClean="0"/>
              <a:t>Quite simply… Everyone!</a:t>
            </a:r>
          </a:p>
          <a:p>
            <a:r>
              <a:rPr lang="en-US" dirty="0" smtClean="0"/>
              <a:t>We make a difference for patients of all ages from newborns to the elderly</a:t>
            </a:r>
          </a:p>
          <a:p>
            <a:r>
              <a:rPr lang="en-US" dirty="0" smtClean="0"/>
              <a:t>We help patients with neurological disorders and diseases, including:</a:t>
            </a:r>
          </a:p>
          <a:p>
            <a:pPr lvl="1"/>
            <a:r>
              <a:rPr lang="en-US" dirty="0" smtClean="0"/>
              <a:t>Epilepsy</a:t>
            </a:r>
          </a:p>
          <a:p>
            <a:pPr lvl="1"/>
            <a:r>
              <a:rPr lang="en-US" dirty="0" smtClean="0"/>
              <a:t>Strokes</a:t>
            </a:r>
          </a:p>
          <a:p>
            <a:pPr lvl="1"/>
            <a:r>
              <a:rPr lang="en-US" dirty="0" smtClean="0"/>
              <a:t>Traumatic Brain Injury</a:t>
            </a:r>
          </a:p>
          <a:p>
            <a:pPr lvl="1"/>
            <a:r>
              <a:rPr lang="en-US" dirty="0" smtClean="0"/>
              <a:t>Etc…</a:t>
            </a:r>
            <a:endParaRPr lang="en-US" dirty="0"/>
          </a:p>
        </p:txBody>
      </p:sp>
      <p:sp>
        <p:nvSpPr>
          <p:cNvPr id="4" name="Rounded Rectangle 3"/>
          <p:cNvSpPr/>
          <p:nvPr/>
        </p:nvSpPr>
        <p:spPr>
          <a:xfrm>
            <a:off x="5410200" y="5181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019800" y="5562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477000" y="4953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Tools &amp; Equipment Do We Use?</a:t>
            </a:r>
            <a:endParaRPr lang="en-US" dirty="0"/>
          </a:p>
        </p:txBody>
      </p:sp>
      <p:pic>
        <p:nvPicPr>
          <p:cNvPr id="4" name="Content Placeholder 3" descr="ND_tools.jpg"/>
          <p:cNvPicPr>
            <a:picLocks noChangeAspect="1"/>
          </p:cNvPicPr>
          <p:nvPr/>
        </p:nvPicPr>
        <p:blipFill>
          <a:blip r:embed="rId3" cstate="print"/>
          <a:stretch>
            <a:fillRect/>
          </a:stretch>
        </p:blipFill>
        <p:spPr>
          <a:xfrm>
            <a:off x="533400" y="3810000"/>
            <a:ext cx="176606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eadbox.jpg"/>
          <p:cNvPicPr>
            <a:picLocks noChangeAspect="1"/>
          </p:cNvPicPr>
          <p:nvPr/>
        </p:nvPicPr>
        <p:blipFill>
          <a:blip r:embed="rId4" cstate="print"/>
          <a:stretch>
            <a:fillRect/>
          </a:stretch>
        </p:blipFill>
        <p:spPr>
          <a:xfrm>
            <a:off x="2438400" y="3810000"/>
            <a:ext cx="229195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electrodes.jpg"/>
          <p:cNvPicPr>
            <a:picLocks noChangeAspect="1"/>
          </p:cNvPicPr>
          <p:nvPr/>
        </p:nvPicPr>
        <p:blipFill>
          <a:blip r:embed="rId5" cstate="print"/>
          <a:stretch>
            <a:fillRect/>
          </a:stretch>
        </p:blipFill>
        <p:spPr>
          <a:xfrm>
            <a:off x="4876800" y="3810000"/>
            <a:ext cx="373191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7239000" y="2438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48600" y="26670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305800" y="22098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5867400"/>
            <a:ext cx="8857536" cy="993577"/>
            <a:chOff x="152400" y="5867400"/>
            <a:chExt cx="8857536" cy="993577"/>
          </a:xfrm>
        </p:grpSpPr>
        <p:sp>
          <p:nvSpPr>
            <p:cNvPr id="11" name="TextBox 10"/>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2" name="Picture 2" descr="Z:\Public Relations and Marketing\Logo\New Logo\white aset logo.png"/>
            <p:cNvPicPr>
              <a:picLocks noChangeAspect="1" noChangeArrowheads="1"/>
            </p:cNvPicPr>
            <p:nvPr/>
          </p:nvPicPr>
          <p:blipFill>
            <a:blip r:embed="rId6"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3" name="Content Placeholder 2"/>
          <p:cNvSpPr>
            <a:spLocks noGrp="1"/>
          </p:cNvSpPr>
          <p:nvPr>
            <p:ph idx="1"/>
          </p:nvPr>
        </p:nvSpPr>
        <p:spPr>
          <a:xfrm>
            <a:off x="609600" y="1600200"/>
            <a:ext cx="7467600" cy="2133600"/>
          </a:xfrm>
        </p:spPr>
        <p:txBody>
          <a:bodyPr>
            <a:normAutofit/>
          </a:bodyPr>
          <a:lstStyle/>
          <a:p>
            <a:r>
              <a:rPr lang="en-US" sz="2400" dirty="0" smtClean="0"/>
              <a:t>We use electrodes, gels, pastes, and tape measures on the patient</a:t>
            </a:r>
          </a:p>
          <a:p>
            <a:r>
              <a:rPr lang="en-US" sz="2400" dirty="0" smtClean="0"/>
              <a:t>We color, paste, play with flashing lights and occasionally give small shocks</a:t>
            </a:r>
          </a:p>
          <a:p>
            <a:pPr lvl="1"/>
            <a:r>
              <a:rPr lang="en-US" sz="2200" dirty="0" smtClean="0"/>
              <a:t>No drawing blood, catheters, IVs, or bed pans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pic>
        <p:nvPicPr>
          <p:cNvPr id="8" name="Content Placeholder 7" descr="Equipment.jpg"/>
          <p:cNvPicPr>
            <a:picLocks noGrp="1" noChangeAspect="1"/>
          </p:cNvPicPr>
          <p:nvPr>
            <p:ph idx="1"/>
          </p:nvPr>
        </p:nvPicPr>
        <p:blipFill>
          <a:blip r:embed="rId3" cstate="print"/>
          <a:stretch>
            <a:fillRect/>
          </a:stretch>
        </p:blipFill>
        <p:spPr>
          <a:xfrm>
            <a:off x="990600" y="2057400"/>
            <a:ext cx="2279201"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Line Callout 2 (Border and Accent Bar) 10"/>
          <p:cNvSpPr/>
          <p:nvPr/>
        </p:nvSpPr>
        <p:spPr>
          <a:xfrm>
            <a:off x="4267200" y="1905000"/>
            <a:ext cx="4572000" cy="2895600"/>
          </a:xfrm>
          <a:prstGeom prst="accentBorderCallout2">
            <a:avLst>
              <a:gd name="adj1" fmla="val 19603"/>
              <a:gd name="adj2" fmla="val -5090"/>
              <a:gd name="adj3" fmla="val 18750"/>
              <a:gd name="adj4" fmla="val -16667"/>
              <a:gd name="adj5" fmla="val 42799"/>
              <a:gd name="adj6" fmla="val -35856"/>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n w="28575">
                <a:solidFill>
                  <a:schemeClr val="tx1"/>
                </a:solidFill>
              </a:ln>
            </a:endParaRPr>
          </a:p>
        </p:txBody>
      </p:sp>
      <p:pic>
        <p:nvPicPr>
          <p:cNvPr id="6147" name="Picture 3" descr="C:\Users\sarah\Desktop\Ambassador Packet\Pictures from Petra\waveforms.jpg"/>
          <p:cNvPicPr>
            <a:picLocks noChangeAspect="1" noChangeArrowheads="1"/>
          </p:cNvPicPr>
          <p:nvPr/>
        </p:nvPicPr>
        <p:blipFill>
          <a:blip r:embed="rId4" cstate="print"/>
          <a:srcRect/>
          <a:stretch>
            <a:fillRect/>
          </a:stretch>
        </p:blipFill>
        <p:spPr bwMode="auto">
          <a:xfrm>
            <a:off x="4435796" y="2087880"/>
            <a:ext cx="4251004" cy="25603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softEdge rad="63500"/>
          </a:effectLst>
          <a:scene3d>
            <a:camera prst="orthographicFront"/>
            <a:lightRig rig="twoPt" dir="t">
              <a:rot lat="0" lon="0" rev="7800000"/>
            </a:lightRig>
          </a:scene3d>
          <a:sp3d contourW="6350">
            <a:bevelT w="50800" h="16510"/>
            <a:contourClr>
              <a:srgbClr val="C0C0C0"/>
            </a:contourClr>
          </a:sp3d>
        </p:spPr>
      </p:pic>
      <p:sp>
        <p:nvSpPr>
          <p:cNvPr id="12" name="Rounded Rectangle 11"/>
          <p:cNvSpPr/>
          <p:nvPr/>
        </p:nvSpPr>
        <p:spPr>
          <a:xfrm>
            <a:off x="5105400" y="5181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715000" y="5562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172200" y="4953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2400" y="5867400"/>
            <a:ext cx="8857536" cy="993577"/>
            <a:chOff x="152400" y="5867400"/>
            <a:chExt cx="8857536" cy="993577"/>
          </a:xfrm>
        </p:grpSpPr>
        <p:sp>
          <p:nvSpPr>
            <p:cNvPr id="10" name="TextBox 9"/>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5" name="Picture 2" descr="Z:\Public Relations and Marketing\Logo\New Logo\white aset logo.png"/>
            <p:cNvPicPr>
              <a:picLocks noChangeAspect="1" noChangeArrowheads="1"/>
            </p:cNvPicPr>
            <p:nvPr/>
          </p:nvPicPr>
          <p:blipFill>
            <a:blip r:embed="rId5"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800"/>
            <a:ext cx="7239000" cy="4038600"/>
          </a:xfrm>
        </p:spPr>
        <p:txBody>
          <a:bodyPr>
            <a:normAutofit/>
          </a:bodyPr>
          <a:lstStyle/>
          <a:p>
            <a:r>
              <a:rPr lang="en-US" sz="2000" dirty="0" smtClean="0"/>
              <a:t>According to the U.S. Department of Labor, Neurodiagnostic Technologists have been listed as an occupation with a </a:t>
            </a:r>
            <a:r>
              <a:rPr lang="en-US" sz="2000" dirty="0" smtClean="0">
                <a:solidFill>
                  <a:srgbClr val="FFFF00"/>
                </a:solidFill>
              </a:rPr>
              <a:t>“Bright Outlook”</a:t>
            </a:r>
          </a:p>
          <a:p>
            <a:pPr lvl="1"/>
            <a:r>
              <a:rPr lang="en-US" sz="2000" dirty="0" smtClean="0"/>
              <a:t>We are listed as a new and emerging occupation in a high growth industry </a:t>
            </a:r>
            <a:r>
              <a:rPr lang="en-US" sz="1800" dirty="0" smtClean="0">
                <a:hlinkClick r:id="rId3"/>
              </a:rPr>
              <a:t>http://www.onetonline.org/help/bright/29-2099.01</a:t>
            </a:r>
            <a:endParaRPr lang="en-US" sz="2000" dirty="0" smtClean="0"/>
          </a:p>
          <a:p>
            <a:r>
              <a:rPr lang="en-US" sz="2000" dirty="0" smtClean="0"/>
              <a:t>The average annual salary is $44,200 for a recent neurodiagnostic program graduate just entering the field to over $112,333 per year for full-time, self-employed neurodiagnostic professionals.  The average annual salary for all neurodiagnostic technologists across the country is </a:t>
            </a:r>
            <a:r>
              <a:rPr lang="en-US" sz="2000" b="1" dirty="0" smtClean="0"/>
              <a:t>$65,226 </a:t>
            </a:r>
            <a:r>
              <a:rPr lang="en-US" sz="2000" dirty="0" smtClean="0"/>
              <a:t>based on data collected in 2011.</a:t>
            </a:r>
          </a:p>
          <a:p>
            <a:pPr>
              <a:buNone/>
            </a:pPr>
            <a:endParaRPr lang="en-US" dirty="0" smtClean="0"/>
          </a:p>
          <a:p>
            <a:pPr lvl="1" algn="r">
              <a:buNone/>
            </a:pPr>
            <a:endParaRPr lang="en-US" sz="1500" dirty="0" smtClean="0"/>
          </a:p>
        </p:txBody>
      </p:sp>
      <p:sp>
        <p:nvSpPr>
          <p:cNvPr id="2" name="Title 1"/>
          <p:cNvSpPr>
            <a:spLocks noGrp="1"/>
          </p:cNvSpPr>
          <p:nvPr>
            <p:ph type="title"/>
          </p:nvPr>
        </p:nvSpPr>
        <p:spPr/>
        <p:txBody>
          <a:bodyPr/>
          <a:lstStyle/>
          <a:p>
            <a:r>
              <a:rPr lang="en-US" dirty="0" smtClean="0"/>
              <a:t>Bright Outlook</a:t>
            </a:r>
            <a:endParaRPr lang="en-US" dirty="0"/>
          </a:p>
        </p:txBody>
      </p:sp>
      <p:pic>
        <p:nvPicPr>
          <p:cNvPr id="3074" name="Picture 2" descr="C:\Documents and Settings\kellylj\Local Settings\Temporary Internet Files\Content.IE5\R1UVDQSM\MC900440405[1].png"/>
          <p:cNvPicPr>
            <a:picLocks noChangeAspect="1" noChangeArrowheads="1"/>
          </p:cNvPicPr>
          <p:nvPr/>
        </p:nvPicPr>
        <p:blipFill>
          <a:blip r:embed="rId4" cstate="print"/>
          <a:srcRect/>
          <a:stretch>
            <a:fillRect/>
          </a:stretch>
        </p:blipFill>
        <p:spPr bwMode="auto">
          <a:xfrm>
            <a:off x="6324600" y="76200"/>
            <a:ext cx="2229958" cy="192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5"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7" name="Rounded Rectangle 6"/>
          <p:cNvSpPr/>
          <p:nvPr/>
        </p:nvSpPr>
        <p:spPr>
          <a:xfrm>
            <a:off x="457200" y="46482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52400" y="5029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5562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normAutofit fontScale="90000"/>
          </a:bodyPr>
          <a:lstStyle/>
          <a:p>
            <a:r>
              <a:rPr lang="en-US" dirty="0" smtClean="0"/>
              <a:t>Neurodiagnostics – What Does It Take</a:t>
            </a:r>
            <a:endParaRPr lang="en-US" dirty="0"/>
          </a:p>
        </p:txBody>
      </p:sp>
      <p:sp>
        <p:nvSpPr>
          <p:cNvPr id="3" name="Content Placeholder 2"/>
          <p:cNvSpPr>
            <a:spLocks noGrp="1"/>
          </p:cNvSpPr>
          <p:nvPr>
            <p:ph idx="1"/>
          </p:nvPr>
        </p:nvSpPr>
        <p:spPr>
          <a:xfrm>
            <a:off x="609600" y="1676400"/>
            <a:ext cx="8001000" cy="3429000"/>
          </a:xfrm>
        </p:spPr>
        <p:txBody>
          <a:bodyPr>
            <a:normAutofit/>
          </a:bodyPr>
          <a:lstStyle/>
          <a:p>
            <a:r>
              <a:rPr lang="en-US" sz="2400" dirty="0" smtClean="0"/>
              <a:t>If you are good in science, math, English and communications – you would love Neurodiagnostics.</a:t>
            </a:r>
          </a:p>
          <a:p>
            <a:r>
              <a:rPr lang="en-US" sz="2400" dirty="0" smtClean="0"/>
              <a:t>If you like to solve problems, figure out puzzles, study patterns and what they mean – you may thoroughly enjoy this field.</a:t>
            </a:r>
          </a:p>
          <a:p>
            <a:r>
              <a:rPr lang="en-US" sz="2400" dirty="0" smtClean="0"/>
              <a:t>If you strive to be part of a team of professionals across the world that actively participate in educating others, this profession is for you!</a:t>
            </a:r>
            <a:endParaRPr lang="en-US" sz="2400" dirty="0"/>
          </a:p>
        </p:txBody>
      </p:sp>
      <p:sp>
        <p:nvSpPr>
          <p:cNvPr id="5" name="Rounded Rectangle 4"/>
          <p:cNvSpPr/>
          <p:nvPr/>
        </p:nvSpPr>
        <p:spPr>
          <a:xfrm>
            <a:off x="7162800" y="838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772400" y="1219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229600" y="609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4953000"/>
            <a:ext cx="7543800"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 a part of a growing field that tests the central, peripheral and autonomic nervous system; the only system of the body that cannot be replaced, substituted, or transplanted!</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20000" cy="990600"/>
          </a:xfrm>
        </p:spPr>
        <p:txBody>
          <a:bodyPr>
            <a:noAutofit/>
          </a:bodyPr>
          <a:lstStyle/>
          <a:p>
            <a:r>
              <a:rPr lang="en-US" sz="3200" dirty="0" smtClean="0"/>
              <a:t>We asked: What prompted or motivated you to enter the Neurodiagnostic Profession?</a:t>
            </a:r>
            <a:br>
              <a:rPr lang="en-US" sz="3200" dirty="0" smtClean="0"/>
            </a:br>
            <a:endParaRPr lang="en-US" sz="3200" dirty="0"/>
          </a:p>
        </p:txBody>
      </p:sp>
      <p:sp>
        <p:nvSpPr>
          <p:cNvPr id="3" name="Content Placeholder 2"/>
          <p:cNvSpPr>
            <a:spLocks noGrp="1"/>
          </p:cNvSpPr>
          <p:nvPr>
            <p:ph idx="1"/>
          </p:nvPr>
        </p:nvSpPr>
        <p:spPr>
          <a:xfrm>
            <a:off x="762000" y="1676400"/>
            <a:ext cx="5638800" cy="2438400"/>
          </a:xfrm>
        </p:spPr>
        <p:txBody>
          <a:bodyPr>
            <a:noAutofit/>
          </a:bodyPr>
          <a:lstStyle/>
          <a:p>
            <a:r>
              <a:rPr lang="en-US" sz="2000" i="1" dirty="0" smtClean="0"/>
              <a:t>“I entered the neurodiagnostic profession out of both a curiosity and a desire to understand how the brain works. I am so proud that my work has helped improve the lives of my patients. Today, my profession serves as a source of confidence, knowledge, and passion in my life.”</a:t>
            </a:r>
            <a:endParaRPr lang="en-US" sz="1400" dirty="0"/>
          </a:p>
          <a:p>
            <a:pPr>
              <a:buNone/>
            </a:pPr>
            <a:endParaRPr lang="en-US" sz="1200" dirty="0" smtClean="0"/>
          </a:p>
        </p:txBody>
      </p:sp>
      <p:sp>
        <p:nvSpPr>
          <p:cNvPr id="4" name="Rounded Rectangle 3"/>
          <p:cNvSpPr/>
          <p:nvPr/>
        </p:nvSpPr>
        <p:spPr>
          <a:xfrm>
            <a:off x="7086600" y="2743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696200" y="3124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153400" y="2514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pic>
        <p:nvPicPr>
          <p:cNvPr id="2050" name="Picture 2" descr="C:\Users\sarah\Desktop\Marketing Committee\Ambassador Packet\JZhang.png"/>
          <p:cNvPicPr>
            <a:picLocks noChangeAspect="1" noChangeArrowheads="1"/>
          </p:cNvPicPr>
          <p:nvPr/>
        </p:nvPicPr>
        <p:blipFill>
          <a:blip r:embed="rId4" cstate="print"/>
          <a:srcRect/>
          <a:stretch>
            <a:fillRect/>
          </a:stretch>
        </p:blipFill>
        <p:spPr bwMode="auto">
          <a:xfrm>
            <a:off x="1371600" y="4038600"/>
            <a:ext cx="1619333" cy="1828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TextBox 10"/>
          <p:cNvSpPr txBox="1"/>
          <p:nvPr/>
        </p:nvSpPr>
        <p:spPr>
          <a:xfrm>
            <a:off x="3048000" y="4114800"/>
            <a:ext cx="5715000" cy="1015663"/>
          </a:xfrm>
          <a:prstGeom prst="rect">
            <a:avLst/>
          </a:prstGeom>
          <a:noFill/>
        </p:spPr>
        <p:txBody>
          <a:bodyPr wrap="square" rtlCol="0">
            <a:spAutoFit/>
          </a:bodyPr>
          <a:lstStyle/>
          <a:p>
            <a:pPr>
              <a:buNone/>
            </a:pPr>
            <a:r>
              <a:rPr lang="en-US" b="1" dirty="0" err="1" smtClean="0"/>
              <a:t>Jie</a:t>
            </a:r>
            <a:r>
              <a:rPr lang="en-US" b="1" dirty="0" smtClean="0"/>
              <a:t> Zhang, BS, R. EEG/EP T., CNIM, CLTM, FASET</a:t>
            </a:r>
          </a:p>
          <a:p>
            <a:pPr>
              <a:buNone/>
            </a:pPr>
            <a:r>
              <a:rPr lang="en-US" sz="1400" dirty="0" smtClean="0"/>
              <a:t>Clinical Neurophysiology Supervisor</a:t>
            </a:r>
          </a:p>
          <a:p>
            <a:pPr>
              <a:buNone/>
            </a:pPr>
            <a:r>
              <a:rPr lang="en-US" sz="1400" dirty="0" smtClean="0"/>
              <a:t>Medical University of South Carolina</a:t>
            </a:r>
          </a:p>
          <a:p>
            <a:pPr>
              <a:buNone/>
            </a:pPr>
            <a:r>
              <a:rPr lang="en-US" sz="1400" dirty="0" smtClean="0"/>
              <a:t>Charleston, SC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Neurodiagnostic Technology Programs</a:t>
            </a:r>
            <a:endParaRPr lang="en-US" dirty="0"/>
          </a:p>
        </p:txBody>
      </p:sp>
      <p:pic>
        <p:nvPicPr>
          <p:cNvPr id="2051" name="Picture 3"/>
          <p:cNvPicPr>
            <a:picLocks noGrp="1" noChangeAspect="1" noChangeArrowheads="1"/>
          </p:cNvPicPr>
          <p:nvPr>
            <p:ph idx="1"/>
          </p:nvPr>
        </p:nvPicPr>
        <p:blipFill>
          <a:blip r:embed="rId3" cstate="print"/>
          <a:stretch>
            <a:fillRect/>
          </a:stretch>
        </p:blipFill>
        <p:spPr bwMode="auto">
          <a:xfrm>
            <a:off x="1295400" y="1600200"/>
            <a:ext cx="6089366" cy="4505715"/>
          </a:xfrm>
          <a:prstGeom prst="rect">
            <a:avLst/>
          </a:prstGeom>
          <a:ln>
            <a:noFill/>
          </a:ln>
          <a:effectLst>
            <a:glow rad="139700">
              <a:schemeClr val="accent5">
                <a:satMod val="175000"/>
                <a:alpha val="40000"/>
              </a:schemeClr>
            </a:glow>
            <a:outerShdw blurRad="190500" algn="tl" rotWithShape="0">
              <a:srgbClr val="000000">
                <a:alpha val="70000"/>
              </a:srgbClr>
            </a:outerShdw>
          </a:effectLst>
        </p:spPr>
      </p:pic>
      <p:sp>
        <p:nvSpPr>
          <p:cNvPr id="4" name="Rounded Rectangle 3"/>
          <p:cNvSpPr/>
          <p:nvPr/>
        </p:nvSpPr>
        <p:spPr>
          <a:xfrm>
            <a:off x="228600" y="1600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9812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04800" y="25146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553200" y="4495800"/>
            <a:ext cx="2286000" cy="7620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TextBox 6"/>
          <p:cNvSpPr txBox="1"/>
          <p:nvPr/>
        </p:nvSpPr>
        <p:spPr>
          <a:xfrm>
            <a:off x="6477000" y="4495800"/>
            <a:ext cx="2438400" cy="769441"/>
          </a:xfrm>
          <a:prstGeom prst="rect">
            <a:avLst/>
          </a:prstGeom>
          <a:noFill/>
        </p:spPr>
        <p:txBody>
          <a:bodyPr wrap="square" rtlCol="0">
            <a:spAutoFit/>
          </a:bodyPr>
          <a:lstStyle/>
          <a:p>
            <a:pPr algn="ctr"/>
            <a:r>
              <a:rPr lang="en-US" sz="1100" dirty="0" smtClean="0"/>
              <a:t>Contact information, degree specifications, and program length are available online at </a:t>
            </a:r>
            <a:r>
              <a:rPr lang="en-US" sz="1100" dirty="0" smtClean="0">
                <a:solidFill>
                  <a:srgbClr val="FFFF00"/>
                </a:solidFill>
              </a:rPr>
              <a:t>www.aset.org/ndschools</a:t>
            </a:r>
            <a:endParaRPr lang="en-US" sz="1100" dirty="0">
              <a:solidFill>
                <a:srgbClr val="FFFF00"/>
              </a:solidFill>
            </a:endParaRPr>
          </a:p>
        </p:txBody>
      </p:sp>
      <p:grpSp>
        <p:nvGrpSpPr>
          <p:cNvPr id="9" name="Group 8"/>
          <p:cNvGrpSpPr/>
          <p:nvPr/>
        </p:nvGrpSpPr>
        <p:grpSpPr>
          <a:xfrm>
            <a:off x="152400" y="5867400"/>
            <a:ext cx="8857536" cy="993577"/>
            <a:chOff x="152400" y="5867400"/>
            <a:chExt cx="8857536" cy="993577"/>
          </a:xfrm>
        </p:grpSpPr>
        <p:sp>
          <p:nvSpPr>
            <p:cNvPr id="10" name="TextBox 9"/>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1" name="Picture 2" descr="Z:\Public Relations and Marketing\Logo\New Logo\white aset logo.png"/>
            <p:cNvPicPr>
              <a:picLocks noChangeAspect="1" noChangeArrowheads="1"/>
            </p:cNvPicPr>
            <p:nvPr/>
          </p:nvPicPr>
          <p:blipFill>
            <a:blip r:embed="rId4"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rah\Desktop\AD pictures\People-Trans.png"/>
          <p:cNvPicPr>
            <a:picLocks noChangeAspect="1" noChangeArrowheads="1"/>
          </p:cNvPicPr>
          <p:nvPr/>
        </p:nvPicPr>
        <p:blipFill>
          <a:blip r:embed="rId3" cstate="print">
            <a:lum bright="40000"/>
          </a:blip>
          <a:srcRect/>
          <a:stretch>
            <a:fillRect/>
          </a:stretch>
        </p:blipFill>
        <p:spPr bwMode="auto">
          <a:xfrm>
            <a:off x="4800600" y="4038600"/>
            <a:ext cx="3374167" cy="2286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85800" y="76200"/>
            <a:ext cx="7790688" cy="1295400"/>
          </a:xfrm>
        </p:spPr>
        <p:txBody>
          <a:bodyPr>
            <a:normAutofit/>
          </a:bodyPr>
          <a:lstStyle/>
          <a:p>
            <a:r>
              <a:rPr lang="en-US" sz="3200" dirty="0" smtClean="0"/>
              <a:t>For More Information about a Career in Neurodiagnostic Technology:</a:t>
            </a:r>
            <a:endParaRPr lang="en-US" sz="3200" dirty="0"/>
          </a:p>
        </p:txBody>
      </p:sp>
      <p:sp>
        <p:nvSpPr>
          <p:cNvPr id="3" name="Content Placeholder 2"/>
          <p:cNvSpPr>
            <a:spLocks noGrp="1"/>
          </p:cNvSpPr>
          <p:nvPr>
            <p:ph idx="1"/>
          </p:nvPr>
        </p:nvSpPr>
        <p:spPr>
          <a:xfrm>
            <a:off x="609600" y="1676400"/>
            <a:ext cx="8001000" cy="4422648"/>
          </a:xfrm>
        </p:spPr>
        <p:txBody>
          <a:bodyPr/>
          <a:lstStyle/>
          <a:p>
            <a:pPr algn="ctr">
              <a:buNone/>
            </a:pPr>
            <a:r>
              <a:rPr lang="en-US" i="1" dirty="0" smtClean="0"/>
              <a:t>ASET - The Neurodiagnostic Society</a:t>
            </a:r>
          </a:p>
        </p:txBody>
      </p:sp>
      <p:pic>
        <p:nvPicPr>
          <p:cNvPr id="4" name="Picture 3" descr="ASET_NDSociety_LOGO.png"/>
          <p:cNvPicPr>
            <a:picLocks noChangeAspect="1"/>
          </p:cNvPicPr>
          <p:nvPr/>
        </p:nvPicPr>
        <p:blipFill>
          <a:blip r:embed="rId4" cstate="print"/>
          <a:stretch>
            <a:fillRect/>
          </a:stretch>
        </p:blipFill>
        <p:spPr>
          <a:xfrm>
            <a:off x="3124200" y="2590800"/>
            <a:ext cx="2968758" cy="1252731"/>
          </a:xfrm>
          <a:prstGeom prst="rect">
            <a:avLst/>
          </a:prstGeom>
        </p:spPr>
      </p:pic>
      <p:sp>
        <p:nvSpPr>
          <p:cNvPr id="5" name="TextBox 4"/>
          <p:cNvSpPr txBox="1"/>
          <p:nvPr/>
        </p:nvSpPr>
        <p:spPr>
          <a:xfrm>
            <a:off x="2095500" y="4191000"/>
            <a:ext cx="2514600" cy="1477328"/>
          </a:xfrm>
          <a:prstGeom prst="rect">
            <a:avLst/>
          </a:prstGeom>
          <a:noFill/>
        </p:spPr>
        <p:txBody>
          <a:bodyPr wrap="square" rtlCol="0">
            <a:spAutoFit/>
          </a:bodyPr>
          <a:lstStyle/>
          <a:p>
            <a:r>
              <a:rPr lang="en-US" b="1" dirty="0" smtClean="0"/>
              <a:t>Contact us at:</a:t>
            </a:r>
          </a:p>
          <a:p>
            <a:r>
              <a:rPr lang="en-US" dirty="0" smtClean="0"/>
              <a:t>Phone: 816.931.1120</a:t>
            </a:r>
          </a:p>
          <a:p>
            <a:r>
              <a:rPr lang="en-US" dirty="0" smtClean="0"/>
              <a:t>Email: </a:t>
            </a:r>
            <a:r>
              <a:rPr lang="en-US" dirty="0" smtClean="0">
                <a:hlinkClick r:id="rId5"/>
              </a:rPr>
              <a:t>info@aset.org</a:t>
            </a:r>
            <a:endParaRPr lang="en-US" dirty="0" smtClean="0"/>
          </a:p>
          <a:p>
            <a:endParaRPr lang="en-US" dirty="0" smtClean="0"/>
          </a:p>
          <a:p>
            <a:endParaRPr lang="en-US" dirty="0"/>
          </a:p>
        </p:txBody>
      </p:sp>
      <p:sp>
        <p:nvSpPr>
          <p:cNvPr id="6" name="TextBox 5"/>
          <p:cNvSpPr txBox="1"/>
          <p:nvPr/>
        </p:nvSpPr>
        <p:spPr>
          <a:xfrm>
            <a:off x="2095500" y="5257800"/>
            <a:ext cx="2514600" cy="923330"/>
          </a:xfrm>
          <a:prstGeom prst="rect">
            <a:avLst/>
          </a:prstGeom>
          <a:noFill/>
        </p:spPr>
        <p:txBody>
          <a:bodyPr wrap="square" rtlCol="0">
            <a:spAutoFit/>
          </a:bodyPr>
          <a:lstStyle/>
          <a:p>
            <a:r>
              <a:rPr lang="en-US" b="1" dirty="0" smtClean="0"/>
              <a:t>Visit our website:</a:t>
            </a:r>
          </a:p>
          <a:p>
            <a:r>
              <a:rPr lang="en-US" dirty="0" smtClean="0">
                <a:hlinkClick r:id="rId6"/>
              </a:rPr>
              <a:t>www.aset.org</a:t>
            </a:r>
            <a:endParaRPr lang="en-US" dirty="0" smtClean="0"/>
          </a:p>
          <a:p>
            <a:endParaRPr lang="en-US" dirty="0"/>
          </a:p>
        </p:txBody>
      </p:sp>
      <p:sp>
        <p:nvSpPr>
          <p:cNvPr id="8" name="Rounded Rectangle 7"/>
          <p:cNvSpPr/>
          <p:nvPr/>
        </p:nvSpPr>
        <p:spPr>
          <a:xfrm>
            <a:off x="304800" y="3276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4400" y="3657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371600" y="3048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52400" y="5867400"/>
            <a:ext cx="8857536" cy="993577"/>
            <a:chOff x="152400" y="5867400"/>
            <a:chExt cx="8857536" cy="993577"/>
          </a:xfrm>
        </p:grpSpPr>
        <p:sp>
          <p:nvSpPr>
            <p:cNvPr id="14" name="TextBox 13"/>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5" name="Picture 2" descr="Z:\Public Relations and Marketing\Logo\New Logo\white aset logo.png"/>
            <p:cNvPicPr>
              <a:picLocks noChangeAspect="1" noChangeArrowheads="1"/>
            </p:cNvPicPr>
            <p:nvPr/>
          </p:nvPicPr>
          <p:blipFill>
            <a:blip r:embed="rId7"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rvous_system_diagram.png"/>
          <p:cNvPicPr>
            <a:picLocks noChangeAspect="1"/>
          </p:cNvPicPr>
          <p:nvPr/>
        </p:nvPicPr>
        <p:blipFill>
          <a:blip r:embed="rId3" cstate="print"/>
          <a:stretch>
            <a:fillRect/>
          </a:stretch>
        </p:blipFill>
        <p:spPr>
          <a:xfrm>
            <a:off x="6324600" y="1447800"/>
            <a:ext cx="2437181" cy="4023360"/>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US" dirty="0" smtClean="0"/>
              <a:t>What do Neurodiagnostic Technologists do?</a:t>
            </a:r>
            <a:endParaRPr lang="en-US" dirty="0"/>
          </a:p>
        </p:txBody>
      </p:sp>
      <p:sp>
        <p:nvSpPr>
          <p:cNvPr id="6" name="Rounded Rectangle 5"/>
          <p:cNvSpPr/>
          <p:nvPr/>
        </p:nvSpPr>
        <p:spPr>
          <a:xfrm>
            <a:off x="304800" y="45720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4"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3" name="Content Placeholder 2"/>
          <p:cNvSpPr>
            <a:spLocks noGrp="1"/>
          </p:cNvSpPr>
          <p:nvPr>
            <p:ph idx="1"/>
          </p:nvPr>
        </p:nvSpPr>
        <p:spPr>
          <a:xfrm>
            <a:off x="685800" y="1600200"/>
            <a:ext cx="5867400" cy="4114800"/>
          </a:xfrm>
        </p:spPr>
        <p:txBody>
          <a:bodyPr/>
          <a:lstStyle/>
          <a:p>
            <a:r>
              <a:rPr lang="en-US" sz="2400" dirty="0" smtClean="0"/>
              <a:t>We analyze and monitor nervous system functions to promote the effective treatment of neurological diseases and conditions</a:t>
            </a:r>
          </a:p>
          <a:p>
            <a:pPr lvl="1"/>
            <a:r>
              <a:rPr lang="en-US" dirty="0" smtClean="0"/>
              <a:t>Technologists record electrical activity </a:t>
            </a:r>
          </a:p>
          <a:p>
            <a:pPr lvl="1">
              <a:buNone/>
            </a:pPr>
            <a:r>
              <a:rPr lang="en-US" dirty="0" smtClean="0"/>
              <a:t>    from the:</a:t>
            </a:r>
          </a:p>
          <a:p>
            <a:pPr lvl="2"/>
            <a:r>
              <a:rPr lang="en-US" sz="2200" dirty="0" smtClean="0"/>
              <a:t>Brain</a:t>
            </a:r>
          </a:p>
          <a:p>
            <a:pPr lvl="2"/>
            <a:r>
              <a:rPr lang="en-US" sz="2200" dirty="0" smtClean="0"/>
              <a:t>Spinal Cord</a:t>
            </a:r>
          </a:p>
          <a:p>
            <a:pPr lvl="2"/>
            <a:r>
              <a:rPr lang="en-US" sz="2200" dirty="0" smtClean="0"/>
              <a:t>Peripheral nervous system</a:t>
            </a:r>
          </a:p>
        </p:txBody>
      </p:sp>
      <p:sp>
        <p:nvSpPr>
          <p:cNvPr id="5" name="Rounded Rectangle 4"/>
          <p:cNvSpPr/>
          <p:nvPr/>
        </p:nvSpPr>
        <p:spPr>
          <a:xfrm>
            <a:off x="762000" y="5105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 y="551688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rmAutofit fontScale="90000"/>
          </a:bodyPr>
          <a:lstStyle/>
          <a:p>
            <a:r>
              <a:rPr lang="en-US" dirty="0" smtClean="0"/>
              <a:t>The Alphabet Soup of </a:t>
            </a:r>
            <a:br>
              <a:rPr lang="en-US" dirty="0" smtClean="0"/>
            </a:br>
            <a:r>
              <a:rPr lang="en-US" dirty="0" smtClean="0"/>
              <a:t>Neurodiagnostic Procedures</a:t>
            </a:r>
            <a:endParaRPr lang="en-US" dirty="0"/>
          </a:p>
        </p:txBody>
      </p:sp>
      <p:pic>
        <p:nvPicPr>
          <p:cNvPr id="1026" name="Picture 2" descr="C:\Documents and Settings\kellylj\Local Settings\Temporary Internet Files\Content.IE5\PU35C0LD\MP900400607[1].jpg"/>
          <p:cNvPicPr>
            <a:picLocks noChangeAspect="1" noChangeArrowheads="1"/>
          </p:cNvPicPr>
          <p:nvPr/>
        </p:nvPicPr>
        <p:blipFill>
          <a:blip r:embed="rId3" cstate="print"/>
          <a:srcRect/>
          <a:stretch>
            <a:fillRect/>
          </a:stretch>
        </p:blipFill>
        <p:spPr bwMode="auto">
          <a:xfrm>
            <a:off x="6553200" y="1295400"/>
            <a:ext cx="2331720" cy="1554480"/>
          </a:xfrm>
          <a:prstGeom prst="rect">
            <a:avLst/>
          </a:prstGeom>
          <a:solidFill>
            <a:srgbClr val="FFFFFF">
              <a:shade val="85000"/>
            </a:srgbClr>
          </a:solidFill>
          <a:ln w="1905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ounded Rectangle 4"/>
          <p:cNvSpPr/>
          <p:nvPr/>
        </p:nvSpPr>
        <p:spPr>
          <a:xfrm>
            <a:off x="838200" y="5105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447800" y="54864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905000" y="48768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4"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3" name="Content Placeholder 2"/>
          <p:cNvSpPr>
            <a:spLocks noGrp="1"/>
          </p:cNvSpPr>
          <p:nvPr>
            <p:ph idx="1"/>
          </p:nvPr>
        </p:nvSpPr>
        <p:spPr>
          <a:xfrm>
            <a:off x="609600" y="1527048"/>
            <a:ext cx="7924800" cy="4572000"/>
          </a:xfrm>
        </p:spPr>
        <p:txBody>
          <a:bodyPr>
            <a:normAutofit/>
          </a:bodyPr>
          <a:lstStyle/>
          <a:p>
            <a:r>
              <a:rPr lang="en-US" sz="2800" dirty="0" smtClean="0"/>
              <a:t>Electroencephalogram (EEG)</a:t>
            </a:r>
          </a:p>
          <a:p>
            <a:r>
              <a:rPr lang="en-US" sz="2800" dirty="0" smtClean="0"/>
              <a:t>Long-Term Monitoring (LTM)</a:t>
            </a:r>
          </a:p>
          <a:p>
            <a:r>
              <a:rPr lang="en-US" sz="2800" dirty="0" smtClean="0"/>
              <a:t>Evoked Potentials (EP)</a:t>
            </a:r>
          </a:p>
          <a:p>
            <a:r>
              <a:rPr lang="en-US" sz="2800" dirty="0" smtClean="0"/>
              <a:t>Intraoperative Neuromonitoring (IONM)</a:t>
            </a:r>
          </a:p>
          <a:p>
            <a:r>
              <a:rPr lang="en-US" sz="2800" dirty="0" smtClean="0"/>
              <a:t>Nerve Conduction Studies (NCS)</a:t>
            </a:r>
          </a:p>
          <a:p>
            <a:r>
              <a:rPr lang="en-US" sz="2800" dirty="0" smtClean="0"/>
              <a:t>Polysomnography/Sleep (PSG)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Electroencephalogram (EEG)</a:t>
            </a:r>
            <a:endParaRPr lang="en-US" dirty="0"/>
          </a:p>
        </p:txBody>
      </p:sp>
      <p:sp>
        <p:nvSpPr>
          <p:cNvPr id="3" name="Content Placeholder 2"/>
          <p:cNvSpPr>
            <a:spLocks noGrp="1"/>
          </p:cNvSpPr>
          <p:nvPr>
            <p:ph idx="1"/>
          </p:nvPr>
        </p:nvSpPr>
        <p:spPr>
          <a:xfrm>
            <a:off x="685800" y="1527048"/>
            <a:ext cx="7391400" cy="4572000"/>
          </a:xfrm>
        </p:spPr>
        <p:txBody>
          <a:bodyPr>
            <a:normAutofit/>
          </a:bodyPr>
          <a:lstStyle/>
          <a:p>
            <a:r>
              <a:rPr lang="en-US" sz="2400" dirty="0" smtClean="0"/>
              <a:t>Records the electrical activity of the brain. An EEG is used to assist in the diagnosis of epilepsy and a variety of neurological symptoms. EEGs also are used to evaluate the effects of head trauma or the consequences of severe infectious disease. </a:t>
            </a:r>
          </a:p>
          <a:p>
            <a:r>
              <a:rPr lang="en-US" sz="2400" dirty="0" smtClean="0"/>
              <a:t>During an EEG, highly sensitive monitoring equipment records the activity through electrodes that are placed at measured intervals on a patient’s scalp. </a:t>
            </a:r>
          </a:p>
          <a:p>
            <a:endParaRPr lang="en-US" dirty="0"/>
          </a:p>
        </p:txBody>
      </p:sp>
      <p:sp>
        <p:nvSpPr>
          <p:cNvPr id="5" name="Rounded Rectangle 4"/>
          <p:cNvSpPr/>
          <p:nvPr/>
        </p:nvSpPr>
        <p:spPr>
          <a:xfrm>
            <a:off x="5943600" y="54864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553200" y="58674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010400" y="52578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52400" y="5867400"/>
            <a:ext cx="8857536" cy="993577"/>
            <a:chOff x="152400" y="5867400"/>
            <a:chExt cx="8857536" cy="993577"/>
          </a:xfrm>
        </p:grpSpPr>
        <p:sp>
          <p:nvSpPr>
            <p:cNvPr id="9" name="TextBox 8"/>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0"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EEG</a:t>
            </a:r>
            <a:endParaRPr lang="en-US" dirty="0"/>
          </a:p>
        </p:txBody>
      </p:sp>
      <p:pic>
        <p:nvPicPr>
          <p:cNvPr id="1026" name="Picture 2" descr="C:\Users\sarah\Desktop\AD pictures\eeg_1958.jpg"/>
          <p:cNvPicPr>
            <a:picLocks noChangeAspect="1" noChangeArrowheads="1"/>
          </p:cNvPicPr>
          <p:nvPr/>
        </p:nvPicPr>
        <p:blipFill>
          <a:blip r:embed="rId3" cstate="print"/>
          <a:srcRect/>
          <a:stretch>
            <a:fillRect/>
          </a:stretch>
        </p:blipFill>
        <p:spPr bwMode="auto">
          <a:xfrm>
            <a:off x="762000" y="1676400"/>
            <a:ext cx="2398380"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03890" y="5334000"/>
            <a:ext cx="2514600" cy="381000"/>
          </a:xfrm>
          <a:prstGeom prst="rect">
            <a:avLst/>
          </a:prstGeom>
          <a:noFill/>
        </p:spPr>
        <p:txBody>
          <a:bodyPr wrap="square" rtlCol="0">
            <a:spAutoFit/>
          </a:bodyPr>
          <a:lstStyle/>
          <a:p>
            <a:pPr algn="ctr"/>
            <a:r>
              <a:rPr lang="en-US" dirty="0" smtClean="0"/>
              <a:t>An EEG in 1958</a:t>
            </a:r>
            <a:endParaRPr lang="en-US" dirty="0"/>
          </a:p>
        </p:txBody>
      </p:sp>
      <p:sp>
        <p:nvSpPr>
          <p:cNvPr id="7" name="TextBox 6"/>
          <p:cNvSpPr txBox="1"/>
          <p:nvPr/>
        </p:nvSpPr>
        <p:spPr>
          <a:xfrm>
            <a:off x="6858000" y="4038600"/>
            <a:ext cx="1752600" cy="646331"/>
          </a:xfrm>
          <a:prstGeom prst="rect">
            <a:avLst/>
          </a:prstGeom>
          <a:noFill/>
        </p:spPr>
        <p:txBody>
          <a:bodyPr wrap="square" rtlCol="0">
            <a:spAutoFit/>
          </a:bodyPr>
          <a:lstStyle/>
          <a:p>
            <a:pPr algn="ctr"/>
            <a:r>
              <a:rPr lang="en-US" dirty="0" smtClean="0"/>
              <a:t>EEGs in the 21</a:t>
            </a:r>
            <a:r>
              <a:rPr lang="en-US" baseline="30000" dirty="0" smtClean="0"/>
              <a:t>st</a:t>
            </a:r>
            <a:r>
              <a:rPr lang="en-US" dirty="0" smtClean="0"/>
              <a:t> Century!</a:t>
            </a:r>
            <a:endParaRPr lang="en-US" dirty="0"/>
          </a:p>
        </p:txBody>
      </p:sp>
      <p:sp>
        <p:nvSpPr>
          <p:cNvPr id="9" name="Rounded Rectangle 8"/>
          <p:cNvSpPr/>
          <p:nvPr/>
        </p:nvSpPr>
        <p:spPr>
          <a:xfrm>
            <a:off x="6324600" y="4572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162800" y="228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705600" y="762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Publications\ASET Publications\Neurodiagnostic Electrodes\Deburgo Fig 1B.jpg"/>
          <p:cNvPicPr>
            <a:picLocks noChangeAspect="1" noChangeArrowheads="1"/>
          </p:cNvPicPr>
          <p:nvPr/>
        </p:nvPicPr>
        <p:blipFill>
          <a:blip r:embed="rId4" cstate="print"/>
          <a:srcRect/>
          <a:stretch>
            <a:fillRect/>
          </a:stretch>
        </p:blipFill>
        <p:spPr bwMode="auto">
          <a:xfrm>
            <a:off x="6324600" y="1676400"/>
            <a:ext cx="243853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C:\Users\sarah\Desktop\Ambassador Packet\pics from Susan\EEG2.JPG"/>
          <p:cNvPicPr>
            <a:picLocks noChangeAspect="1" noChangeArrowheads="1"/>
          </p:cNvPicPr>
          <p:nvPr/>
        </p:nvPicPr>
        <p:blipFill>
          <a:blip r:embed="rId5" cstate="print"/>
          <a:srcRect/>
          <a:stretch>
            <a:fillRect/>
          </a:stretch>
        </p:blipFill>
        <p:spPr bwMode="auto">
          <a:xfrm>
            <a:off x="3733800" y="3733800"/>
            <a:ext cx="304800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Users\sarah\Desktop\Ambassador Packet\Pictures from Petra\EEG2.jpg"/>
          <p:cNvPicPr>
            <a:picLocks noChangeAspect="1" noChangeArrowheads="1"/>
          </p:cNvPicPr>
          <p:nvPr/>
        </p:nvPicPr>
        <p:blipFill>
          <a:blip r:embed="rId6" cstate="print"/>
          <a:srcRect/>
          <a:stretch>
            <a:fillRect/>
          </a:stretch>
        </p:blipFill>
        <p:spPr bwMode="auto">
          <a:xfrm>
            <a:off x="3733800" y="1676400"/>
            <a:ext cx="236311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52400" y="5867400"/>
            <a:ext cx="8857536" cy="993577"/>
            <a:chOff x="152400" y="5867400"/>
            <a:chExt cx="8857536" cy="993577"/>
          </a:xfrm>
        </p:grpSpPr>
        <p:sp>
          <p:nvSpPr>
            <p:cNvPr id="13" name="TextBox 12"/>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4" name="Picture 2" descr="Z:\Public Relations and Marketing\Logo\New Logo\white aset logo.png"/>
            <p:cNvPicPr>
              <a:picLocks noChangeAspect="1" noChangeArrowheads="1"/>
            </p:cNvPicPr>
            <p:nvPr/>
          </p:nvPicPr>
          <p:blipFill>
            <a:blip r:embed="rId7"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Monitoring (LTM)</a:t>
            </a:r>
            <a:endParaRPr lang="en-US" dirty="0"/>
          </a:p>
        </p:txBody>
      </p:sp>
      <p:sp>
        <p:nvSpPr>
          <p:cNvPr id="3" name="Content Placeholder 2"/>
          <p:cNvSpPr>
            <a:spLocks noGrp="1"/>
          </p:cNvSpPr>
          <p:nvPr>
            <p:ph idx="1"/>
          </p:nvPr>
        </p:nvSpPr>
        <p:spPr>
          <a:xfrm>
            <a:off x="685800" y="1676400"/>
            <a:ext cx="7543800" cy="4572000"/>
          </a:xfrm>
        </p:spPr>
        <p:txBody>
          <a:bodyPr>
            <a:normAutofit/>
          </a:bodyPr>
          <a:lstStyle/>
          <a:p>
            <a:r>
              <a:rPr lang="en-US" sz="2400" dirty="0" smtClean="0"/>
              <a:t>The simultaneous recording of EEG and videotaped behavior over extended periods of time. </a:t>
            </a:r>
          </a:p>
          <a:p>
            <a:r>
              <a:rPr lang="en-US" sz="2400" dirty="0" smtClean="0"/>
              <a:t>LTM is useful in diagnosing patients with intermittent or infrequent disturbances as well as in the diagnosis of seizures and other neurological disorders, such as unexplained coma.</a:t>
            </a:r>
          </a:p>
          <a:p>
            <a:r>
              <a:rPr lang="en-US" sz="2400" dirty="0" smtClean="0"/>
              <a:t>Can be performed in: </a:t>
            </a:r>
          </a:p>
          <a:p>
            <a:pPr lvl="1"/>
            <a:r>
              <a:rPr lang="en-US" dirty="0" smtClean="0"/>
              <a:t>Intensive Care Units (ICU)</a:t>
            </a:r>
          </a:p>
          <a:p>
            <a:pPr lvl="1"/>
            <a:r>
              <a:rPr lang="en-US" dirty="0" smtClean="0"/>
              <a:t>Epilepsy Monitoring Units</a:t>
            </a:r>
          </a:p>
          <a:p>
            <a:endParaRPr lang="en-US" dirty="0"/>
          </a:p>
        </p:txBody>
      </p:sp>
      <p:sp>
        <p:nvSpPr>
          <p:cNvPr id="4" name="Rounded Rectangle 3"/>
          <p:cNvSpPr/>
          <p:nvPr/>
        </p:nvSpPr>
        <p:spPr>
          <a:xfrm>
            <a:off x="6096000" y="48768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705600" y="52578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162800" y="46482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LTM</a:t>
            </a:r>
            <a:endParaRPr lang="en-US" dirty="0"/>
          </a:p>
        </p:txBody>
      </p:sp>
      <p:pic>
        <p:nvPicPr>
          <p:cNvPr id="4" name="Content Placeholder 3" descr="Nehamkin_Lab 4.png"/>
          <p:cNvPicPr>
            <a:picLocks noGrp="1" noChangeAspect="1"/>
          </p:cNvPicPr>
          <p:nvPr>
            <p:ph idx="1"/>
          </p:nvPr>
        </p:nvPicPr>
        <p:blipFill>
          <a:blip r:embed="rId3" cstate="print"/>
          <a:stretch>
            <a:fillRect/>
          </a:stretch>
        </p:blipFill>
        <p:spPr>
          <a:xfrm>
            <a:off x="5181600" y="2286000"/>
            <a:ext cx="304998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MemBrochPic.jpg"/>
          <p:cNvPicPr>
            <a:picLocks noChangeAspect="1"/>
          </p:cNvPicPr>
          <p:nvPr/>
        </p:nvPicPr>
        <p:blipFill>
          <a:blip r:embed="rId4" cstate="print"/>
          <a:stretch>
            <a:fillRect/>
          </a:stretch>
        </p:blipFill>
        <p:spPr>
          <a:xfrm>
            <a:off x="533400" y="2057400"/>
            <a:ext cx="329164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5791200" y="7620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400800" y="11430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858000" y="5334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sarah\Desktop\Ambassador Packet\pics from Susan\Tags from Grid 1.JPG"/>
          <p:cNvPicPr>
            <a:picLocks noChangeAspect="1" noChangeArrowheads="1"/>
          </p:cNvPicPr>
          <p:nvPr/>
        </p:nvPicPr>
        <p:blipFill>
          <a:blip r:embed="rId5" cstate="print"/>
          <a:srcRect/>
          <a:stretch>
            <a:fillRect/>
          </a:stretch>
        </p:blipFill>
        <p:spPr bwMode="auto">
          <a:xfrm>
            <a:off x="3048000" y="3962400"/>
            <a:ext cx="304817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p:cNvGrpSpPr/>
          <p:nvPr/>
        </p:nvGrpSpPr>
        <p:grpSpPr>
          <a:xfrm>
            <a:off x="152400" y="5867400"/>
            <a:ext cx="8857536" cy="993577"/>
            <a:chOff x="152400" y="5867400"/>
            <a:chExt cx="8857536" cy="993577"/>
          </a:xfrm>
        </p:grpSpPr>
        <p:sp>
          <p:nvSpPr>
            <p:cNvPr id="11" name="TextBox 10"/>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12" name="Picture 2" descr="Z:\Public Relations and Marketing\Logo\New Logo\white aset logo.png"/>
            <p:cNvPicPr>
              <a:picLocks noChangeAspect="1" noChangeArrowheads="1"/>
            </p:cNvPicPr>
            <p:nvPr/>
          </p:nvPicPr>
          <p:blipFill>
            <a:blip r:embed="rId6"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Evoked Potentials (EP)</a:t>
            </a:r>
            <a:endParaRPr lang="en-US" dirty="0"/>
          </a:p>
        </p:txBody>
      </p:sp>
      <p:sp>
        <p:nvSpPr>
          <p:cNvPr id="4" name="Rounded Rectangle 3"/>
          <p:cNvSpPr/>
          <p:nvPr/>
        </p:nvSpPr>
        <p:spPr>
          <a:xfrm>
            <a:off x="5943600" y="5562600"/>
            <a:ext cx="731520" cy="731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553200" y="5943600"/>
            <a:ext cx="731520" cy="731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010400" y="5334000"/>
            <a:ext cx="731520" cy="7315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5867400"/>
            <a:ext cx="8857536" cy="993577"/>
            <a:chOff x="152400" y="5867400"/>
            <a:chExt cx="8857536" cy="993577"/>
          </a:xfrm>
        </p:grpSpPr>
        <p:sp>
          <p:nvSpPr>
            <p:cNvPr id="8" name="TextBox 7"/>
            <p:cNvSpPr txBox="1"/>
            <p:nvPr/>
          </p:nvSpPr>
          <p:spPr>
            <a:xfrm>
              <a:off x="152400" y="6553200"/>
              <a:ext cx="3962400" cy="307777"/>
            </a:xfrm>
            <a:prstGeom prst="rect">
              <a:avLst/>
            </a:prstGeom>
            <a:noFill/>
          </p:spPr>
          <p:txBody>
            <a:bodyPr wrap="square" rtlCol="0">
              <a:spAutoFit/>
            </a:bodyPr>
            <a:lstStyle/>
            <a:p>
              <a:r>
                <a:rPr lang="en-US" sz="1400" dirty="0" smtClean="0"/>
                <a:t>ASET – The Neurodiagnostic Society</a:t>
              </a:r>
              <a:endParaRPr lang="en-US" sz="1400" dirty="0"/>
            </a:p>
          </p:txBody>
        </p:sp>
        <p:pic>
          <p:nvPicPr>
            <p:cNvPr id="9" name="Picture 2" descr="Z:\Public Relations and Marketing\Logo\New Logo\white aset logo.png"/>
            <p:cNvPicPr>
              <a:picLocks noChangeAspect="1" noChangeArrowheads="1"/>
            </p:cNvPicPr>
            <p:nvPr/>
          </p:nvPicPr>
          <p:blipFill>
            <a:blip r:embed="rId3" cstate="print"/>
            <a:srcRect/>
            <a:stretch>
              <a:fillRect/>
            </a:stretch>
          </p:blipFill>
          <p:spPr bwMode="auto">
            <a:xfrm>
              <a:off x="8153400" y="5867400"/>
              <a:ext cx="856536" cy="914400"/>
            </a:xfrm>
            <a:prstGeom prst="rect">
              <a:avLst/>
            </a:prstGeom>
            <a:noFill/>
            <a:effectLst>
              <a:outerShdw blurRad="50800" dist="38100" dir="2700000" algn="tl" rotWithShape="0">
                <a:prstClr val="black">
                  <a:alpha val="40000"/>
                </a:prstClr>
              </a:outerShdw>
            </a:effectLst>
          </p:spPr>
        </p:pic>
      </p:grpSp>
      <p:sp>
        <p:nvSpPr>
          <p:cNvPr id="3" name="Content Placeholder 2"/>
          <p:cNvSpPr>
            <a:spLocks noGrp="1"/>
          </p:cNvSpPr>
          <p:nvPr>
            <p:ph idx="1"/>
          </p:nvPr>
        </p:nvSpPr>
        <p:spPr>
          <a:xfrm>
            <a:off x="609600" y="1600200"/>
            <a:ext cx="7543800" cy="3886200"/>
          </a:xfrm>
        </p:spPr>
        <p:txBody>
          <a:bodyPr>
            <a:normAutofit fontScale="92500" lnSpcReduction="10000"/>
          </a:bodyPr>
          <a:lstStyle/>
          <a:p>
            <a:r>
              <a:rPr lang="en-US" sz="2000" dirty="0" smtClean="0"/>
              <a:t>Recordings of electrical activity from the brain, spinal nerves, or sensory receptors in response to specific external stimulation. </a:t>
            </a:r>
          </a:p>
          <a:p>
            <a:r>
              <a:rPr lang="en-US" sz="2000" dirty="0" smtClean="0"/>
              <a:t>Evoked potentials are helpful in evaluating a number of different neurological problems, including spinal cord injuries, hearing loss, blurred vision and blind spots.</a:t>
            </a:r>
          </a:p>
          <a:p>
            <a:r>
              <a:rPr lang="en-US" sz="2000" dirty="0" smtClean="0"/>
              <a:t>This test can be performed during surgery on the spine to help the surgeon make sure nerves are not damaged during the operation. </a:t>
            </a:r>
          </a:p>
          <a:p>
            <a:r>
              <a:rPr lang="en-US" sz="2000" dirty="0" smtClean="0"/>
              <a:t>Evoked potentials also are performed in a clinical neurodiagnostic laboratory, using either earphones to stimulate the hearing pathway, a checkerboard pattern on a television screen to stimulate the visual pathway, or a small electrical current to stimulate a nerve in the arm or leg.</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Custom 2">
      <a:dk1>
        <a:srgbClr val="00C8C3"/>
      </a:dk1>
      <a:lt1>
        <a:sysClr val="window" lastClr="FFFFFF"/>
      </a:lt1>
      <a:dk2>
        <a:srgbClr val="003332"/>
      </a:dk2>
      <a:lt2>
        <a:srgbClr val="FFFFFF"/>
      </a:lt2>
      <a:accent1>
        <a:srgbClr val="009692"/>
      </a:accent1>
      <a:accent2>
        <a:srgbClr val="CCAF0A"/>
      </a:accent2>
      <a:accent3>
        <a:srgbClr val="F2F2F2"/>
      </a:accent3>
      <a:accent4>
        <a:srgbClr val="002060"/>
      </a:accent4>
      <a:accent5>
        <a:srgbClr val="83FFFB"/>
      </a:accent5>
      <a:accent6>
        <a:srgbClr val="FCF4C6"/>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5951</TotalTime>
  <Words>4442</Words>
  <Application>Microsoft Office PowerPoint</Application>
  <PresentationFormat>On-screen Show (4:3)</PresentationFormat>
  <Paragraphs>340</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Technic</vt:lpstr>
      <vt:lpstr>NEURODIAGNOSTIC TECHNOLOGIST</vt:lpstr>
      <vt:lpstr>A Career in Neurodiagnostic Technology</vt:lpstr>
      <vt:lpstr>What do Neurodiagnostic Technologists do?</vt:lpstr>
      <vt:lpstr>The Alphabet Soup of  Neurodiagnostic Procedures</vt:lpstr>
      <vt:lpstr>Electroencephalogram (EEG)</vt:lpstr>
      <vt:lpstr>EEG</vt:lpstr>
      <vt:lpstr>Long-Term Monitoring (LTM)</vt:lpstr>
      <vt:lpstr>LTM</vt:lpstr>
      <vt:lpstr>Evoked Potentials (EP)</vt:lpstr>
      <vt:lpstr>EP</vt:lpstr>
      <vt:lpstr>Intraoperative Neuromonitoring (IONM)</vt:lpstr>
      <vt:lpstr>IONM</vt:lpstr>
      <vt:lpstr>Nerve Conduction Studies (NCS)</vt:lpstr>
      <vt:lpstr>NCS</vt:lpstr>
      <vt:lpstr>Polysomnography/Sleep (PSG)</vt:lpstr>
      <vt:lpstr>PSG</vt:lpstr>
      <vt:lpstr>We answer the age old question: Who is taking care of your brain?</vt:lpstr>
      <vt:lpstr>Places of Employment for Neurodiagnostic Technologists</vt:lpstr>
      <vt:lpstr>We asked: What do you enjoy most about being a Neurodiagnostic Technologist?</vt:lpstr>
      <vt:lpstr>Who are Our Patients? </vt:lpstr>
      <vt:lpstr>What Tools &amp; Equipment Do We Use?</vt:lpstr>
      <vt:lpstr>Equipment</vt:lpstr>
      <vt:lpstr>Bright Outlook</vt:lpstr>
      <vt:lpstr>Neurodiagnostics – What Does It Take</vt:lpstr>
      <vt:lpstr>We asked: What prompted or motivated you to enter the Neurodiagnostic Profession? </vt:lpstr>
      <vt:lpstr>Neurodiagnostic Technology Programs</vt:lpstr>
      <vt:lpstr>For More Information about a Career in Neurodiagnostic Technology:</vt:lpstr>
    </vt:vector>
  </TitlesOfParts>
  <Company>UPHS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Neurodiagnostic Technology</dc:title>
  <dc:creator>kellylj</dc:creator>
  <cp:lastModifiedBy>sarah</cp:lastModifiedBy>
  <cp:revision>222</cp:revision>
  <dcterms:created xsi:type="dcterms:W3CDTF">2013-07-02T16:54:43Z</dcterms:created>
  <dcterms:modified xsi:type="dcterms:W3CDTF">2014-02-18T23:22:22Z</dcterms:modified>
</cp:coreProperties>
</file>